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D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47" autoAdjust="0"/>
  </p:normalViewPr>
  <p:slideViewPr>
    <p:cSldViewPr snapToGrid="0">
      <p:cViewPr varScale="1">
        <p:scale>
          <a:sx n="59" d="100"/>
          <a:sy n="59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96199-F39E-4CBD-B4F9-E20BC9FD01B5}" type="doc">
      <dgm:prSet loTypeId="urn:microsoft.com/office/officeart/2005/8/layout/hProcess3" loCatId="process" qsTypeId="urn:microsoft.com/office/officeart/2005/8/quickstyle/simple1" qsCatId="simple" csTypeId="urn:microsoft.com/office/officeart/2005/8/colors/accent2_2" csCatId="accent2" phldr="1"/>
      <dgm:spPr/>
    </dgm:pt>
    <dgm:pt modelId="{226CB263-6A1C-4ADB-AF5F-39C2DA61E10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Знания, ценности</a:t>
          </a:r>
          <a:endParaRPr lang="ru-RU" sz="2000" b="1" dirty="0">
            <a:solidFill>
              <a:schemeClr val="bg1"/>
            </a:solidFill>
          </a:endParaRPr>
        </a:p>
      </dgm:t>
    </dgm:pt>
    <dgm:pt modelId="{8CA4D42A-9439-4B78-9AF5-4467647F8D10}" type="parTrans" cxnId="{2A95E922-7F6E-4C95-9BAA-9C59F62073F4}">
      <dgm:prSet/>
      <dgm:spPr/>
      <dgm:t>
        <a:bodyPr/>
        <a:lstStyle/>
        <a:p>
          <a:endParaRPr lang="ru-RU"/>
        </a:p>
      </dgm:t>
    </dgm:pt>
    <dgm:pt modelId="{C8CF9C15-CA65-4AED-BFC4-24F4BFBD43CE}" type="sibTrans" cxnId="{2A95E922-7F6E-4C95-9BAA-9C59F62073F4}">
      <dgm:prSet/>
      <dgm:spPr/>
      <dgm:t>
        <a:bodyPr/>
        <a:lstStyle/>
        <a:p>
          <a:endParaRPr lang="ru-RU"/>
        </a:p>
      </dgm:t>
    </dgm:pt>
    <dgm:pt modelId="{DE978E56-19A8-4B86-AE2A-6619648A05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умения </a:t>
          </a:r>
          <a:endParaRPr lang="ru-RU" sz="2000" b="1" dirty="0">
            <a:solidFill>
              <a:schemeClr val="bg1"/>
            </a:solidFill>
          </a:endParaRPr>
        </a:p>
      </dgm:t>
    </dgm:pt>
    <dgm:pt modelId="{3C60F3F7-2172-41FB-9C8E-22B183881F6A}" type="parTrans" cxnId="{EB310910-C7F6-4798-AE73-37C0893DF9F5}">
      <dgm:prSet/>
      <dgm:spPr/>
      <dgm:t>
        <a:bodyPr/>
        <a:lstStyle/>
        <a:p>
          <a:endParaRPr lang="ru-RU"/>
        </a:p>
      </dgm:t>
    </dgm:pt>
    <dgm:pt modelId="{935B2D3F-A65D-4F1C-AB28-A7BD55F2F6EC}" type="sibTrans" cxnId="{EB310910-C7F6-4798-AE73-37C0893DF9F5}">
      <dgm:prSet/>
      <dgm:spPr/>
      <dgm:t>
        <a:bodyPr/>
        <a:lstStyle/>
        <a:p>
          <a:endParaRPr lang="ru-RU"/>
        </a:p>
      </dgm:t>
    </dgm:pt>
    <dgm:pt modelId="{7724F6F3-C245-4090-AAFC-39C261110C3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компетенции</a:t>
          </a:r>
          <a:endParaRPr lang="ru-RU" sz="2000" b="1" dirty="0">
            <a:solidFill>
              <a:schemeClr val="bg1"/>
            </a:solidFill>
          </a:endParaRPr>
        </a:p>
      </dgm:t>
    </dgm:pt>
    <dgm:pt modelId="{965E2D01-04AF-449B-B956-E82467AA5A2C}" type="parTrans" cxnId="{2846CE62-C00C-4FC2-82FD-0B78BB832C2E}">
      <dgm:prSet/>
      <dgm:spPr/>
      <dgm:t>
        <a:bodyPr/>
        <a:lstStyle/>
        <a:p>
          <a:endParaRPr lang="ru-RU"/>
        </a:p>
      </dgm:t>
    </dgm:pt>
    <dgm:pt modelId="{B874F6EE-1CE3-4FED-969A-7C473DEACDDC}" type="sibTrans" cxnId="{2846CE62-C00C-4FC2-82FD-0B78BB832C2E}">
      <dgm:prSet/>
      <dgm:spPr/>
      <dgm:t>
        <a:bodyPr/>
        <a:lstStyle/>
        <a:p>
          <a:endParaRPr lang="ru-RU"/>
        </a:p>
      </dgm:t>
    </dgm:pt>
    <dgm:pt modelId="{1356D69A-9283-4C6B-8CA0-264EC064C87F}" type="pres">
      <dgm:prSet presAssocID="{73D96199-F39E-4CBD-B4F9-E20BC9FD01B5}" presName="Name0" presStyleCnt="0">
        <dgm:presLayoutVars>
          <dgm:dir/>
          <dgm:animLvl val="lvl"/>
          <dgm:resizeHandles val="exact"/>
        </dgm:presLayoutVars>
      </dgm:prSet>
      <dgm:spPr/>
    </dgm:pt>
    <dgm:pt modelId="{AF129372-DFCD-4A54-916D-DC16F0ECBEBC}" type="pres">
      <dgm:prSet presAssocID="{73D96199-F39E-4CBD-B4F9-E20BC9FD01B5}" presName="dummy" presStyleCnt="0"/>
      <dgm:spPr/>
    </dgm:pt>
    <dgm:pt modelId="{35A68325-1A2A-45E3-A310-D2484D2022AA}" type="pres">
      <dgm:prSet presAssocID="{73D96199-F39E-4CBD-B4F9-E20BC9FD01B5}" presName="linH" presStyleCnt="0"/>
      <dgm:spPr/>
    </dgm:pt>
    <dgm:pt modelId="{8F25AC2F-876A-42F9-8E22-93FD4350E93B}" type="pres">
      <dgm:prSet presAssocID="{73D96199-F39E-4CBD-B4F9-E20BC9FD01B5}" presName="padding1" presStyleCnt="0"/>
      <dgm:spPr/>
    </dgm:pt>
    <dgm:pt modelId="{0C92473B-BD18-4931-A896-86A6C15C4D78}" type="pres">
      <dgm:prSet presAssocID="{226CB263-6A1C-4ADB-AF5F-39C2DA61E10D}" presName="linV" presStyleCnt="0"/>
      <dgm:spPr/>
    </dgm:pt>
    <dgm:pt modelId="{A2E524F8-0452-4C9E-B7B0-CDB8A89EDD4F}" type="pres">
      <dgm:prSet presAssocID="{226CB263-6A1C-4ADB-AF5F-39C2DA61E10D}" presName="spVertical1" presStyleCnt="0"/>
      <dgm:spPr/>
    </dgm:pt>
    <dgm:pt modelId="{27B18827-F582-42D9-BE6F-30737D19C738}" type="pres">
      <dgm:prSet presAssocID="{226CB263-6A1C-4ADB-AF5F-39C2DA61E10D}" presName="parTx" presStyleLbl="revTx" presStyleIdx="0" presStyleCnt="3" custScaleX="125355" custScaleY="129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78F-1281-4049-921A-46DB432A6F4B}" type="pres">
      <dgm:prSet presAssocID="{226CB263-6A1C-4ADB-AF5F-39C2DA61E10D}" presName="spVertical2" presStyleCnt="0"/>
      <dgm:spPr/>
    </dgm:pt>
    <dgm:pt modelId="{0029DA88-4870-48A8-AE26-16755AB0E8E1}" type="pres">
      <dgm:prSet presAssocID="{226CB263-6A1C-4ADB-AF5F-39C2DA61E10D}" presName="spVertical3" presStyleCnt="0"/>
      <dgm:spPr/>
    </dgm:pt>
    <dgm:pt modelId="{AEC42C44-3D1F-4D36-AF1D-78F629BE143A}" type="pres">
      <dgm:prSet presAssocID="{C8CF9C15-CA65-4AED-BFC4-24F4BFBD43CE}" presName="space" presStyleCnt="0"/>
      <dgm:spPr/>
    </dgm:pt>
    <dgm:pt modelId="{9DA7EBB5-36C4-4EFE-9E5E-B0EBB51A840A}" type="pres">
      <dgm:prSet presAssocID="{DE978E56-19A8-4B86-AE2A-6619648A05C0}" presName="linV" presStyleCnt="0"/>
      <dgm:spPr/>
    </dgm:pt>
    <dgm:pt modelId="{33134F7C-A7CB-48E4-9C2A-65A521CD1C2F}" type="pres">
      <dgm:prSet presAssocID="{DE978E56-19A8-4B86-AE2A-6619648A05C0}" presName="spVertical1" presStyleCnt="0"/>
      <dgm:spPr/>
    </dgm:pt>
    <dgm:pt modelId="{5B97953F-D8F2-4D59-8B45-9F614559A778}" type="pres">
      <dgm:prSet presAssocID="{DE978E56-19A8-4B86-AE2A-6619648A05C0}" presName="parTx" presStyleLbl="revTx" presStyleIdx="1" presStyleCnt="3" custScaleY="200715" custLinFactNeighborX="1029" custLinFactNeighborY="-76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C4ED4-72F0-4A8C-A6F7-7809BC04543A}" type="pres">
      <dgm:prSet presAssocID="{DE978E56-19A8-4B86-AE2A-6619648A05C0}" presName="spVertical2" presStyleCnt="0"/>
      <dgm:spPr/>
    </dgm:pt>
    <dgm:pt modelId="{21594BD9-320F-4ED2-B94F-B8BF00586255}" type="pres">
      <dgm:prSet presAssocID="{DE978E56-19A8-4B86-AE2A-6619648A05C0}" presName="spVertical3" presStyleCnt="0"/>
      <dgm:spPr/>
    </dgm:pt>
    <dgm:pt modelId="{D87DC846-C98F-4843-98CD-902F4717A0B9}" type="pres">
      <dgm:prSet presAssocID="{935B2D3F-A65D-4F1C-AB28-A7BD55F2F6EC}" presName="space" presStyleCnt="0"/>
      <dgm:spPr/>
    </dgm:pt>
    <dgm:pt modelId="{E49101BA-30C4-4559-9D41-4143DF2BE335}" type="pres">
      <dgm:prSet presAssocID="{7724F6F3-C245-4090-AAFC-39C261110C37}" presName="linV" presStyleCnt="0"/>
      <dgm:spPr/>
    </dgm:pt>
    <dgm:pt modelId="{9D5D6D37-D430-4A61-B2E8-62CB93DCF01F}" type="pres">
      <dgm:prSet presAssocID="{7724F6F3-C245-4090-AAFC-39C261110C37}" presName="spVertical1" presStyleCnt="0"/>
      <dgm:spPr/>
    </dgm:pt>
    <dgm:pt modelId="{C62B0E29-6231-496E-8E7A-580B057775C9}" type="pres">
      <dgm:prSet presAssocID="{7724F6F3-C245-4090-AAFC-39C261110C37}" presName="parTx" presStyleLbl="revTx" presStyleIdx="2" presStyleCnt="3" custScaleY="130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036F-DB77-4B8D-A992-A0337D063980}" type="pres">
      <dgm:prSet presAssocID="{7724F6F3-C245-4090-AAFC-39C261110C37}" presName="spVertical2" presStyleCnt="0"/>
      <dgm:spPr/>
    </dgm:pt>
    <dgm:pt modelId="{979052A5-800E-4691-BD04-69B9266BAC2E}" type="pres">
      <dgm:prSet presAssocID="{7724F6F3-C245-4090-AAFC-39C261110C37}" presName="spVertical3" presStyleCnt="0"/>
      <dgm:spPr/>
    </dgm:pt>
    <dgm:pt modelId="{14319246-B913-42E8-B8F2-10E78EE17812}" type="pres">
      <dgm:prSet presAssocID="{73D96199-F39E-4CBD-B4F9-E20BC9FD01B5}" presName="padding2" presStyleCnt="0"/>
      <dgm:spPr/>
    </dgm:pt>
    <dgm:pt modelId="{20BEEBF4-CA5D-434C-925D-437B52628A69}" type="pres">
      <dgm:prSet presAssocID="{73D96199-F39E-4CBD-B4F9-E20BC9FD01B5}" presName="negArrow" presStyleCnt="0"/>
      <dgm:spPr/>
    </dgm:pt>
    <dgm:pt modelId="{66F122CB-84A7-4A19-8E6D-A86978F7112A}" type="pres">
      <dgm:prSet presAssocID="{73D96199-F39E-4CBD-B4F9-E20BC9FD01B5}" presName="backgroundArrow" presStyleLbl="node1" presStyleIdx="0" presStyleCnt="1" custLinFactNeighborY="8056"/>
      <dgm:spPr/>
    </dgm:pt>
  </dgm:ptLst>
  <dgm:cxnLst>
    <dgm:cxn modelId="{2A95E922-7F6E-4C95-9BAA-9C59F62073F4}" srcId="{73D96199-F39E-4CBD-B4F9-E20BC9FD01B5}" destId="{226CB263-6A1C-4ADB-AF5F-39C2DA61E10D}" srcOrd="0" destOrd="0" parTransId="{8CA4D42A-9439-4B78-9AF5-4467647F8D10}" sibTransId="{C8CF9C15-CA65-4AED-BFC4-24F4BFBD43CE}"/>
    <dgm:cxn modelId="{992593AB-3E5F-499B-AE65-8C813304880D}" type="presOf" srcId="{226CB263-6A1C-4ADB-AF5F-39C2DA61E10D}" destId="{27B18827-F582-42D9-BE6F-30737D19C738}" srcOrd="0" destOrd="0" presId="urn:microsoft.com/office/officeart/2005/8/layout/hProcess3"/>
    <dgm:cxn modelId="{FD1ECE2E-9418-4931-BA3E-D0AA6804F689}" type="presOf" srcId="{73D96199-F39E-4CBD-B4F9-E20BC9FD01B5}" destId="{1356D69A-9283-4C6B-8CA0-264EC064C87F}" srcOrd="0" destOrd="0" presId="urn:microsoft.com/office/officeart/2005/8/layout/hProcess3"/>
    <dgm:cxn modelId="{48891E12-AF89-4FAA-B703-21E23086F0BF}" type="presOf" srcId="{7724F6F3-C245-4090-AAFC-39C261110C37}" destId="{C62B0E29-6231-496E-8E7A-580B057775C9}" srcOrd="0" destOrd="0" presId="urn:microsoft.com/office/officeart/2005/8/layout/hProcess3"/>
    <dgm:cxn modelId="{709C3B99-CF7E-458E-BDE3-CE1183286DEE}" type="presOf" srcId="{DE978E56-19A8-4B86-AE2A-6619648A05C0}" destId="{5B97953F-D8F2-4D59-8B45-9F614559A778}" srcOrd="0" destOrd="0" presId="urn:microsoft.com/office/officeart/2005/8/layout/hProcess3"/>
    <dgm:cxn modelId="{2846CE62-C00C-4FC2-82FD-0B78BB832C2E}" srcId="{73D96199-F39E-4CBD-B4F9-E20BC9FD01B5}" destId="{7724F6F3-C245-4090-AAFC-39C261110C37}" srcOrd="2" destOrd="0" parTransId="{965E2D01-04AF-449B-B956-E82467AA5A2C}" sibTransId="{B874F6EE-1CE3-4FED-969A-7C473DEACDDC}"/>
    <dgm:cxn modelId="{EB310910-C7F6-4798-AE73-37C0893DF9F5}" srcId="{73D96199-F39E-4CBD-B4F9-E20BC9FD01B5}" destId="{DE978E56-19A8-4B86-AE2A-6619648A05C0}" srcOrd="1" destOrd="0" parTransId="{3C60F3F7-2172-41FB-9C8E-22B183881F6A}" sibTransId="{935B2D3F-A65D-4F1C-AB28-A7BD55F2F6EC}"/>
    <dgm:cxn modelId="{CD73736F-D1D3-4683-A3E8-DA3A2E95E163}" type="presParOf" srcId="{1356D69A-9283-4C6B-8CA0-264EC064C87F}" destId="{AF129372-DFCD-4A54-916D-DC16F0ECBEBC}" srcOrd="0" destOrd="0" presId="urn:microsoft.com/office/officeart/2005/8/layout/hProcess3"/>
    <dgm:cxn modelId="{0AC264FE-0B87-4269-932F-0A6D91D7ACB2}" type="presParOf" srcId="{1356D69A-9283-4C6B-8CA0-264EC064C87F}" destId="{35A68325-1A2A-45E3-A310-D2484D2022AA}" srcOrd="1" destOrd="0" presId="urn:microsoft.com/office/officeart/2005/8/layout/hProcess3"/>
    <dgm:cxn modelId="{03BFA926-520B-47DE-A173-649B16D33A04}" type="presParOf" srcId="{35A68325-1A2A-45E3-A310-D2484D2022AA}" destId="{8F25AC2F-876A-42F9-8E22-93FD4350E93B}" srcOrd="0" destOrd="0" presId="urn:microsoft.com/office/officeart/2005/8/layout/hProcess3"/>
    <dgm:cxn modelId="{3B2490D6-627E-4790-A31E-60EC61F1B422}" type="presParOf" srcId="{35A68325-1A2A-45E3-A310-D2484D2022AA}" destId="{0C92473B-BD18-4931-A896-86A6C15C4D78}" srcOrd="1" destOrd="0" presId="urn:microsoft.com/office/officeart/2005/8/layout/hProcess3"/>
    <dgm:cxn modelId="{6EC72FA0-D88F-47A4-92EB-DB35AE60F86A}" type="presParOf" srcId="{0C92473B-BD18-4931-A896-86A6C15C4D78}" destId="{A2E524F8-0452-4C9E-B7B0-CDB8A89EDD4F}" srcOrd="0" destOrd="0" presId="urn:microsoft.com/office/officeart/2005/8/layout/hProcess3"/>
    <dgm:cxn modelId="{7909E481-36FE-4B59-8E9C-B2AE5272ED90}" type="presParOf" srcId="{0C92473B-BD18-4931-A896-86A6C15C4D78}" destId="{27B18827-F582-42D9-BE6F-30737D19C738}" srcOrd="1" destOrd="0" presId="urn:microsoft.com/office/officeart/2005/8/layout/hProcess3"/>
    <dgm:cxn modelId="{F73AFD76-45BD-40E1-B41F-2DF9B0D6FF2C}" type="presParOf" srcId="{0C92473B-BD18-4931-A896-86A6C15C4D78}" destId="{B167478F-1281-4049-921A-46DB432A6F4B}" srcOrd="2" destOrd="0" presId="urn:microsoft.com/office/officeart/2005/8/layout/hProcess3"/>
    <dgm:cxn modelId="{04173CE7-B7C7-4E8B-BA45-01C74735E55D}" type="presParOf" srcId="{0C92473B-BD18-4931-A896-86A6C15C4D78}" destId="{0029DA88-4870-48A8-AE26-16755AB0E8E1}" srcOrd="3" destOrd="0" presId="urn:microsoft.com/office/officeart/2005/8/layout/hProcess3"/>
    <dgm:cxn modelId="{07077B70-536A-42E6-BC46-E3C7902F75D5}" type="presParOf" srcId="{35A68325-1A2A-45E3-A310-D2484D2022AA}" destId="{AEC42C44-3D1F-4D36-AF1D-78F629BE143A}" srcOrd="2" destOrd="0" presId="urn:microsoft.com/office/officeart/2005/8/layout/hProcess3"/>
    <dgm:cxn modelId="{7721D27B-DFF5-4EDC-9F29-5DE7B85CC15C}" type="presParOf" srcId="{35A68325-1A2A-45E3-A310-D2484D2022AA}" destId="{9DA7EBB5-36C4-4EFE-9E5E-B0EBB51A840A}" srcOrd="3" destOrd="0" presId="urn:microsoft.com/office/officeart/2005/8/layout/hProcess3"/>
    <dgm:cxn modelId="{24C3843A-1B88-44CF-9019-B87FA3725E96}" type="presParOf" srcId="{9DA7EBB5-36C4-4EFE-9E5E-B0EBB51A840A}" destId="{33134F7C-A7CB-48E4-9C2A-65A521CD1C2F}" srcOrd="0" destOrd="0" presId="urn:microsoft.com/office/officeart/2005/8/layout/hProcess3"/>
    <dgm:cxn modelId="{BB14AACF-F624-42E8-A4CA-D514B91F0CE7}" type="presParOf" srcId="{9DA7EBB5-36C4-4EFE-9E5E-B0EBB51A840A}" destId="{5B97953F-D8F2-4D59-8B45-9F614559A778}" srcOrd="1" destOrd="0" presId="urn:microsoft.com/office/officeart/2005/8/layout/hProcess3"/>
    <dgm:cxn modelId="{6A2A44F9-9DCB-40CA-8BCD-53EB112B2D11}" type="presParOf" srcId="{9DA7EBB5-36C4-4EFE-9E5E-B0EBB51A840A}" destId="{FE5C4ED4-72F0-4A8C-A6F7-7809BC04543A}" srcOrd="2" destOrd="0" presId="urn:microsoft.com/office/officeart/2005/8/layout/hProcess3"/>
    <dgm:cxn modelId="{FEDE126D-427C-4DB1-B490-CCCCFEDA93AE}" type="presParOf" srcId="{9DA7EBB5-36C4-4EFE-9E5E-B0EBB51A840A}" destId="{21594BD9-320F-4ED2-B94F-B8BF00586255}" srcOrd="3" destOrd="0" presId="urn:microsoft.com/office/officeart/2005/8/layout/hProcess3"/>
    <dgm:cxn modelId="{B40C7C3F-FB35-4329-881E-9C7C94FD6F49}" type="presParOf" srcId="{35A68325-1A2A-45E3-A310-D2484D2022AA}" destId="{D87DC846-C98F-4843-98CD-902F4717A0B9}" srcOrd="4" destOrd="0" presId="urn:microsoft.com/office/officeart/2005/8/layout/hProcess3"/>
    <dgm:cxn modelId="{0A790550-F13B-4A36-8195-36914FA955A0}" type="presParOf" srcId="{35A68325-1A2A-45E3-A310-D2484D2022AA}" destId="{E49101BA-30C4-4559-9D41-4143DF2BE335}" srcOrd="5" destOrd="0" presId="urn:microsoft.com/office/officeart/2005/8/layout/hProcess3"/>
    <dgm:cxn modelId="{4D8968D4-05C5-4129-B5B4-B81E2EE68655}" type="presParOf" srcId="{E49101BA-30C4-4559-9D41-4143DF2BE335}" destId="{9D5D6D37-D430-4A61-B2E8-62CB93DCF01F}" srcOrd="0" destOrd="0" presId="urn:microsoft.com/office/officeart/2005/8/layout/hProcess3"/>
    <dgm:cxn modelId="{9242F970-F014-4CCF-A1F8-8C83F067C054}" type="presParOf" srcId="{E49101BA-30C4-4559-9D41-4143DF2BE335}" destId="{C62B0E29-6231-496E-8E7A-580B057775C9}" srcOrd="1" destOrd="0" presId="urn:microsoft.com/office/officeart/2005/8/layout/hProcess3"/>
    <dgm:cxn modelId="{523678F4-5F0F-4F9D-80A7-50CC348B1C13}" type="presParOf" srcId="{E49101BA-30C4-4559-9D41-4143DF2BE335}" destId="{76E6036F-DB77-4B8D-A992-A0337D063980}" srcOrd="2" destOrd="0" presId="urn:microsoft.com/office/officeart/2005/8/layout/hProcess3"/>
    <dgm:cxn modelId="{4C621770-85F7-4E70-BFD0-CD740FEF4495}" type="presParOf" srcId="{E49101BA-30C4-4559-9D41-4143DF2BE335}" destId="{979052A5-800E-4691-BD04-69B9266BAC2E}" srcOrd="3" destOrd="0" presId="urn:microsoft.com/office/officeart/2005/8/layout/hProcess3"/>
    <dgm:cxn modelId="{4D348CFC-4CCE-45B6-8BF7-7509EC46F307}" type="presParOf" srcId="{35A68325-1A2A-45E3-A310-D2484D2022AA}" destId="{14319246-B913-42E8-B8F2-10E78EE17812}" srcOrd="6" destOrd="0" presId="urn:microsoft.com/office/officeart/2005/8/layout/hProcess3"/>
    <dgm:cxn modelId="{87FE4B8B-B998-4F48-A097-CBAA1ACF02EB}" type="presParOf" srcId="{35A68325-1A2A-45E3-A310-D2484D2022AA}" destId="{20BEEBF4-CA5D-434C-925D-437B52628A69}" srcOrd="7" destOrd="0" presId="urn:microsoft.com/office/officeart/2005/8/layout/hProcess3"/>
    <dgm:cxn modelId="{34ADFAA7-A836-41B5-AAA1-7A9EF5CA103C}" type="presParOf" srcId="{35A68325-1A2A-45E3-A310-D2484D2022AA}" destId="{66F122CB-84A7-4A19-8E6D-A86978F7112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22CB-84A7-4A19-8E6D-A86978F7112A}">
      <dsp:nvSpPr>
        <dsp:cNvPr id="0" name=""/>
        <dsp:cNvSpPr/>
      </dsp:nvSpPr>
      <dsp:spPr>
        <a:xfrm>
          <a:off x="0" y="194548"/>
          <a:ext cx="4876946" cy="139152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0E29-6231-496E-8E7A-580B057775C9}">
      <dsp:nvSpPr>
        <dsp:cNvPr id="0" name=""/>
        <dsp:cNvSpPr/>
      </dsp:nvSpPr>
      <dsp:spPr>
        <a:xfrm>
          <a:off x="3295034" y="430327"/>
          <a:ext cx="1094217" cy="90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компетенции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295034" y="430327"/>
        <a:ext cx="1094217" cy="907139"/>
      </dsp:txXfrm>
    </dsp:sp>
    <dsp:sp modelId="{5B97953F-D8F2-4D59-8B45-9F614559A778}">
      <dsp:nvSpPr>
        <dsp:cNvPr id="0" name=""/>
        <dsp:cNvSpPr/>
      </dsp:nvSpPr>
      <dsp:spPr>
        <a:xfrm>
          <a:off x="1993233" y="162651"/>
          <a:ext cx="1094217" cy="139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умения 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993233" y="162651"/>
        <a:ext cx="1094217" cy="1396495"/>
      </dsp:txXfrm>
    </dsp:sp>
    <dsp:sp modelId="{27B18827-F582-42D9-BE6F-30737D19C738}">
      <dsp:nvSpPr>
        <dsp:cNvPr id="0" name=""/>
        <dsp:cNvSpPr/>
      </dsp:nvSpPr>
      <dsp:spPr>
        <a:xfrm>
          <a:off x="391474" y="430327"/>
          <a:ext cx="1371655" cy="90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Знания, ценности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91474" y="430327"/>
        <a:ext cx="1371655" cy="900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D4AE5-1B38-4F01-A650-C24BB456AEB6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EEB86-27E0-42C0-864F-41D32909C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2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1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слайде приведены  определение финансовой грамотности, принятое в исследовании </a:t>
            </a:r>
            <a:r>
              <a:rPr lang="en-US" dirty="0" smtClean="0"/>
              <a:t>PISA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слова из ФГОС – требований к предметным результатам по обществознанию. Содержание этого предмета в большей степени, чем другие, касается и содержания, и контекстов финансовой грамотности.</a:t>
            </a:r>
          </a:p>
          <a:p>
            <a:r>
              <a:rPr lang="ru-RU" dirty="0" smtClean="0"/>
              <a:t>В соответствии с этим требованием даются три ожидаемых образовательных результата, которые могут обеспечить разрабатываемые материалы мониторинга.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9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EEB86-27E0-42C0-864F-41D32909CB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3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6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8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56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9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1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2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5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34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2FE498DA-84AD-BB43-937F-5FAAC40B7703}"/>
              </a:ext>
            </a:extLst>
          </p:cNvPr>
          <p:cNvSpPr/>
          <p:nvPr userDrawn="1"/>
        </p:nvSpPr>
        <p:spPr>
          <a:xfrm>
            <a:off x="0" y="338481"/>
            <a:ext cx="8291387" cy="1007715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BC47D25A-0498-6245-AA13-16D4DCA889B6}"/>
              </a:ext>
            </a:extLst>
          </p:cNvPr>
          <p:cNvSpPr/>
          <p:nvPr userDrawn="1"/>
        </p:nvSpPr>
        <p:spPr>
          <a:xfrm>
            <a:off x="11173808" y="6279674"/>
            <a:ext cx="739376" cy="577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3" name="Holder 4">
            <a:extLst>
              <a:ext uri="{FF2B5EF4-FFF2-40B4-BE49-F238E27FC236}">
                <a16:creationId xmlns="" xmlns:a16="http://schemas.microsoft.com/office/drawing/2014/main" id="{A56102AA-63E2-E848-818E-0FEAE08E99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79209" y="6391143"/>
            <a:ext cx="739376" cy="3654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26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5403">
              <a:lnSpc>
                <a:spcPts val="2865"/>
              </a:lnSpc>
            </a:pPr>
            <a:fld id="{81D60167-4931-47E6-BA6A-407CBD079E47}" type="slidenum">
              <a:rPr lang="ru-RU" spc="6" smtClean="0">
                <a:solidFill>
                  <a:prstClr val="white"/>
                </a:solidFill>
              </a:rPr>
              <a:pPr marL="15403">
                <a:lnSpc>
                  <a:spcPts val="2865"/>
                </a:lnSpc>
              </a:pPr>
              <a:t>‹#›</a:t>
            </a:fld>
            <a:endParaRPr lang="ru-RU" spc="6" dirty="0">
              <a:solidFill>
                <a:prstClr val="white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729" y="338481"/>
            <a:ext cx="7388444" cy="100732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3275" b="1" i="0">
                <a:solidFill>
                  <a:srgbClr val="1C4B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dirty="0"/>
          </a:p>
        </p:txBody>
      </p:sp>
      <p:sp>
        <p:nvSpPr>
          <p:cNvPr id="14" name="object 24">
            <a:extLst>
              <a:ext uri="{FF2B5EF4-FFF2-40B4-BE49-F238E27FC236}">
                <a16:creationId xmlns="" xmlns:a16="http://schemas.microsoft.com/office/drawing/2014/main" id="{D3BC446C-ABED-A14D-BEB6-37A25B21D4FD}"/>
              </a:ext>
            </a:extLst>
          </p:cNvPr>
          <p:cNvSpPr/>
          <p:nvPr userDrawn="1"/>
        </p:nvSpPr>
        <p:spPr>
          <a:xfrm>
            <a:off x="10642641" y="1345811"/>
            <a:ext cx="1549609" cy="1318846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5" name="object 25">
            <a:extLst>
              <a:ext uri="{FF2B5EF4-FFF2-40B4-BE49-F238E27FC236}">
                <a16:creationId xmlns="" xmlns:a16="http://schemas.microsoft.com/office/drawing/2014/main" id="{DFE5F662-86CE-A545-986A-AC2495316834}"/>
              </a:ext>
            </a:extLst>
          </p:cNvPr>
          <p:cNvSpPr/>
          <p:nvPr userDrawn="1"/>
        </p:nvSpPr>
        <p:spPr>
          <a:xfrm>
            <a:off x="9288290" y="0"/>
            <a:ext cx="2903976" cy="1007714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="" xmlns:a16="http://schemas.microsoft.com/office/drawing/2014/main" id="{46526556-2488-1841-AA7E-7E575225301B}"/>
              </a:ext>
            </a:extLst>
          </p:cNvPr>
          <p:cNvSpPr/>
          <p:nvPr userDrawn="1"/>
        </p:nvSpPr>
        <p:spPr>
          <a:xfrm>
            <a:off x="9425205" y="174472"/>
            <a:ext cx="2766883" cy="1666559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1B4B8F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65D2916-4F3B-704C-B67D-AD5B0BD156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512" y="240665"/>
            <a:ext cx="2152919" cy="1528130"/>
          </a:xfrm>
          <a:prstGeom prst="rect">
            <a:avLst/>
          </a:prstGeom>
        </p:spPr>
      </p:pic>
      <p:sp>
        <p:nvSpPr>
          <p:cNvPr id="19" name="Holder 3">
            <a:extLst>
              <a:ext uri="{FF2B5EF4-FFF2-40B4-BE49-F238E27FC236}">
                <a16:creationId xmlns="" xmlns:a16="http://schemas.microsoft.com/office/drawing/2014/main" id="{A2343829-4B05-8945-81BC-B3E46D8E0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10" y="1835812"/>
            <a:ext cx="10305631" cy="4703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940" b="0" i="0">
                <a:solidFill>
                  <a:srgbClr val="1B4B8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4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1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0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85BBEE-A489-4B2A-BC89-636BD792570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F6C8A1-F2A7-4140-B436-5466718B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42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ram.rkomi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.pacc.r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737" y="1208143"/>
            <a:ext cx="10318568" cy="29718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финансовой грамотности как компонента функциональной грамотности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4803237"/>
            <a:ext cx="6400800" cy="1947333"/>
          </a:xfrm>
        </p:spPr>
        <p:txBody>
          <a:bodyPr/>
          <a:lstStyle/>
          <a:p>
            <a:r>
              <a:rPr lang="ru-RU" b="1" dirty="0" smtClean="0"/>
              <a:t>Мазанова О.Ю., </a:t>
            </a:r>
            <a:r>
              <a:rPr lang="ru-RU" b="1" dirty="0" err="1" smtClean="0"/>
              <a:t>к.п.н</a:t>
            </a:r>
            <a:r>
              <a:rPr lang="ru-RU" b="1" dirty="0" smtClean="0"/>
              <a:t>., учитель информатики УКП»РДБ» ГОУ РК «РЦО»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85097" cy="1585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3711" y="284813"/>
            <a:ext cx="863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Учебно-консультационный пункт «Республиканская детская больница» Государственного общеобразовательного учреждения Республики Коми «Республиканский центр образования»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27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585" r="3716" b="10820"/>
          <a:stretch/>
        </p:blipFill>
        <p:spPr>
          <a:xfrm>
            <a:off x="0" y="0"/>
            <a:ext cx="7095344" cy="4288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388" y="3610516"/>
            <a:ext cx="39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3"/>
              </a:rPr>
              <a:t>https://fingram.rkomi.ru/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69" t="11147" r="4537" b="6011"/>
          <a:stretch/>
        </p:blipFill>
        <p:spPr>
          <a:xfrm>
            <a:off x="3752538" y="1176728"/>
            <a:ext cx="8439462" cy="5681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0710" t="11585" r="32733" b="5574"/>
          <a:stretch/>
        </p:blipFill>
        <p:spPr>
          <a:xfrm>
            <a:off x="8094689" y="0"/>
            <a:ext cx="4097311" cy="69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352" y="4983193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hlinkClick r:id="rId2"/>
              </a:rPr>
              <a:t>https://edu.pacc.ru</a:t>
            </a:r>
            <a:r>
              <a:rPr lang="en-US" sz="28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10" t="11367" r="15355" b="18470"/>
          <a:stretch/>
        </p:blipFill>
        <p:spPr>
          <a:xfrm>
            <a:off x="0" y="0"/>
            <a:ext cx="7674965" cy="4811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547" t="11585" r="21913" b="7978"/>
          <a:stretch/>
        </p:blipFill>
        <p:spPr>
          <a:xfrm>
            <a:off x="6147147" y="0"/>
            <a:ext cx="5904946" cy="6190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825" t="11585" r="5519" b="6230"/>
          <a:stretch/>
        </p:blipFill>
        <p:spPr>
          <a:xfrm>
            <a:off x="6099483" y="2653259"/>
            <a:ext cx="5952609" cy="4047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0547" t="11148" r="20929" b="8852"/>
          <a:stretch/>
        </p:blipFill>
        <p:spPr>
          <a:xfrm>
            <a:off x="2496476" y="165144"/>
            <a:ext cx="6257781" cy="64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638" cy="3429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26" y="-1"/>
            <a:ext cx="4572638" cy="3429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362" y="3469335"/>
            <a:ext cx="4572638" cy="3429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479" y="3469335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6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0" y="0"/>
            <a:ext cx="9144000" cy="1285860"/>
            <a:chOff x="214282" y="0"/>
            <a:chExt cx="8929718" cy="12555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44096" y="0"/>
              <a:ext cx="2299904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14290"/>
              <a:ext cx="1071570" cy="104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0157DE-E6D1-44BF-B4AE-E740518DE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15" t="9504" r="25714" b="7354"/>
          <a:stretch/>
        </p:blipFill>
        <p:spPr>
          <a:xfrm>
            <a:off x="1524001" y="1357298"/>
            <a:ext cx="4643438" cy="55007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68F806-76EC-41C3-97E9-201E86C7E4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21" t="9622" r="25807" b="7236"/>
          <a:stretch/>
        </p:blipFill>
        <p:spPr>
          <a:xfrm>
            <a:off x="6381720" y="1357298"/>
            <a:ext cx="4286280" cy="55007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10051" y="428605"/>
            <a:ext cx="391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Обновленные ФГОС ОО</a:t>
            </a:r>
            <a:endParaRPr lang="ru-RU" sz="2400" b="1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rcRect r="5909" b="12500"/>
          <a:stretch>
            <a:fillRect/>
          </a:stretch>
        </p:blipFill>
        <p:spPr bwMode="auto">
          <a:xfrm>
            <a:off x="5453058" y="928670"/>
            <a:ext cx="1653280" cy="64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524002" y="1"/>
            <a:ext cx="9143999" cy="782669"/>
            <a:chOff x="1" y="0"/>
            <a:chExt cx="9143999" cy="7826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2986" y="1"/>
              <a:ext cx="1591014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0"/>
              <a:ext cx="928662" cy="78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88ECC9-0986-4961-8C38-4D762C52F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56" t="27095" r="27014" b="51313"/>
          <a:stretch/>
        </p:blipFill>
        <p:spPr>
          <a:xfrm>
            <a:off x="2095472" y="3929066"/>
            <a:ext cx="7858180" cy="241497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500042"/>
            <a:ext cx="121920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Из ФГОС НОО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III. </a:t>
            </a:r>
            <a:r>
              <a:rPr lang="ru-RU" sz="2400" b="1" u="sng" dirty="0"/>
              <a:t>Требования к условиям реализации </a:t>
            </a:r>
            <a:r>
              <a:rPr lang="ru-RU" sz="2400" b="1" u="sng" dirty="0" smtClean="0"/>
              <a:t>программы начального </a:t>
            </a:r>
            <a:r>
              <a:rPr lang="ru-RU" sz="2400" b="1" u="sng" dirty="0"/>
              <a:t>общего образования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34. Общесистемные требования к реализации программы начального общего образования</a:t>
            </a:r>
            <a:endParaRPr lang="ru-RU" sz="2400" u="sng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88ECC9-0986-4961-8C38-4D762C52F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56" t="9210" r="27014" b="79293"/>
          <a:stretch/>
        </p:blipFill>
        <p:spPr>
          <a:xfrm>
            <a:off x="2095472" y="2285992"/>
            <a:ext cx="7858180" cy="12858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rcRect r="5909" b="12500"/>
          <a:stretch>
            <a:fillRect/>
          </a:stretch>
        </p:blipFill>
        <p:spPr bwMode="auto">
          <a:xfrm>
            <a:off x="5213732" y="71414"/>
            <a:ext cx="1102187" cy="428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0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524002" y="1"/>
            <a:ext cx="9143999" cy="782669"/>
            <a:chOff x="1" y="0"/>
            <a:chExt cx="9143999" cy="78266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2986" y="1"/>
              <a:ext cx="1591014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0"/>
              <a:ext cx="928662" cy="78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857233"/>
            <a:ext cx="121920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Из ФГОС ООО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III. </a:t>
            </a:r>
            <a:r>
              <a:rPr lang="ru-RU" sz="2400" b="1" u="sng" dirty="0"/>
              <a:t>Требования к условиям реализации программы </a:t>
            </a:r>
            <a:r>
              <a:rPr lang="ru-RU" sz="2400" b="1" u="sng" dirty="0" smtClean="0"/>
              <a:t>основного </a:t>
            </a:r>
            <a:r>
              <a:rPr lang="ru-RU" sz="2400" b="1" u="sng" dirty="0"/>
              <a:t>общего образования</a:t>
            </a:r>
          </a:p>
          <a:p>
            <a:pPr>
              <a:lnSpc>
                <a:spcPct val="80000"/>
              </a:lnSpc>
            </a:pPr>
            <a:endParaRPr lang="ru-RU" sz="2000" b="1" u="sng" dirty="0"/>
          </a:p>
          <a:p>
            <a:pPr>
              <a:lnSpc>
                <a:spcPct val="80000"/>
              </a:lnSpc>
            </a:pPr>
            <a:r>
              <a:rPr lang="ru-RU" sz="2400" dirty="0"/>
              <a:t>35. </a:t>
            </a:r>
            <a:r>
              <a:rPr lang="ru-RU" sz="2200" dirty="0"/>
              <a:t>Общесистемные требования к реализации программы основного общего образования</a:t>
            </a:r>
            <a:endParaRPr lang="ru-RU" sz="2200" u="sng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t="2417" r="1433" b="80661"/>
          <a:stretch>
            <a:fillRect/>
          </a:stretch>
        </p:blipFill>
        <p:spPr bwMode="auto">
          <a:xfrm>
            <a:off x="2095472" y="2786058"/>
            <a:ext cx="8143932" cy="114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845" t="69681" r="1134" b="2426"/>
          <a:stretch>
            <a:fillRect/>
          </a:stretch>
        </p:blipFill>
        <p:spPr bwMode="auto">
          <a:xfrm>
            <a:off x="2166910" y="4214818"/>
            <a:ext cx="8215370" cy="17859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rcRect r="5909" b="12500"/>
          <a:stretch>
            <a:fillRect/>
          </a:stretch>
        </p:blipFill>
        <p:spPr bwMode="auto">
          <a:xfrm>
            <a:off x="5213732" y="0"/>
            <a:ext cx="1102187" cy="428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5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738282" y="0"/>
            <a:ext cx="8929718" cy="1255554"/>
            <a:chOff x="214282" y="0"/>
            <a:chExt cx="8929718" cy="12555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44096" y="0"/>
              <a:ext cx="2299904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14290"/>
              <a:ext cx="1071570" cy="104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rcRect r="5909" b="12500"/>
          <a:stretch>
            <a:fillRect/>
          </a:stretch>
        </p:blipFill>
        <p:spPr bwMode="auto">
          <a:xfrm>
            <a:off x="4762333" y="535773"/>
            <a:ext cx="1653281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024034" y="2786058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Приоритетной целью в системе общего образования становится формирование </a:t>
            </a:r>
            <a:r>
              <a:rPr lang="ru-RU" sz="2800" b="1" u="sng" dirty="0"/>
              <a:t>функциональной грамотности обучающихся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21881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271" y="738303"/>
            <a:ext cx="9368462" cy="683829"/>
          </a:xfrm>
        </p:spPr>
        <p:txBody>
          <a:bodyPr>
            <a:normAutofit/>
          </a:bodyPr>
          <a:lstStyle/>
          <a:p>
            <a:r>
              <a:rPr lang="ru-RU" sz="3446" dirty="0">
                <a:solidFill>
                  <a:srgbClr val="C00000"/>
                </a:solidFill>
              </a:rPr>
              <a:t>Функциональная  грамотность</a:t>
            </a:r>
            <a:endParaRPr lang="ru-RU" sz="3446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2661"/>
            <a:ext cx="12192000" cy="5275339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a typeface="Verdana" charset="0"/>
                <a:cs typeface="Verdana" charset="0"/>
              </a:rPr>
              <a:t>Функционально грамотный человек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Verdana" charset="0"/>
                <a:cs typeface="Verdana" charset="0"/>
              </a:rPr>
              <a:t>– это человек, который способен использовать постоянно приобретаемые в течение жизни знания, умения для решения максимально широкого диапазона жизненных задач в различных сферах человеческой деятельности.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7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Основные 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составляющие функциональной грамотности (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PISA</a:t>
            </a:r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):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ea typeface="Verdana" charset="0"/>
              <a:cs typeface="Verdana" charset="0"/>
            </a:endParaRPr>
          </a:p>
          <a:p>
            <a:pPr marL="272439" indent="-272439"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Математическая грамотность</a:t>
            </a:r>
          </a:p>
          <a:p>
            <a:pPr marL="272439" indent="-272439"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Читательская грамотность</a:t>
            </a:r>
          </a:p>
          <a:p>
            <a:pPr marL="272439" indent="-272439"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Естественно-научная грамотность</a:t>
            </a:r>
          </a:p>
          <a:p>
            <a:pPr marL="272439" indent="-272439">
              <a:spcBef>
                <a:spcPts val="0"/>
              </a:spcBef>
            </a:pP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Финансовая грамотность</a:t>
            </a:r>
          </a:p>
          <a:p>
            <a:pPr marL="272439" indent="-272439"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глобальные компетенции </a:t>
            </a:r>
          </a:p>
          <a:p>
            <a:pPr marL="272439" indent="-272439"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Verdana" charset="0"/>
                <a:cs typeface="Verdana" charset="0"/>
              </a:rPr>
              <a:t>креативное мышление</a:t>
            </a:r>
            <a:endParaRPr lang="ru-RU" sz="7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ru-RU" sz="11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3148587"/>
              </p:ext>
            </p:extLst>
          </p:nvPr>
        </p:nvGraphicFramePr>
        <p:xfrm>
          <a:off x="1557602" y="2334873"/>
          <a:ext cx="4876946" cy="225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497850" y="2448545"/>
            <a:ext cx="2816787" cy="1481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7181" tIns="43591" rIns="87181" bIns="43591" rtlCol="0" anchor="ctr"/>
          <a:lstStyle/>
          <a:p>
            <a:pPr algn="ctr" defTabSz="871804"/>
            <a:r>
              <a:rPr lang="ru-RU" sz="2776" b="1" dirty="0">
                <a:solidFill>
                  <a:prstClr val="white"/>
                </a:solidFill>
              </a:rPr>
              <a:t>Жизненные задачи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7" y="215002"/>
            <a:ext cx="2586065" cy="312600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8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13" y="215002"/>
            <a:ext cx="1983105" cy="478681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78" y="693683"/>
            <a:ext cx="1320621" cy="205149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0" name="Picture 2" descr="C:\Users\larisa\Desktop\Безымянный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1447" y="215002"/>
            <a:ext cx="1572807" cy="478681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2" name="Picture 3" descr="C:\Users\larisa\Desktop\Безымянный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04124" y="215002"/>
            <a:ext cx="1002943" cy="857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3" name="Picture 2" descr="C:\Users\larisa\Desktop\Безымянный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62934" y="215002"/>
            <a:ext cx="1306413" cy="386794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6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301" y="5818648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Финансовая грамотность </a:t>
            </a:r>
            <a:r>
              <a:rPr lang="ru-RU" sz="3159" dirty="0">
                <a:solidFill>
                  <a:srgbClr val="376092"/>
                </a:solidFill>
              </a:rPr>
              <a:t/>
            </a:r>
            <a:br>
              <a:rPr lang="ru-RU" sz="3159" dirty="0">
                <a:solidFill>
                  <a:srgbClr val="376092"/>
                </a:solidFill>
              </a:rPr>
            </a:br>
            <a:endParaRPr lang="ru-RU" sz="3159" dirty="0">
              <a:solidFill>
                <a:srgbClr val="37609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180923"/>
            <a:ext cx="8637814" cy="2471639"/>
          </a:xfrm>
          <a:prstGeom prst="rect">
            <a:avLst/>
          </a:prstGeom>
        </p:spPr>
        <p:txBody>
          <a:bodyPr vert="horz" lIns="87523" tIns="43762" rIns="87523" bIns="43762" rtlCol="0" anchor="ctr">
            <a:normAutofit fontScale="62500" lnSpcReduction="20000"/>
          </a:bodyPr>
          <a:lstStyle/>
          <a:p>
            <a:pPr>
              <a:buNone/>
            </a:pPr>
            <a:r>
              <a:rPr lang="ru-RU" sz="2776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Ожидаемые образовательные результаты:</a:t>
            </a:r>
          </a:p>
          <a:p>
            <a:pPr>
              <a:buNone/>
            </a:pPr>
            <a:r>
              <a:rPr lang="ru-RU" sz="2776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Выработка </a:t>
            </a:r>
            <a:r>
              <a:rPr lang="ru-RU" sz="2776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целесообразных моделей поведения в разнообразных жизненных ситуациях, связанных с финансами</a:t>
            </a:r>
          </a:p>
          <a:p>
            <a:pPr>
              <a:buNone/>
            </a:pPr>
            <a:endParaRPr lang="ru-RU" sz="1053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776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представлений о возможных альтернативных решениях личных и семейных финансовых проблем</a:t>
            </a:r>
          </a:p>
          <a:p>
            <a:pPr>
              <a:buNone/>
            </a:pPr>
            <a:endParaRPr lang="ru-RU" sz="1053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776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умения предвидеть позитивные и негативные последствия выбранного решения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1822"/>
              </p:ext>
            </p:extLst>
          </p:nvPr>
        </p:nvGraphicFramePr>
        <p:xfrm>
          <a:off x="8637814" y="211114"/>
          <a:ext cx="3410261" cy="32969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10261"/>
              </a:tblGrid>
              <a:tr h="3296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Приобретение </a:t>
                      </a:r>
                      <a:r>
                        <a:rPr lang="ru-RU" sz="1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опыта использования полученных знаний в</a:t>
                      </a:r>
                      <a:r>
                        <a:rPr lang="ru-RU" sz="1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  <a:r>
                        <a:rPr lang="ru-RU" sz="1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практической деятельности, а также в повседневной</a:t>
                      </a:r>
                    </a:p>
                    <a:p>
                      <a:pPr algn="ctr">
                        <a:buNone/>
                      </a:pPr>
                      <a:r>
                        <a:rPr lang="ru-RU" sz="1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жизни.  </a:t>
                      </a:r>
                      <a:endParaRPr lang="ru-RU" sz="19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sz="1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1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ФГОС ООО. </a:t>
                      </a:r>
                      <a:r>
                        <a:rPr lang="ru-RU" sz="1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Требования к предметным результатам. Обществознание) </a:t>
                      </a:r>
                    </a:p>
                  </a:txBody>
                  <a:tcPr marL="87530" marR="87530" marT="43765" marB="43765"/>
                </a:tc>
              </a:tr>
            </a:tbl>
          </a:graphicData>
        </a:graphic>
      </p:graphicFrame>
      <p:pic>
        <p:nvPicPr>
          <p:cNvPr id="5" name="Рисунок 4" descr="01 МФГ_ФН_5_001_03_04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4173" y="4166224"/>
            <a:ext cx="3646590" cy="234887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90868" y="157296"/>
            <a:ext cx="7809895" cy="3555912"/>
          </a:xfrm>
          <a:prstGeom prst="foldedCorner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183678" tIns="229598" rIns="183678" bIns="229598" numCol="1" anchor="t" anchorCtr="0" compatLnSpc="1">
            <a:prstTxWarp prst="textNoShape">
              <a:avLst/>
            </a:prstTxWarp>
          </a:bodyPr>
          <a:lstStyle/>
          <a:p>
            <a:pPr indent="461667" algn="just" defTabSz="1166319" fontAlgn="base">
              <a:spcBef>
                <a:spcPct val="0"/>
              </a:spcBef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Финансовая грамотность включает знание и понимание финансовых терминов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жизни.</a:t>
            </a:r>
          </a:p>
          <a:p>
            <a:pPr indent="461667" algn="just" defTabSz="1166319" fontAlgn="base">
              <a:spcBef>
                <a:spcPct val="0"/>
              </a:spcBef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Исследование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PISA)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1166319" fontAlgn="base">
              <a:spcBef>
                <a:spcPct val="0"/>
              </a:spcBef>
              <a:spcAft>
                <a:spcPts val="1276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7" y="0"/>
            <a:ext cx="1219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956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4589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87</TotalTime>
  <Words>349</Words>
  <Application>Microsoft Office PowerPoint</Application>
  <PresentationFormat>Широкоэкранный</PresentationFormat>
  <Paragraphs>56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Wingdings 3</vt:lpstr>
      <vt:lpstr>Сектор</vt:lpstr>
      <vt:lpstr>Формирование финансовой грамотности как компонента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 грамотность</vt:lpstr>
      <vt:lpstr>Финансовая грамотность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как компонента функциональной грамотности</dc:title>
  <dc:creator>Мазанова Ольга</dc:creator>
  <cp:lastModifiedBy>Мазанова Ольга</cp:lastModifiedBy>
  <cp:revision>9</cp:revision>
  <dcterms:created xsi:type="dcterms:W3CDTF">2022-01-18T17:31:00Z</dcterms:created>
  <dcterms:modified xsi:type="dcterms:W3CDTF">2022-01-18T18:58:25Z</dcterms:modified>
</cp:coreProperties>
</file>