
<file path=[Content_Types].xml><?xml version="1.0" encoding="utf-8"?>
<Types xmlns="http://schemas.openxmlformats.org/package/2006/content-types">
  <Default Extension="wmf" ContentType="image/x-wmf"/>
  <Default Extension="png" ContentType="image/png"/>
  <Default Extension="jpg" ContentType="image/jpeg"/>
  <Default Extension="jpeg" ContentType="image/jpeg"/>
  <Default Extension="xml" ContentType="application/xml"/>
  <Default Extension="rels" ContentType="application/vnd.openxmlformats-package.relationships+xml"/>
  <Default Extension="bin" ContentType="application/vnd.openxmlformats-officedocument.oleObject"/>
  <Override PartName="/ppt/slides/slide24.xml" ContentType="application/vnd.openxmlformats-officedocument.presentationml.slide+xml"/>
  <Override PartName="/ppt/slides/slide23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9.xml" ContentType="application/vnd.openxmlformats-officedocument.presentationml.slide+xml"/>
  <Override PartName="/ppt/slides/slide13.xml" ContentType="application/vnd.openxmlformats-officedocument.presentationml.slide+xml"/>
  <Override PartName="/ppt/slides/slide6.xml" ContentType="application/vnd.openxmlformats-officedocument.presentationml.slide+xml"/>
  <Override PartName="/ppt/slides/slide10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18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s/slide22.xml" ContentType="application/vnd.openxmlformats-officedocument.presentationml.slide+xml"/>
  <Override PartName="/ppt/slideLayouts/slideLayout6.xml" ContentType="application/vnd.openxmlformats-officedocument.presentationml.slideLayout+xml"/>
  <Override PartName="/docProps/app.xml" ContentType="application/vnd.openxmlformats-officedocument.extended-properties+xml"/>
  <Override PartName="/ppt/slides/slide8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21.xml" ContentType="application/vnd.openxmlformats-officedocument.presentationml.slide+xml"/>
  <Override PartName="/docProps/core.xml" ContentType="application/vnd.openxmlformats-package.core-properties+xml"/>
  <Override PartName="/ppt/slides/slide4.xml" ContentType="application/vnd.openxmlformats-officedocument.presentationml.slide+xml"/>
  <Override PartName="/ppt/slides/slide19.xml" ContentType="application/vnd.openxmlformats-officedocument.presentationml.slid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slides/slide7.xml" ContentType="application/vnd.openxmlformats-officedocument.presentationml.slide+xml"/>
  <Override PartName="/ppt/slides/slide11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presentation.xml" ContentType="application/vnd.openxmlformats-officedocument.presentationml.presentation.main+xml"/>
  <Override PartName="/ppt/theme/theme1.xml" ContentType="application/vnd.openxmlformats-officedocument.theme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aveSubsetFonts="1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</p:sldIdLst>
  <p:sldSz cx="11845925" cy="82804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99CCFF"/>
    <a:srgbClr val="FFCCFF"/>
    <a:srgbClr val="CC00CC"/>
    <a:srgbClr val="CC99FF"/>
    <a:srgbClr val="A50021"/>
    <a:srgbClr val="FFFF00"/>
    <a:srgbClr val="FFFF66"/>
    <a:srgbClr val="FFFFCC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528" y="-96"/>
      </p:cViewPr>
      <p:guideLst>
        <p:guide pos="2608" orient="horz"/>
        <p:guide pos="373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presProps" Target="presProps.xml" /><Relationship Id="rId28" Type="http://schemas.openxmlformats.org/officeDocument/2006/relationships/tableStyles" Target="tableStyles.xml" /><Relationship Id="rId29" Type="http://schemas.openxmlformats.org/officeDocument/2006/relationships/viewProps" Target="viewProps.xml" /></Relationship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1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88446" y="2572294"/>
            <a:ext cx="10069036" cy="17749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76889" y="4692227"/>
            <a:ext cx="8292148" cy="211610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1" type="vertTx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1" type="vertTitleAndTx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588295" y="331603"/>
            <a:ext cx="2665334" cy="70651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92296" y="331603"/>
            <a:ext cx="7798568" cy="70651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1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1" type="secHead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35748" y="5320927"/>
            <a:ext cx="10069036" cy="1644579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35748" y="3509588"/>
            <a:ext cx="10069036" cy="18113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1" type="twoObj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92296" y="1932096"/>
            <a:ext cx="5231951" cy="546468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21678" y="1932096"/>
            <a:ext cx="5231951" cy="546468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1" type="twoTxTwoObj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2297" y="1853508"/>
            <a:ext cx="5234007" cy="77245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92297" y="2625960"/>
            <a:ext cx="5234007" cy="477081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017565" y="1853508"/>
            <a:ext cx="5236064" cy="77245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017565" y="2625960"/>
            <a:ext cx="5236064" cy="477081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1" type="titleOnly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1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1" type="objTx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2299" y="329682"/>
            <a:ext cx="3897227" cy="140306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31427" y="329684"/>
            <a:ext cx="6622202" cy="706709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92299" y="1732752"/>
            <a:ext cx="3897227" cy="56640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1" type="picTx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21886" y="5796280"/>
            <a:ext cx="7107555" cy="68428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21886" y="739869"/>
            <a:ext cx="7107555" cy="49682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21886" y="6480564"/>
            <a:ext cx="7107555" cy="97179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>
    <p:bg>
      <p:bgPr>
        <a:blipFill>
          <a:blip r:embed="rId13">
            <a:alphaModFix amt="60000"/>
            <a:lum/>
          </a:blip>
          <a:srcRect/>
          <a:tile algn="tl" flip="none" sx="100000" sy="100000" tx="0" ty="0"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2298" y="331601"/>
            <a:ext cx="10661333" cy="13800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2298" y="1932096"/>
            <a:ext cx="10661333" cy="54646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92298" y="7674707"/>
            <a:ext cx="2764049" cy="4408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47359" y="7674707"/>
            <a:ext cx="3751210" cy="4408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489582" y="7674707"/>
            <a:ext cx="2764049" cy="4408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1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1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Relationship Id="rId3" Type="http://schemas.openxmlformats.org/officeDocument/2006/relationships/image" Target="../media/image3.jpg"/></Relationships>
</file>

<file path=ppt/slides/_rels/slide1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Relationship Id="rId3" Type="http://schemas.openxmlformats.org/officeDocument/2006/relationships/image" Target="../media/image3.jpg"/><Relationship Id="rId4" Type="http://schemas.openxmlformats.org/officeDocument/2006/relationships/image" Target="../media/image9.png"/></Relationships>
</file>

<file path=ppt/slides/_rels/slide1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Relationship Id="rId3" Type="http://schemas.openxmlformats.org/officeDocument/2006/relationships/image" Target="../media/image3.jpg"/></Relationships>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Relationship Id="rId3" Type="http://schemas.openxmlformats.org/officeDocument/2006/relationships/image" Target="../media/image4.jpg"/><Relationship Id="rId4" Type="http://schemas.openxmlformats.org/officeDocument/2006/relationships/image" Target="../media/image5.jpg"/></Relationships>
</file>

<file path=ppt/slides/_rels/slide2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2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2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2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Relationship Id="rId3" Type="http://schemas.openxmlformats.org/officeDocument/2006/relationships/image" Target="../media/image11.jpg"/><Relationship Id="rId4" Type="http://schemas.openxmlformats.org/officeDocument/2006/relationships/image" Target="../media/image12.jpg"/></Relationships>
</file>

<file path=ppt/slides/_rels/slide2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Relationship Id="rId3" Type="http://schemas.openxmlformats.org/officeDocument/2006/relationships/image" Target="../media/image6.jpg"/></Relationships>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Relationship Id="rId3" Type="http://schemas.openxmlformats.org/officeDocument/2006/relationships/image" Target="../media/image7.jpg"/></Relationships>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:\Users\Нина Александровна\Desktop\istockphoto-815364876-612x612.jpg"/>
          <p:cNvPicPr/>
          <p:nvPr/>
        </p:nvPicPr>
        <p:blipFill>
          <a:blip r:embed="rId2"/>
          <a:srcRect/>
          <a:stretch/>
        </p:blipFill>
        <p:spPr bwMode="auto">
          <a:xfrm>
            <a:off x="1" y="0"/>
            <a:ext cx="11845924" cy="828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3330674" y="395784"/>
            <a:ext cx="5517670" cy="461665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ГОУ РК «РЦО», УКП «РДБ»</a:t>
            </a:r>
            <a:endParaRPr lang="ru-RU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66778" y="7449403"/>
            <a:ext cx="73027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Цыбульская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Н.А., учитель русского языка и литературы УКП «РДБ» ГОУ РК «РЦО»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Облако 7"/>
          <p:cNvSpPr/>
          <p:nvPr/>
        </p:nvSpPr>
        <p:spPr>
          <a:xfrm>
            <a:off x="2250554" y="899840"/>
            <a:ext cx="3682379" cy="580445"/>
          </a:xfrm>
          <a:prstGeom prst="cloud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СПОСОБЫ</a:t>
            </a:r>
            <a:endParaRPr lang="ru-RU" sz="2400" b="1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Облако 8"/>
          <p:cNvSpPr/>
          <p:nvPr/>
        </p:nvSpPr>
        <p:spPr>
          <a:xfrm>
            <a:off x="6210994" y="827832"/>
            <a:ext cx="5062663" cy="802857"/>
          </a:xfrm>
          <a:prstGeom prst="cloud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ФОРМИРОВАНИЯ</a:t>
            </a:r>
            <a:endParaRPr lang="ru-RU" sz="2400" b="1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Облако 9"/>
          <p:cNvSpPr/>
          <p:nvPr/>
        </p:nvSpPr>
        <p:spPr>
          <a:xfrm>
            <a:off x="2394570" y="1547912"/>
            <a:ext cx="4650658" cy="731252"/>
          </a:xfrm>
          <a:prstGeom prst="cloud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400" b="1" dirty="0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4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4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4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</a:t>
            </a:r>
            <a:endParaRPr lang="ru-RU" sz="2400" b="1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Облако 10"/>
          <p:cNvSpPr/>
          <p:nvPr/>
        </p:nvSpPr>
        <p:spPr>
          <a:xfrm>
            <a:off x="7291114" y="1691928"/>
            <a:ext cx="3933005" cy="644459"/>
          </a:xfrm>
          <a:prstGeom prst="cloud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Ы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</a:t>
            </a:r>
            <a:r>
              <a:rPr lang="ru-RU" sz="2400" b="1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24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Я </a:t>
            </a:r>
          </a:p>
        </p:txBody>
      </p:sp>
      <p:sp>
        <p:nvSpPr>
          <p:cNvPr id="12" name="Облако 11"/>
          <p:cNvSpPr/>
          <p:nvPr/>
        </p:nvSpPr>
        <p:spPr>
          <a:xfrm rot="172951">
            <a:off x="2628715" y="2270012"/>
            <a:ext cx="2964152" cy="795265"/>
          </a:xfrm>
          <a:prstGeom prst="cloud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УРОКАХ</a:t>
            </a:r>
            <a:endParaRPr lang="ru-RU" sz="2400" b="1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Облако 12"/>
          <p:cNvSpPr/>
          <p:nvPr/>
        </p:nvSpPr>
        <p:spPr>
          <a:xfrm>
            <a:off x="5706938" y="2340000"/>
            <a:ext cx="3682379" cy="612211"/>
          </a:xfrm>
          <a:prstGeom prst="cloud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РУССКОГО</a:t>
            </a:r>
            <a:endParaRPr lang="ru-RU" sz="2400" b="1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Облако 13"/>
          <p:cNvSpPr/>
          <p:nvPr/>
        </p:nvSpPr>
        <p:spPr>
          <a:xfrm>
            <a:off x="5922962" y="3060080"/>
            <a:ext cx="3600399" cy="767899"/>
          </a:xfrm>
          <a:prstGeom prst="cloud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ЛИТЕРАТУРЫ</a:t>
            </a:r>
            <a:endParaRPr lang="ru-RU" sz="2400" b="1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Облако 14"/>
          <p:cNvSpPr/>
          <p:nvPr/>
        </p:nvSpPr>
        <p:spPr>
          <a:xfrm>
            <a:off x="4122762" y="2988072"/>
            <a:ext cx="1733210" cy="580445"/>
          </a:xfrm>
          <a:prstGeom prst="cloud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endParaRPr lang="ru-RU" sz="2400" b="1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Облако 16"/>
          <p:cNvSpPr/>
          <p:nvPr/>
        </p:nvSpPr>
        <p:spPr>
          <a:xfrm>
            <a:off x="450354" y="3060080"/>
            <a:ext cx="3682379" cy="524912"/>
          </a:xfrm>
          <a:prstGeom prst="cloud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rPr>
              <a:t>ЯЗЫКА</a:t>
            </a:r>
            <a:endParaRPr lang="ru-RU" sz="2400" b="1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Облако 18"/>
          <p:cNvSpPr/>
          <p:nvPr/>
        </p:nvSpPr>
        <p:spPr>
          <a:xfrm>
            <a:off x="594370" y="2195984"/>
            <a:ext cx="1679436" cy="598369"/>
          </a:xfrm>
          <a:prstGeom prst="cloud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НА</a:t>
            </a:r>
            <a:endParaRPr lang="ru-RU" sz="2400" b="1" dirty="0">
              <a:solidFill>
                <a:srgbClr val="A5002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1170434" y="4128730"/>
            <a:ext cx="727280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/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914525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 в количестве знаний заключается образование,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914525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 в полном понимании и искусном применении всего того, что знаешь.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914525" algn="l"/>
              </a:tabLst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А.Дистервег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немецкий педагог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C:\Users\Нина Александровна\Desktop\istockphoto-1140073676-612x612.jpg"/>
          <p:cNvPicPr/>
          <p:nvPr/>
        </p:nvPicPr>
        <p:blipFill>
          <a:blip r:embed="rId2"/>
          <a:srcRect/>
          <a:stretch/>
        </p:blipFill>
        <p:spPr bwMode="auto">
          <a:xfrm>
            <a:off x="0" y="6948512"/>
            <a:ext cx="11845924" cy="1331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Скругленный прямоугольник 15"/>
          <p:cNvSpPr/>
          <p:nvPr/>
        </p:nvSpPr>
        <p:spPr>
          <a:xfrm>
            <a:off x="666378" y="1835944"/>
            <a:ext cx="2088232" cy="2736304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Приём «</a:t>
            </a:r>
            <a:r>
              <a:rPr lang="ru-RU" sz="24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Да-нет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algn="ctr"/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/«Сужение поискового поля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»/</a:t>
            </a:r>
            <a:endParaRPr lang="ru-RU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ru-RU" sz="24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3186658" y="539800"/>
            <a:ext cx="8136904" cy="640871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Фрагмент урока русского языка по теме 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«Правописания Ь после шипящих в слове».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Игра «Отгадай слово, которое загадал …» 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На доске записаны слова:</a:t>
            </a:r>
            <a:b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Беречь, свеж, туч, ключ, ночь, дочь, дремуч, свеч, вещь, лещ, мышь, карандаш, колюч, багаж, испечь, стеречь, молодёжь.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Возможные вопросы учащихся:</a:t>
            </a:r>
            <a:b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это глагол?</a:t>
            </a:r>
            <a:b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это прилагательное?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это существительное? </a:t>
            </a:r>
            <a:b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это существительное мужского рода?</a:t>
            </a:r>
            <a:b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это существительное женского рода? </a:t>
            </a:r>
            <a:b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это существительное женского рода 1 склонения?</a:t>
            </a:r>
          </a:p>
          <a:p>
            <a:pPr>
              <a:buFontTx/>
              <a:buChar char="-"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это существительное женского рода 3 склонения?</a:t>
            </a:r>
          </a:p>
          <a:p>
            <a:pPr>
              <a:buFontTx/>
              <a:buChar char="-"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в этом слове 1 слог?</a:t>
            </a:r>
            <a:b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Прямая соединительная линия 5"/>
          <p:cNvCxnSpPr>
            <a:cxnSpLocks/>
          </p:cNvCxnSpPr>
          <p:nvPr/>
        </p:nvCxnSpPr>
        <p:spPr>
          <a:xfrm>
            <a:off x="306338" y="539800"/>
            <a:ext cx="0" cy="640871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>
            <a:cxnSpLocks/>
          </p:cNvCxnSpPr>
          <p:nvPr/>
        </p:nvCxnSpPr>
        <p:spPr>
          <a:xfrm>
            <a:off x="306338" y="7020520"/>
            <a:ext cx="1094521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Стрелка вправо 6"/>
          <p:cNvSpPr/>
          <p:nvPr/>
        </p:nvSpPr>
        <p:spPr>
          <a:xfrm>
            <a:off x="2754610" y="2988072"/>
            <a:ext cx="432048" cy="576064"/>
          </a:xfrm>
          <a:prstGeom prst="rightArrow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10459466" y="179760"/>
            <a:ext cx="1224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6 класс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C:\Users\Нина Александровна\Desktop\istockphoto-1140073676-612x612.jpg"/>
          <p:cNvPicPr/>
          <p:nvPr/>
        </p:nvPicPr>
        <p:blipFill>
          <a:blip r:embed="rId2"/>
          <a:srcRect/>
          <a:stretch/>
        </p:blipFill>
        <p:spPr bwMode="auto">
          <a:xfrm>
            <a:off x="0" y="7092528"/>
            <a:ext cx="11845924" cy="1187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Овал 2"/>
          <p:cNvSpPr/>
          <p:nvPr/>
        </p:nvSpPr>
        <p:spPr>
          <a:xfrm>
            <a:off x="4770834" y="611808"/>
            <a:ext cx="2088232" cy="1656184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Ы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после Ц</a:t>
            </a:r>
            <a:endParaRPr lang="ru-RU" sz="28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1170434" y="1691928"/>
            <a:ext cx="2088232" cy="1872208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</a:t>
            </a:r>
          </a:p>
          <a:p>
            <a:pPr algn="ctr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Арка 8"/>
          <p:cNvSpPr/>
          <p:nvPr/>
        </p:nvSpPr>
        <p:spPr>
          <a:xfrm>
            <a:off x="1458466" y="2484016"/>
            <a:ext cx="1490464" cy="576064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8515250" y="1691928"/>
            <a:ext cx="2088232" cy="1872208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</a:t>
            </a:r>
          </a:p>
          <a:p>
            <a:pPr algn="ctr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" name="Прямая соединительная линия 12"/>
          <p:cNvCxnSpPr>
            <a:cxnSpLocks/>
          </p:cNvCxnSpPr>
          <p:nvPr/>
        </p:nvCxnSpPr>
        <p:spPr>
          <a:xfrm flipV="1">
            <a:off x="9163322" y="2412008"/>
            <a:ext cx="360040" cy="36004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>
            <a:cxnSpLocks/>
          </p:cNvCxnSpPr>
          <p:nvPr/>
        </p:nvCxnSpPr>
        <p:spPr>
          <a:xfrm flipH="1" flipV="1">
            <a:off x="9523362" y="2412008"/>
            <a:ext cx="360040" cy="36004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Овал 21"/>
          <p:cNvSpPr/>
          <p:nvPr/>
        </p:nvSpPr>
        <p:spPr>
          <a:xfrm>
            <a:off x="4770834" y="3276104"/>
            <a:ext cx="2088232" cy="1872208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</a:t>
            </a:r>
          </a:p>
          <a:p>
            <a:pPr algn="ctr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3" name="Прямая соединительная линия 22"/>
          <p:cNvCxnSpPr>
            <a:cxnSpLocks/>
          </p:cNvCxnSpPr>
          <p:nvPr/>
        </p:nvCxnSpPr>
        <p:spPr>
          <a:xfrm flipV="1">
            <a:off x="5634930" y="3996184"/>
            <a:ext cx="0" cy="43204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>
            <a:cxnSpLocks/>
          </p:cNvCxnSpPr>
          <p:nvPr/>
        </p:nvCxnSpPr>
        <p:spPr>
          <a:xfrm>
            <a:off x="5634930" y="4428232"/>
            <a:ext cx="432048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>
            <a:cxnSpLocks/>
          </p:cNvCxnSpPr>
          <p:nvPr/>
        </p:nvCxnSpPr>
        <p:spPr>
          <a:xfrm>
            <a:off x="5634930" y="3996184"/>
            <a:ext cx="432048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>
            <a:cxnSpLocks/>
          </p:cNvCxnSpPr>
          <p:nvPr/>
        </p:nvCxnSpPr>
        <p:spPr>
          <a:xfrm flipV="1">
            <a:off x="6066978" y="3996184"/>
            <a:ext cx="0" cy="43204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Скругленный прямоугольник 33"/>
          <p:cNvSpPr/>
          <p:nvPr/>
        </p:nvSpPr>
        <p:spPr>
          <a:xfrm>
            <a:off x="666378" y="4500240"/>
            <a:ext cx="3240360" cy="172819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Исключения:</a:t>
            </a:r>
          </a:p>
          <a:p>
            <a:pPr algn="ctr"/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ы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ган, ц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ы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плёнок, на ц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ы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почках, ц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ы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кнуть, ц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ы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</a:t>
            </a:r>
            <a:endParaRPr lang="ru-RU" sz="24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7795170" y="4932288"/>
            <a:ext cx="3240360" cy="108012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словах на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ЦИЯ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7" name="Прямая со стрелкой 36"/>
          <p:cNvCxnSpPr>
            <a:cxnSpLocks/>
            <a:stCxn id="3" idx="2"/>
            <a:endCxn id="7" idx="7"/>
          </p:cNvCxnSpPr>
          <p:nvPr/>
        </p:nvCxnSpPr>
        <p:spPr>
          <a:xfrm flipH="1">
            <a:off x="2952851" y="1439900"/>
            <a:ext cx="1817983" cy="52620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>
            <a:cxnSpLocks/>
            <a:stCxn id="3" idx="6"/>
            <a:endCxn id="10" idx="1"/>
          </p:cNvCxnSpPr>
          <p:nvPr/>
        </p:nvCxnSpPr>
        <p:spPr>
          <a:xfrm>
            <a:off x="6859066" y="1439900"/>
            <a:ext cx="1961999" cy="52620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>
            <a:cxnSpLocks/>
            <a:stCxn id="7" idx="4"/>
          </p:cNvCxnSpPr>
          <p:nvPr/>
        </p:nvCxnSpPr>
        <p:spPr>
          <a:xfrm flipH="1">
            <a:off x="2178546" y="3564136"/>
            <a:ext cx="36004" cy="864096"/>
          </a:xfrm>
          <a:prstGeom prst="straightConnector1">
            <a:avLst/>
          </a:prstGeom>
          <a:ln w="28575">
            <a:solidFill>
              <a:srgbClr val="008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>
            <a:cxnSpLocks/>
            <a:stCxn id="3" idx="4"/>
            <a:endCxn id="22" idx="0"/>
          </p:cNvCxnSpPr>
          <p:nvPr/>
        </p:nvCxnSpPr>
        <p:spPr>
          <a:xfrm>
            <a:off x="5814950" y="2267992"/>
            <a:ext cx="0" cy="100811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>
            <a:cxnSpLocks/>
            <a:stCxn id="3" idx="5"/>
            <a:endCxn id="35" idx="0"/>
          </p:cNvCxnSpPr>
          <p:nvPr/>
        </p:nvCxnSpPr>
        <p:spPr>
          <a:xfrm>
            <a:off x="6553251" y="2025450"/>
            <a:ext cx="2862099" cy="290683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06338" y="251768"/>
            <a:ext cx="2808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Алгоритм -кластер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8" name="Прямая соединительная линия 27"/>
          <p:cNvCxnSpPr>
            <a:cxnSpLocks/>
          </p:cNvCxnSpPr>
          <p:nvPr/>
        </p:nvCxnSpPr>
        <p:spPr>
          <a:xfrm>
            <a:off x="234330" y="899840"/>
            <a:ext cx="0" cy="6192688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>
            <a:cxnSpLocks/>
          </p:cNvCxnSpPr>
          <p:nvPr/>
        </p:nvCxnSpPr>
        <p:spPr>
          <a:xfrm>
            <a:off x="306338" y="7092528"/>
            <a:ext cx="1108923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9883402" y="323776"/>
            <a:ext cx="1368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5 класс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C:\Users\Нина Александровна\Desktop\istockphoto-1140073676-612x612.jpg"/>
          <p:cNvPicPr/>
          <p:nvPr/>
        </p:nvPicPr>
        <p:blipFill>
          <a:blip r:embed="rId2"/>
          <a:srcRect/>
          <a:stretch/>
        </p:blipFill>
        <p:spPr bwMode="auto">
          <a:xfrm>
            <a:off x="0" y="7092528"/>
            <a:ext cx="11845924" cy="1187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" name="Таблица 3"/>
          <p:cNvGraphicFramePr>
            <a:graphicFrameLocks xmlns:a="http://schemas.openxmlformats.org/drawingml/2006/main" noGrp="1"/>
          </p:cNvGraphicFramePr>
          <p:nvPr/>
        </p:nvGraphicFramePr>
        <p:xfrm>
          <a:off x="666378" y="1187872"/>
          <a:ext cx="10657184" cy="5958840"/>
        </p:xfrm>
        <a:graphic>
          <a:graphicData uri="http://schemas.openxmlformats.org/drawingml/2006/table">
            <a:tbl>
              <a:tblPr/>
              <a:tblGrid>
                <a:gridCol w="1714093"/>
                <a:gridCol w="8943091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Имя </a:t>
                      </a:r>
                      <a:r>
                        <a:rPr lang="ru-RU" sz="20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героя</a:t>
                      </a:r>
                      <a:endParaRPr lang="ru-RU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20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Петр Гринев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20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Его статус</a:t>
                      </a:r>
                      <a:endParaRPr lang="ru-RU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20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дворянин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20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Жизненные цели</a:t>
                      </a:r>
                      <a:endParaRPr lang="ru-RU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20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Мечтал о столичной жизни, свободной от опеки родителей. 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671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20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Род занятий</a:t>
                      </a:r>
                      <a:endParaRPr lang="ru-RU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20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«жил недорослем, гоняя голубей и играя в чехарду с дворовыми мальчишками»; отправлен отцом на воинскую службу с родительским советом: «Беречь честь смолоду»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20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Качества личности</a:t>
                      </a:r>
                      <a:endParaRPr lang="ru-RU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20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Честный, искренний, добрый, щедрый, храбрый, верный, преданный, благородный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20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Поступки</a:t>
                      </a:r>
                      <a:endParaRPr lang="ru-RU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20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Щедро отблагодарил спасителя (вожатого) во время бурана; проиграл в карты – честно рассчитался; вступил в поединок с опытным дуэлянтом Швабриным, отстаивая честь возлюбленной; достойно (как настоящий дворянин) вел себя в плену у повстанцев, отказался</a:t>
                      </a:r>
                      <a:r>
                        <a:rPr lang="ru-RU" sz="20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присягать Пугачеву; отправился в пекло бунтовщиков, чтобы спасти возлюбленную.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20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Отношение окружающих к герою</a:t>
                      </a:r>
                      <a:endParaRPr lang="ru-RU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20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преданно служит ему Савельич; Мироновы приняли как родного; Маша увидела в нем родственную душу; с уважением относится Пугачев; Швабрин видит в нем соперника и всячески пытается героя очернить в глазах окружающих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450354" y="313904"/>
            <a:ext cx="1087320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/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Прием «Морфологический ящик».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Универсальный приём, используется на всех уроках. На уроках литературы помогает составить портрет персонажа.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459466" y="1"/>
            <a:ext cx="1224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8 класс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C:\Users\Нина Александровна\Desktop\istockphoto-1140073676-612x612.jpg"/>
          <p:cNvPicPr/>
          <p:nvPr/>
        </p:nvPicPr>
        <p:blipFill>
          <a:blip r:embed="rId2"/>
          <a:srcRect/>
          <a:stretch/>
        </p:blipFill>
        <p:spPr bwMode="auto">
          <a:xfrm>
            <a:off x="0" y="7092528"/>
            <a:ext cx="11845924" cy="1187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450354" y="313904"/>
            <a:ext cx="1087320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/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Прием «Морфологический ящик».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А.С.Пушкин «Станционный смотритель», «Капитанская дочка»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xmlns:a="http://schemas.openxmlformats.org/drawingml/2006/main" noGrp="1"/>
          </p:cNvGraphicFramePr>
          <p:nvPr/>
        </p:nvGraphicFramePr>
        <p:xfrm>
          <a:off x="594370" y="1331888"/>
          <a:ext cx="10585176" cy="6656324"/>
        </p:xfrm>
        <a:graphic>
          <a:graphicData uri="http://schemas.openxmlformats.org/drawingml/2006/table">
            <a:tbl>
              <a:tblPr/>
              <a:tblGrid>
                <a:gridCol w="1938185"/>
                <a:gridCol w="1933110"/>
                <a:gridCol w="2191873"/>
                <a:gridCol w="2056150"/>
                <a:gridCol w="2465858"/>
              </a:tblGrid>
              <a:tr h="7402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2200" b="1" i="1" baseline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Герои</a:t>
                      </a:r>
                      <a:endParaRPr lang="ru-RU" sz="2200" baseline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2200" b="1" i="1" baseline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Антигерои</a:t>
                      </a:r>
                      <a:endParaRPr lang="ru-RU" sz="2200" i="1" baseline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2200" b="1" i="1" baseline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Цели или желания</a:t>
                      </a:r>
                      <a:endParaRPr lang="ru-RU" sz="2200" i="1" baseline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2200" b="1" i="1" baseline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Потери</a:t>
                      </a:r>
                      <a:endParaRPr lang="ru-RU" sz="2200" i="1" baseline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2200" b="1" i="1" baseline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Приобретения</a:t>
                      </a:r>
                      <a:endParaRPr lang="ru-RU" sz="2200" i="1" baseline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2200" b="1" i="1" baseline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Дуня </a:t>
                      </a:r>
                      <a:r>
                        <a:rPr lang="ru-RU" sz="2200" b="1" i="1" baseline="0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Вырина</a:t>
                      </a:r>
                      <a:r>
                        <a:rPr lang="ru-RU" sz="2200" b="1" i="1" baseline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endParaRPr lang="ru-RU" sz="2200" baseline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2200" baseline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Минский, гусар</a:t>
                      </a:r>
                      <a:endParaRPr lang="ru-RU" sz="2200" baseline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2200" baseline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богатая жизнь</a:t>
                      </a:r>
                      <a:endParaRPr lang="ru-RU" sz="2200" baseline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2200" baseline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смерть отца</a:t>
                      </a:r>
                      <a:endParaRPr lang="ru-RU" sz="2200" baseline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2200" baseline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семья</a:t>
                      </a:r>
                      <a:endParaRPr lang="ru-RU" sz="2200" baseline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2200" b="1" i="1" baseline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Самсон </a:t>
                      </a:r>
                      <a:r>
                        <a:rPr lang="ru-RU" sz="2200" b="1" i="1" baseline="0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Вырин</a:t>
                      </a:r>
                      <a:endParaRPr lang="ru-RU" sz="2200" baseline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2200" baseline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Минский, гусар</a:t>
                      </a:r>
                      <a:endParaRPr lang="ru-RU" sz="2200" baseline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2200" baseline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счастье красавицы дочери с порядочным человеком</a:t>
                      </a:r>
                      <a:endParaRPr lang="ru-RU" sz="2200" baseline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2200" baseline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смысл жизни</a:t>
                      </a:r>
                      <a:endParaRPr lang="ru-RU" sz="2200" baseline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2200" baseline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вечный покой</a:t>
                      </a:r>
                      <a:endParaRPr lang="ru-RU" sz="2200" baseline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2200" b="1" i="1" baseline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Мария Миронова</a:t>
                      </a:r>
                      <a:endParaRPr lang="ru-RU" sz="2200" baseline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2200" baseline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Алексей Швабрин</a:t>
                      </a:r>
                      <a:endParaRPr lang="ru-RU" sz="2200" baseline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2200" baseline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Тихое семейное счастье с любимым человеком</a:t>
                      </a:r>
                      <a:endParaRPr lang="ru-RU" sz="2200" baseline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2200" baseline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потеря дома, родителей</a:t>
                      </a:r>
                      <a:endParaRPr lang="ru-RU" sz="2200" baseline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2200" baseline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семейное счастье с любимым человеком, верным другом</a:t>
                      </a:r>
                      <a:endParaRPr lang="ru-RU" sz="2200" baseline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2200" b="1" i="1" baseline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Петр Гринев</a:t>
                      </a:r>
                      <a:endParaRPr lang="ru-RU" sz="2200" baseline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2200" baseline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Алексей Швабрин</a:t>
                      </a:r>
                      <a:endParaRPr lang="ru-RU" sz="2200" baseline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2200" baseline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служение Отечеству+</a:t>
                      </a:r>
                      <a:endParaRPr lang="ru-RU" sz="2200" baseline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2200" baseline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семейное счастье</a:t>
                      </a:r>
                      <a:endParaRPr lang="ru-RU" sz="2200" baseline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2200" baseline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свободы (временно)</a:t>
                      </a:r>
                      <a:endParaRPr lang="ru-RU" sz="2200" baseline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22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семейное счастье</a:t>
                      </a:r>
                      <a:endParaRPr lang="ru-RU" sz="2200" baseline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315450" y="0"/>
            <a:ext cx="1368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8 класс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C:\Users\Нина Александровна\Desktop\istockphoto-1140073676-612x612.jpg"/>
          <p:cNvPicPr/>
          <p:nvPr/>
        </p:nvPicPr>
        <p:blipFill>
          <a:blip r:embed="rId2"/>
          <a:srcRect/>
          <a:stretch/>
        </p:blipFill>
        <p:spPr bwMode="auto">
          <a:xfrm>
            <a:off x="0" y="7020520"/>
            <a:ext cx="11845924" cy="1259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306338" y="241895"/>
            <a:ext cx="1094521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/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Прием «Системный лифт» 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представляет собой вертикаль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многоэкранной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схемы, позволяет отследить различные признаки: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770834" y="1331888"/>
            <a:ext cx="2304256" cy="576064"/>
          </a:xfrm>
          <a:prstGeom prst="roundRect">
            <a:avLst/>
          </a:prstGeom>
          <a:solidFill>
            <a:srgbClr val="CC99FF">
              <a:alpha val="9804"/>
            </a:srgb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rPr>
              <a:t>Текст</a:t>
            </a:r>
            <a:endParaRPr lang="ru-RU" sz="2400" b="1" dirty="0">
              <a:solidFill>
                <a:srgbClr val="CC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770834" y="2195984"/>
            <a:ext cx="2304256" cy="576064"/>
          </a:xfrm>
          <a:prstGeom prst="roundRect">
            <a:avLst/>
          </a:prstGeom>
          <a:solidFill>
            <a:srgbClr val="CC99FF">
              <a:alpha val="9804"/>
            </a:srgb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предложение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7291114" y="5004296"/>
            <a:ext cx="1800200" cy="576064"/>
          </a:xfrm>
          <a:prstGeom prst="roundRect">
            <a:avLst/>
          </a:prstGeom>
          <a:solidFill>
            <a:srgbClr val="CC99FF">
              <a:alpha val="9804"/>
            </a:srgbClr>
          </a:solidFill>
          <a:ln w="28575">
            <a:solidFill>
              <a:srgbClr val="CC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770834" y="3060080"/>
            <a:ext cx="2304256" cy="576064"/>
          </a:xfrm>
          <a:prstGeom prst="roundRect">
            <a:avLst/>
          </a:prstGeom>
          <a:solidFill>
            <a:srgbClr val="CC99FF">
              <a:alpha val="9804"/>
            </a:srgb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770834" y="4212208"/>
            <a:ext cx="2304256" cy="576064"/>
          </a:xfrm>
          <a:prstGeom prst="roundRect">
            <a:avLst/>
          </a:prstGeom>
          <a:solidFill>
            <a:srgbClr val="CC99FF">
              <a:alpha val="9804"/>
            </a:srgb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слово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770834" y="5364336"/>
            <a:ext cx="2304256" cy="576064"/>
          </a:xfrm>
          <a:prstGeom prst="roundRect">
            <a:avLst/>
          </a:prstGeom>
          <a:solidFill>
            <a:srgbClr val="CC99FF">
              <a:alpha val="9804"/>
            </a:srgb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основа слова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466578" y="6012408"/>
            <a:ext cx="1800200" cy="576064"/>
          </a:xfrm>
          <a:prstGeom prst="roundRect">
            <a:avLst/>
          </a:prstGeom>
          <a:solidFill>
            <a:srgbClr val="CC99FF">
              <a:alpha val="9804"/>
            </a:srgb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7363122" y="6084416"/>
            <a:ext cx="1800200" cy="576064"/>
          </a:xfrm>
          <a:prstGeom prst="roundRect">
            <a:avLst/>
          </a:prstGeom>
          <a:solidFill>
            <a:srgbClr val="CC99FF">
              <a:alpha val="9804"/>
            </a:srgb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770834" y="6444456"/>
            <a:ext cx="2304256" cy="576064"/>
          </a:xfrm>
          <a:prstGeom prst="roundRect">
            <a:avLst/>
          </a:prstGeom>
          <a:solidFill>
            <a:srgbClr val="CC99FF">
              <a:alpha val="9804"/>
            </a:srgb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rPr>
              <a:t>корень</a:t>
            </a:r>
            <a:endParaRPr lang="ru-RU" sz="2400" b="1" dirty="0">
              <a:solidFill>
                <a:srgbClr val="CC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651154" y="1403896"/>
            <a:ext cx="266429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Выражает идею</a:t>
            </a:r>
            <a:endParaRPr lang="ru-RU" sz="22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723162" y="2051968"/>
            <a:ext cx="35283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Выражает законченную мысль</a:t>
            </a:r>
            <a:endParaRPr lang="ru-RU" sz="22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723162" y="3132088"/>
            <a:ext cx="266429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Поясняет слово</a:t>
            </a:r>
            <a:endParaRPr lang="ru-RU" sz="22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651154" y="3924176"/>
            <a:ext cx="36724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Называет предмет, действие, признак и т.д.</a:t>
            </a:r>
            <a:endParaRPr lang="ru-RU" sz="22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181629" y="4860280"/>
            <a:ext cx="228594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Образует форму слова</a:t>
            </a:r>
            <a:endParaRPr lang="ru-RU" sz="22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9" name="Прямая со стрелкой 28"/>
          <p:cNvCxnSpPr>
            <a:cxnSpLocks/>
          </p:cNvCxnSpPr>
          <p:nvPr/>
        </p:nvCxnSpPr>
        <p:spPr>
          <a:xfrm>
            <a:off x="7075090" y="1835944"/>
            <a:ext cx="2808312" cy="0"/>
          </a:xfrm>
          <a:prstGeom prst="straightConnector1">
            <a:avLst/>
          </a:prstGeom>
          <a:ln w="28575">
            <a:solidFill>
              <a:srgbClr val="CC99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>
            <a:cxnSpLocks/>
          </p:cNvCxnSpPr>
          <p:nvPr/>
        </p:nvCxnSpPr>
        <p:spPr>
          <a:xfrm>
            <a:off x="7075090" y="2772048"/>
            <a:ext cx="3600400" cy="0"/>
          </a:xfrm>
          <a:prstGeom prst="straightConnector1">
            <a:avLst/>
          </a:prstGeom>
          <a:ln w="28575">
            <a:solidFill>
              <a:srgbClr val="CC99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>
            <a:cxnSpLocks/>
          </p:cNvCxnSpPr>
          <p:nvPr/>
        </p:nvCxnSpPr>
        <p:spPr>
          <a:xfrm>
            <a:off x="7075090" y="3564136"/>
            <a:ext cx="2952328" cy="0"/>
          </a:xfrm>
          <a:prstGeom prst="straightConnector1">
            <a:avLst/>
          </a:prstGeom>
          <a:ln w="28575">
            <a:solidFill>
              <a:srgbClr val="CC99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>
            <a:cxnSpLocks/>
          </p:cNvCxnSpPr>
          <p:nvPr/>
        </p:nvCxnSpPr>
        <p:spPr>
          <a:xfrm>
            <a:off x="7003082" y="4716264"/>
            <a:ext cx="3744416" cy="0"/>
          </a:xfrm>
          <a:prstGeom prst="straightConnector1">
            <a:avLst/>
          </a:prstGeom>
          <a:ln w="28575">
            <a:solidFill>
              <a:srgbClr val="CC99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>
            <a:cxnSpLocks/>
          </p:cNvCxnSpPr>
          <p:nvPr/>
        </p:nvCxnSpPr>
        <p:spPr>
          <a:xfrm>
            <a:off x="9163322" y="5652368"/>
            <a:ext cx="1944216" cy="0"/>
          </a:xfrm>
          <a:prstGeom prst="straightConnector1">
            <a:avLst/>
          </a:prstGeom>
          <a:ln w="28575">
            <a:solidFill>
              <a:srgbClr val="CC99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9181629" y="5796384"/>
            <a:ext cx="26642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Уточняет значение слова</a:t>
            </a:r>
            <a:endParaRPr lang="ru-RU" sz="22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9" name="Прямая со стрелкой 48"/>
          <p:cNvCxnSpPr>
            <a:cxnSpLocks/>
          </p:cNvCxnSpPr>
          <p:nvPr/>
        </p:nvCxnSpPr>
        <p:spPr>
          <a:xfrm>
            <a:off x="9235330" y="6588472"/>
            <a:ext cx="1944216" cy="0"/>
          </a:xfrm>
          <a:prstGeom prst="straightConnector1">
            <a:avLst/>
          </a:prstGeom>
          <a:ln w="28575">
            <a:solidFill>
              <a:srgbClr val="CC99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378346" y="3924176"/>
            <a:ext cx="37444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Значимая часть речи, с др. словами образует …….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234330" y="5868392"/>
            <a:ext cx="21602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Уточняет значение слова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5" name="Прямая со стрелкой 54"/>
          <p:cNvCxnSpPr>
            <a:cxnSpLocks/>
          </p:cNvCxnSpPr>
          <p:nvPr/>
        </p:nvCxnSpPr>
        <p:spPr>
          <a:xfrm flipH="1">
            <a:off x="378346" y="6588472"/>
            <a:ext cx="2088232" cy="0"/>
          </a:xfrm>
          <a:prstGeom prst="straightConnector1">
            <a:avLst/>
          </a:prstGeom>
          <a:ln w="38100">
            <a:solidFill>
              <a:srgbClr val="CC99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594370" y="2844056"/>
            <a:ext cx="3600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Служит для построения предложений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666378" y="1979960"/>
            <a:ext cx="3600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Служит для построения текста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3186658" y="7164536"/>
            <a:ext cx="5760640" cy="830997"/>
          </a:xfrm>
          <a:prstGeom prst="rect">
            <a:avLst/>
          </a:prstGeom>
          <a:solidFill>
            <a:schemeClr val="bg1">
              <a:alpha val="61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Определяет общую часть значения для группы слов</a:t>
            </a:r>
            <a:endParaRPr lang="ru-RU" sz="24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666378" y="5004296"/>
            <a:ext cx="2088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Строит слово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4" name="Прямая со стрелкой 63"/>
          <p:cNvCxnSpPr>
            <a:cxnSpLocks/>
          </p:cNvCxnSpPr>
          <p:nvPr/>
        </p:nvCxnSpPr>
        <p:spPr>
          <a:xfrm flipH="1">
            <a:off x="594370" y="2772048"/>
            <a:ext cx="4104456" cy="0"/>
          </a:xfrm>
          <a:prstGeom prst="straightConnector1">
            <a:avLst/>
          </a:prstGeom>
          <a:ln w="28575">
            <a:solidFill>
              <a:srgbClr val="CC99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 стрелкой 66"/>
          <p:cNvCxnSpPr>
            <a:cxnSpLocks/>
          </p:cNvCxnSpPr>
          <p:nvPr/>
        </p:nvCxnSpPr>
        <p:spPr>
          <a:xfrm flipH="1">
            <a:off x="594370" y="3636144"/>
            <a:ext cx="4104456" cy="0"/>
          </a:xfrm>
          <a:prstGeom prst="straightConnector1">
            <a:avLst/>
          </a:prstGeom>
          <a:ln w="28575">
            <a:solidFill>
              <a:srgbClr val="CC99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 стрелкой 70"/>
          <p:cNvCxnSpPr>
            <a:cxnSpLocks/>
          </p:cNvCxnSpPr>
          <p:nvPr/>
        </p:nvCxnSpPr>
        <p:spPr>
          <a:xfrm flipH="1">
            <a:off x="594370" y="4788272"/>
            <a:ext cx="4104456" cy="0"/>
          </a:xfrm>
          <a:prstGeom prst="straightConnector1">
            <a:avLst/>
          </a:prstGeom>
          <a:ln w="28575">
            <a:solidFill>
              <a:srgbClr val="CC99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 стрелкой 72"/>
          <p:cNvCxnSpPr>
            <a:cxnSpLocks/>
          </p:cNvCxnSpPr>
          <p:nvPr/>
        </p:nvCxnSpPr>
        <p:spPr>
          <a:xfrm flipH="1">
            <a:off x="522362" y="5508352"/>
            <a:ext cx="4176464" cy="0"/>
          </a:xfrm>
          <a:prstGeom prst="straightConnector1">
            <a:avLst/>
          </a:prstGeom>
          <a:ln w="28575">
            <a:solidFill>
              <a:srgbClr val="CC99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>
            <a:cxnSpLocks/>
            <a:stCxn id="12" idx="0"/>
            <a:endCxn id="9" idx="2"/>
          </p:cNvCxnSpPr>
          <p:nvPr/>
        </p:nvCxnSpPr>
        <p:spPr>
          <a:xfrm flipV="1">
            <a:off x="5922962" y="5940400"/>
            <a:ext cx="0" cy="504056"/>
          </a:xfrm>
          <a:prstGeom prst="straightConnector1">
            <a:avLst/>
          </a:prstGeom>
          <a:ln w="28575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>
            <a:cxnSpLocks/>
            <a:stCxn id="10" idx="3"/>
            <a:endCxn id="9" idx="1"/>
          </p:cNvCxnSpPr>
          <p:nvPr/>
        </p:nvCxnSpPr>
        <p:spPr>
          <a:xfrm flipV="1">
            <a:off x="4266778" y="5652368"/>
            <a:ext cx="504056" cy="648072"/>
          </a:xfrm>
          <a:prstGeom prst="straightConnector1">
            <a:avLst/>
          </a:prstGeom>
          <a:ln w="28575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>
            <a:cxnSpLocks/>
            <a:stCxn id="11" idx="1"/>
            <a:endCxn id="9" idx="3"/>
          </p:cNvCxnSpPr>
          <p:nvPr/>
        </p:nvCxnSpPr>
        <p:spPr>
          <a:xfrm flipH="1" flipV="1">
            <a:off x="7075090" y="5652368"/>
            <a:ext cx="288032" cy="720080"/>
          </a:xfrm>
          <a:prstGeom prst="straightConnector1">
            <a:avLst/>
          </a:prstGeom>
          <a:ln w="28575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>
            <a:cxnSpLocks/>
            <a:stCxn id="10" idx="3"/>
            <a:endCxn id="12" idx="1"/>
          </p:cNvCxnSpPr>
          <p:nvPr/>
        </p:nvCxnSpPr>
        <p:spPr>
          <a:xfrm>
            <a:off x="4266778" y="6300440"/>
            <a:ext cx="504056" cy="432048"/>
          </a:xfrm>
          <a:prstGeom prst="straightConnector1">
            <a:avLst/>
          </a:prstGeom>
          <a:ln w="28575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>
            <a:cxnSpLocks/>
            <a:stCxn id="11" idx="1"/>
            <a:endCxn id="12" idx="3"/>
          </p:cNvCxnSpPr>
          <p:nvPr/>
        </p:nvCxnSpPr>
        <p:spPr>
          <a:xfrm flipH="1">
            <a:off x="7075090" y="6372448"/>
            <a:ext cx="288032" cy="360040"/>
          </a:xfrm>
          <a:prstGeom prst="straightConnector1">
            <a:avLst/>
          </a:prstGeom>
          <a:ln w="28575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 стрелкой 59"/>
          <p:cNvCxnSpPr>
            <a:cxnSpLocks/>
            <a:stCxn id="9" idx="0"/>
            <a:endCxn id="8" idx="2"/>
          </p:cNvCxnSpPr>
          <p:nvPr/>
        </p:nvCxnSpPr>
        <p:spPr>
          <a:xfrm flipV="1">
            <a:off x="5922962" y="4788272"/>
            <a:ext cx="0" cy="576064"/>
          </a:xfrm>
          <a:prstGeom prst="straightConnector1">
            <a:avLst/>
          </a:prstGeom>
          <a:ln w="28575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 стрелкой 61"/>
          <p:cNvCxnSpPr>
            <a:cxnSpLocks/>
            <a:stCxn id="6" idx="0"/>
          </p:cNvCxnSpPr>
          <p:nvPr/>
        </p:nvCxnSpPr>
        <p:spPr>
          <a:xfrm flipH="1" flipV="1">
            <a:off x="7147098" y="4572248"/>
            <a:ext cx="1044116" cy="432048"/>
          </a:xfrm>
          <a:prstGeom prst="straightConnector1">
            <a:avLst/>
          </a:prstGeom>
          <a:ln w="28575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 стрелкой 65"/>
          <p:cNvCxnSpPr>
            <a:cxnSpLocks/>
            <a:stCxn id="6" idx="1"/>
            <a:endCxn id="9" idx="3"/>
          </p:cNvCxnSpPr>
          <p:nvPr/>
        </p:nvCxnSpPr>
        <p:spPr>
          <a:xfrm flipH="1">
            <a:off x="7075090" y="5292328"/>
            <a:ext cx="216024" cy="360040"/>
          </a:xfrm>
          <a:prstGeom prst="straightConnector1">
            <a:avLst/>
          </a:prstGeom>
          <a:ln w="28575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 стрелкой 68"/>
          <p:cNvCxnSpPr>
            <a:cxnSpLocks/>
            <a:stCxn id="8" idx="0"/>
          </p:cNvCxnSpPr>
          <p:nvPr/>
        </p:nvCxnSpPr>
        <p:spPr>
          <a:xfrm flipV="1">
            <a:off x="5922962" y="3708152"/>
            <a:ext cx="0" cy="504056"/>
          </a:xfrm>
          <a:prstGeom prst="straightConnector1">
            <a:avLst/>
          </a:prstGeom>
          <a:ln w="28575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 стрелкой 78"/>
          <p:cNvCxnSpPr>
            <a:cxnSpLocks/>
            <a:stCxn id="7" idx="0"/>
            <a:endCxn id="5" idx="2"/>
          </p:cNvCxnSpPr>
          <p:nvPr/>
        </p:nvCxnSpPr>
        <p:spPr>
          <a:xfrm flipV="1">
            <a:off x="5922962" y="2772048"/>
            <a:ext cx="0" cy="288032"/>
          </a:xfrm>
          <a:prstGeom prst="straightConnector1">
            <a:avLst/>
          </a:prstGeom>
          <a:ln w="28575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 стрелкой 80"/>
          <p:cNvCxnSpPr>
            <a:cxnSpLocks/>
            <a:stCxn id="5" idx="0"/>
            <a:endCxn id="4" idx="2"/>
          </p:cNvCxnSpPr>
          <p:nvPr/>
        </p:nvCxnSpPr>
        <p:spPr>
          <a:xfrm flipV="1">
            <a:off x="5922962" y="1907952"/>
            <a:ext cx="0" cy="288032"/>
          </a:xfrm>
          <a:prstGeom prst="straightConnector1">
            <a:avLst/>
          </a:prstGeom>
          <a:ln w="28575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 стрелкой 82"/>
          <p:cNvCxnSpPr>
            <a:cxnSpLocks/>
          </p:cNvCxnSpPr>
          <p:nvPr/>
        </p:nvCxnSpPr>
        <p:spPr>
          <a:xfrm>
            <a:off x="5634930" y="1907952"/>
            <a:ext cx="0" cy="288032"/>
          </a:xfrm>
          <a:prstGeom prst="straightConnector1">
            <a:avLst/>
          </a:prstGeom>
          <a:ln w="28575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 стрелкой 84"/>
          <p:cNvCxnSpPr>
            <a:cxnSpLocks/>
          </p:cNvCxnSpPr>
          <p:nvPr/>
        </p:nvCxnSpPr>
        <p:spPr>
          <a:xfrm>
            <a:off x="5634930" y="2772048"/>
            <a:ext cx="0" cy="288032"/>
          </a:xfrm>
          <a:prstGeom prst="straightConnector1">
            <a:avLst/>
          </a:prstGeom>
          <a:ln w="28575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 стрелкой 85"/>
          <p:cNvCxnSpPr>
            <a:cxnSpLocks/>
          </p:cNvCxnSpPr>
          <p:nvPr/>
        </p:nvCxnSpPr>
        <p:spPr>
          <a:xfrm>
            <a:off x="5634930" y="3708152"/>
            <a:ext cx="0" cy="432048"/>
          </a:xfrm>
          <a:prstGeom prst="straightConnector1">
            <a:avLst/>
          </a:prstGeom>
          <a:ln w="28575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Прямая со стрелкой 87"/>
          <p:cNvCxnSpPr>
            <a:cxnSpLocks/>
          </p:cNvCxnSpPr>
          <p:nvPr/>
        </p:nvCxnSpPr>
        <p:spPr>
          <a:xfrm>
            <a:off x="5634930" y="4788272"/>
            <a:ext cx="0" cy="576064"/>
          </a:xfrm>
          <a:prstGeom prst="straightConnector1">
            <a:avLst/>
          </a:prstGeom>
          <a:ln w="28575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Прямая со стрелкой 90"/>
          <p:cNvCxnSpPr>
            <a:cxnSpLocks/>
          </p:cNvCxnSpPr>
          <p:nvPr/>
        </p:nvCxnSpPr>
        <p:spPr>
          <a:xfrm>
            <a:off x="5634930" y="5940400"/>
            <a:ext cx="0" cy="504056"/>
          </a:xfrm>
          <a:prstGeom prst="straightConnector1">
            <a:avLst/>
          </a:prstGeom>
          <a:ln w="28575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Прямая со стрелкой 92"/>
          <p:cNvCxnSpPr>
            <a:cxnSpLocks/>
          </p:cNvCxnSpPr>
          <p:nvPr/>
        </p:nvCxnSpPr>
        <p:spPr>
          <a:xfrm flipH="1">
            <a:off x="4266778" y="5436344"/>
            <a:ext cx="504056" cy="576064"/>
          </a:xfrm>
          <a:prstGeom prst="straightConnector1">
            <a:avLst/>
          </a:prstGeom>
          <a:ln w="28575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Прямая со стрелкой 97"/>
          <p:cNvCxnSpPr>
            <a:cxnSpLocks/>
          </p:cNvCxnSpPr>
          <p:nvPr/>
        </p:nvCxnSpPr>
        <p:spPr>
          <a:xfrm>
            <a:off x="4266778" y="6588472"/>
            <a:ext cx="504056" cy="360040"/>
          </a:xfrm>
          <a:prstGeom prst="straightConnector1">
            <a:avLst/>
          </a:prstGeom>
          <a:ln w="28575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Прямая со стрелкой 100"/>
          <p:cNvCxnSpPr>
            <a:cxnSpLocks/>
          </p:cNvCxnSpPr>
          <p:nvPr/>
        </p:nvCxnSpPr>
        <p:spPr>
          <a:xfrm flipH="1">
            <a:off x="7075090" y="6588472"/>
            <a:ext cx="288032" cy="360040"/>
          </a:xfrm>
          <a:prstGeom prst="straightConnector1">
            <a:avLst/>
          </a:prstGeom>
          <a:ln w="28575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Прямая со стрелкой 101"/>
          <p:cNvCxnSpPr>
            <a:cxnSpLocks/>
          </p:cNvCxnSpPr>
          <p:nvPr/>
        </p:nvCxnSpPr>
        <p:spPr>
          <a:xfrm>
            <a:off x="7075090" y="5580360"/>
            <a:ext cx="360040" cy="504056"/>
          </a:xfrm>
          <a:prstGeom prst="straightConnector1">
            <a:avLst/>
          </a:prstGeom>
          <a:ln w="28575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Прямая со стрелкой 107"/>
          <p:cNvCxnSpPr>
            <a:cxnSpLocks/>
          </p:cNvCxnSpPr>
          <p:nvPr/>
        </p:nvCxnSpPr>
        <p:spPr>
          <a:xfrm>
            <a:off x="7075090" y="4716264"/>
            <a:ext cx="504056" cy="288032"/>
          </a:xfrm>
          <a:prstGeom prst="straightConnector1">
            <a:avLst/>
          </a:prstGeom>
          <a:ln w="28575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Прямая со стрелкой 110"/>
          <p:cNvCxnSpPr>
            <a:cxnSpLocks/>
          </p:cNvCxnSpPr>
          <p:nvPr/>
        </p:nvCxnSpPr>
        <p:spPr>
          <a:xfrm flipV="1">
            <a:off x="7075090" y="5148312"/>
            <a:ext cx="288032" cy="216024"/>
          </a:xfrm>
          <a:prstGeom prst="straightConnector1">
            <a:avLst/>
          </a:prstGeom>
          <a:ln w="28575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>
            <a:cxnSpLocks/>
            <a:stCxn id="7169" idx="1"/>
          </p:cNvCxnSpPr>
          <p:nvPr/>
        </p:nvCxnSpPr>
        <p:spPr>
          <a:xfrm>
            <a:off x="306338" y="657394"/>
            <a:ext cx="0" cy="636312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>
            <a:cxnSpLocks/>
          </p:cNvCxnSpPr>
          <p:nvPr/>
        </p:nvCxnSpPr>
        <p:spPr>
          <a:xfrm flipV="1">
            <a:off x="378346" y="7020520"/>
            <a:ext cx="10873208" cy="7200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C:\Users\Нина Александровна\Desktop\istockphoto-1140073676-612x612.jpg"/>
          <p:cNvPicPr/>
          <p:nvPr/>
        </p:nvPicPr>
        <p:blipFill>
          <a:blip r:embed="rId2"/>
          <a:srcRect/>
          <a:stretch/>
        </p:blipFill>
        <p:spPr bwMode="auto">
          <a:xfrm>
            <a:off x="0" y="7020520"/>
            <a:ext cx="11845924" cy="1259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306338" y="241895"/>
            <a:ext cx="1094521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/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Прием «Системный лифт» 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представляет собой вертикаль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многоэкранной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схемы, позволяет отследить различные признаки: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770834" y="1331888"/>
            <a:ext cx="2304256" cy="576064"/>
          </a:xfrm>
          <a:prstGeom prst="roundRect">
            <a:avLst/>
          </a:prstGeom>
          <a:solidFill>
            <a:srgbClr val="CC99FF">
              <a:alpha val="9804"/>
            </a:srgb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rPr>
              <a:t>Текст</a:t>
            </a:r>
            <a:endParaRPr lang="ru-RU" sz="2400" b="1" dirty="0">
              <a:solidFill>
                <a:srgbClr val="CC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770834" y="2195984"/>
            <a:ext cx="2304256" cy="576064"/>
          </a:xfrm>
          <a:prstGeom prst="roundRect">
            <a:avLst/>
          </a:prstGeom>
          <a:solidFill>
            <a:srgbClr val="CC99FF">
              <a:alpha val="9804"/>
            </a:srgb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предложение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7291114" y="5004296"/>
            <a:ext cx="1800200" cy="576064"/>
          </a:xfrm>
          <a:prstGeom prst="roundRect">
            <a:avLst/>
          </a:prstGeom>
          <a:solidFill>
            <a:srgbClr val="CC99FF">
              <a:alpha val="9804"/>
            </a:srgbClr>
          </a:solidFill>
          <a:ln w="28575">
            <a:solidFill>
              <a:srgbClr val="CC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окончание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698826" y="3060080"/>
            <a:ext cx="2448272" cy="576064"/>
          </a:xfrm>
          <a:prstGeom prst="roundRect">
            <a:avLst/>
          </a:prstGeom>
          <a:solidFill>
            <a:srgbClr val="CC99FF">
              <a:alpha val="9804"/>
            </a:srgb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словосочетание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770834" y="4212208"/>
            <a:ext cx="2304256" cy="576064"/>
          </a:xfrm>
          <a:prstGeom prst="roundRect">
            <a:avLst/>
          </a:prstGeom>
          <a:solidFill>
            <a:srgbClr val="CC99FF">
              <a:alpha val="9804"/>
            </a:srgb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слово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770834" y="5364336"/>
            <a:ext cx="2304256" cy="576064"/>
          </a:xfrm>
          <a:prstGeom prst="roundRect">
            <a:avLst/>
          </a:prstGeom>
          <a:solidFill>
            <a:srgbClr val="CC99FF">
              <a:alpha val="9804"/>
            </a:srgb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основа слова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466578" y="6012408"/>
            <a:ext cx="1800200" cy="576064"/>
          </a:xfrm>
          <a:prstGeom prst="roundRect">
            <a:avLst/>
          </a:prstGeom>
          <a:solidFill>
            <a:srgbClr val="CC99FF">
              <a:alpha val="9804"/>
            </a:srgb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приставка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7363122" y="6084416"/>
            <a:ext cx="1800200" cy="576064"/>
          </a:xfrm>
          <a:prstGeom prst="roundRect">
            <a:avLst/>
          </a:prstGeom>
          <a:solidFill>
            <a:srgbClr val="CC99FF">
              <a:alpha val="9804"/>
            </a:srgb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суффикс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770834" y="6444456"/>
            <a:ext cx="2304256" cy="576064"/>
          </a:xfrm>
          <a:prstGeom prst="roundRect">
            <a:avLst/>
          </a:prstGeom>
          <a:solidFill>
            <a:srgbClr val="CC99FF">
              <a:alpha val="9804"/>
            </a:srgb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rPr>
              <a:t>корень</a:t>
            </a:r>
            <a:endParaRPr lang="ru-RU" sz="2400" b="1" dirty="0">
              <a:solidFill>
                <a:srgbClr val="CC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651154" y="1403896"/>
            <a:ext cx="266429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Выражает идею</a:t>
            </a:r>
            <a:endParaRPr lang="ru-RU" sz="22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723162" y="2051968"/>
            <a:ext cx="35283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Выражает законченную мысль</a:t>
            </a:r>
            <a:endParaRPr lang="ru-RU" sz="22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723162" y="3132088"/>
            <a:ext cx="266429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Поясняет слово</a:t>
            </a:r>
            <a:endParaRPr lang="ru-RU" sz="22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651154" y="3924176"/>
            <a:ext cx="36724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Называет предмет, действие, признак и т.д.</a:t>
            </a:r>
            <a:endParaRPr lang="ru-RU" sz="22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181629" y="4860280"/>
            <a:ext cx="228594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Образует форму слова</a:t>
            </a:r>
            <a:endParaRPr lang="ru-RU" sz="22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9" name="Прямая со стрелкой 28"/>
          <p:cNvCxnSpPr>
            <a:cxnSpLocks/>
          </p:cNvCxnSpPr>
          <p:nvPr/>
        </p:nvCxnSpPr>
        <p:spPr>
          <a:xfrm>
            <a:off x="7075090" y="1835944"/>
            <a:ext cx="2808312" cy="0"/>
          </a:xfrm>
          <a:prstGeom prst="straightConnector1">
            <a:avLst/>
          </a:prstGeom>
          <a:ln w="28575">
            <a:solidFill>
              <a:srgbClr val="CC99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>
            <a:cxnSpLocks/>
          </p:cNvCxnSpPr>
          <p:nvPr/>
        </p:nvCxnSpPr>
        <p:spPr>
          <a:xfrm>
            <a:off x="6859066" y="2772048"/>
            <a:ext cx="3816424" cy="0"/>
          </a:xfrm>
          <a:prstGeom prst="straightConnector1">
            <a:avLst/>
          </a:prstGeom>
          <a:ln w="28575">
            <a:solidFill>
              <a:srgbClr val="CC99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>
            <a:cxnSpLocks/>
          </p:cNvCxnSpPr>
          <p:nvPr/>
        </p:nvCxnSpPr>
        <p:spPr>
          <a:xfrm>
            <a:off x="7075090" y="3564136"/>
            <a:ext cx="2952328" cy="0"/>
          </a:xfrm>
          <a:prstGeom prst="straightConnector1">
            <a:avLst/>
          </a:prstGeom>
          <a:ln w="28575">
            <a:solidFill>
              <a:srgbClr val="CC99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>
            <a:cxnSpLocks/>
          </p:cNvCxnSpPr>
          <p:nvPr/>
        </p:nvCxnSpPr>
        <p:spPr>
          <a:xfrm>
            <a:off x="7075090" y="4716264"/>
            <a:ext cx="3744416" cy="0"/>
          </a:xfrm>
          <a:prstGeom prst="straightConnector1">
            <a:avLst/>
          </a:prstGeom>
          <a:ln w="28575">
            <a:solidFill>
              <a:srgbClr val="CC99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>
            <a:cxnSpLocks/>
          </p:cNvCxnSpPr>
          <p:nvPr/>
        </p:nvCxnSpPr>
        <p:spPr>
          <a:xfrm>
            <a:off x="9163322" y="5652368"/>
            <a:ext cx="1944216" cy="0"/>
          </a:xfrm>
          <a:prstGeom prst="straightConnector1">
            <a:avLst/>
          </a:prstGeom>
          <a:ln w="28575">
            <a:solidFill>
              <a:srgbClr val="CC99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9181629" y="5796384"/>
            <a:ext cx="26642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Уточняет значение слова</a:t>
            </a:r>
            <a:endParaRPr lang="ru-RU" sz="22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9" name="Прямая со стрелкой 48"/>
          <p:cNvCxnSpPr>
            <a:cxnSpLocks/>
          </p:cNvCxnSpPr>
          <p:nvPr/>
        </p:nvCxnSpPr>
        <p:spPr>
          <a:xfrm>
            <a:off x="9235330" y="6588472"/>
            <a:ext cx="1944216" cy="0"/>
          </a:xfrm>
          <a:prstGeom prst="straightConnector1">
            <a:avLst/>
          </a:prstGeom>
          <a:ln w="28575">
            <a:solidFill>
              <a:srgbClr val="CC99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378346" y="3924176"/>
            <a:ext cx="37444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Значимая часть речи, с др. словами образует …….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234330" y="5868392"/>
            <a:ext cx="21602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Уточняет значение слова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5" name="Прямая со стрелкой 54"/>
          <p:cNvCxnSpPr>
            <a:cxnSpLocks/>
          </p:cNvCxnSpPr>
          <p:nvPr/>
        </p:nvCxnSpPr>
        <p:spPr>
          <a:xfrm flipH="1">
            <a:off x="450354" y="6588472"/>
            <a:ext cx="2016224" cy="0"/>
          </a:xfrm>
          <a:prstGeom prst="straightConnector1">
            <a:avLst/>
          </a:prstGeom>
          <a:ln w="38100">
            <a:solidFill>
              <a:srgbClr val="CC99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594370" y="2844056"/>
            <a:ext cx="3600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Служит для построения предложений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666378" y="1979960"/>
            <a:ext cx="3600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Служит для построения текста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3186658" y="7164536"/>
            <a:ext cx="5760640" cy="830997"/>
          </a:xfrm>
          <a:prstGeom prst="rect">
            <a:avLst/>
          </a:prstGeom>
          <a:solidFill>
            <a:schemeClr val="bg1">
              <a:alpha val="61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Определяет общую часть значения для группы слов</a:t>
            </a:r>
            <a:endParaRPr lang="ru-RU" sz="24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666378" y="5004296"/>
            <a:ext cx="2088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Строит слово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4" name="Прямая со стрелкой 63"/>
          <p:cNvCxnSpPr>
            <a:cxnSpLocks/>
          </p:cNvCxnSpPr>
          <p:nvPr/>
        </p:nvCxnSpPr>
        <p:spPr>
          <a:xfrm flipH="1">
            <a:off x="594370" y="2772048"/>
            <a:ext cx="4104456" cy="0"/>
          </a:xfrm>
          <a:prstGeom prst="straightConnector1">
            <a:avLst/>
          </a:prstGeom>
          <a:ln w="28575">
            <a:solidFill>
              <a:srgbClr val="CC99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 стрелкой 66"/>
          <p:cNvCxnSpPr>
            <a:cxnSpLocks/>
          </p:cNvCxnSpPr>
          <p:nvPr/>
        </p:nvCxnSpPr>
        <p:spPr>
          <a:xfrm flipH="1">
            <a:off x="594370" y="3636144"/>
            <a:ext cx="4104456" cy="0"/>
          </a:xfrm>
          <a:prstGeom prst="straightConnector1">
            <a:avLst/>
          </a:prstGeom>
          <a:ln w="28575">
            <a:solidFill>
              <a:srgbClr val="CC99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 стрелкой 70"/>
          <p:cNvCxnSpPr>
            <a:cxnSpLocks/>
          </p:cNvCxnSpPr>
          <p:nvPr/>
        </p:nvCxnSpPr>
        <p:spPr>
          <a:xfrm flipH="1">
            <a:off x="594370" y="4788272"/>
            <a:ext cx="4104456" cy="0"/>
          </a:xfrm>
          <a:prstGeom prst="straightConnector1">
            <a:avLst/>
          </a:prstGeom>
          <a:ln w="28575">
            <a:solidFill>
              <a:srgbClr val="CC99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 стрелкой 72"/>
          <p:cNvCxnSpPr>
            <a:cxnSpLocks/>
          </p:cNvCxnSpPr>
          <p:nvPr/>
        </p:nvCxnSpPr>
        <p:spPr>
          <a:xfrm flipH="1">
            <a:off x="522362" y="5508352"/>
            <a:ext cx="4176464" cy="0"/>
          </a:xfrm>
          <a:prstGeom prst="straightConnector1">
            <a:avLst/>
          </a:prstGeom>
          <a:ln w="28575">
            <a:solidFill>
              <a:srgbClr val="CC99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>
            <a:cxnSpLocks/>
            <a:stCxn id="12" idx="0"/>
            <a:endCxn id="9" idx="2"/>
          </p:cNvCxnSpPr>
          <p:nvPr/>
        </p:nvCxnSpPr>
        <p:spPr>
          <a:xfrm flipV="1">
            <a:off x="5922962" y="5940400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>
            <a:cxnSpLocks/>
          </p:cNvCxnSpPr>
          <p:nvPr/>
        </p:nvCxnSpPr>
        <p:spPr>
          <a:xfrm>
            <a:off x="5706938" y="5940400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>
            <a:cxnSpLocks/>
          </p:cNvCxnSpPr>
          <p:nvPr/>
        </p:nvCxnSpPr>
        <p:spPr>
          <a:xfrm>
            <a:off x="5778946" y="4788272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>
            <a:cxnSpLocks/>
            <a:stCxn id="9" idx="0"/>
            <a:endCxn id="8" idx="2"/>
          </p:cNvCxnSpPr>
          <p:nvPr/>
        </p:nvCxnSpPr>
        <p:spPr>
          <a:xfrm flipV="1">
            <a:off x="5922962" y="4788272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>
            <a:cxnSpLocks/>
            <a:stCxn id="8" idx="0"/>
            <a:endCxn id="7" idx="2"/>
          </p:cNvCxnSpPr>
          <p:nvPr/>
        </p:nvCxnSpPr>
        <p:spPr>
          <a:xfrm flipV="1">
            <a:off x="5922962" y="3636144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 стрелкой 59"/>
          <p:cNvCxnSpPr>
            <a:cxnSpLocks/>
          </p:cNvCxnSpPr>
          <p:nvPr/>
        </p:nvCxnSpPr>
        <p:spPr>
          <a:xfrm>
            <a:off x="5706938" y="3636144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 стрелкой 62"/>
          <p:cNvCxnSpPr>
            <a:cxnSpLocks/>
            <a:stCxn id="7" idx="0"/>
            <a:endCxn id="5" idx="2"/>
          </p:cNvCxnSpPr>
          <p:nvPr/>
        </p:nvCxnSpPr>
        <p:spPr>
          <a:xfrm flipV="1">
            <a:off x="5922962" y="2772048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 стрелкой 65"/>
          <p:cNvCxnSpPr>
            <a:cxnSpLocks/>
          </p:cNvCxnSpPr>
          <p:nvPr/>
        </p:nvCxnSpPr>
        <p:spPr>
          <a:xfrm>
            <a:off x="5706938" y="2700040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 стрелкой 68"/>
          <p:cNvCxnSpPr>
            <a:cxnSpLocks/>
            <a:stCxn id="5" idx="0"/>
            <a:endCxn id="4" idx="2"/>
          </p:cNvCxnSpPr>
          <p:nvPr/>
        </p:nvCxnSpPr>
        <p:spPr>
          <a:xfrm flipV="1">
            <a:off x="5922962" y="1907952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 стрелкой 71"/>
          <p:cNvCxnSpPr>
            <a:cxnSpLocks/>
          </p:cNvCxnSpPr>
          <p:nvPr/>
        </p:nvCxnSpPr>
        <p:spPr>
          <a:xfrm>
            <a:off x="5706938" y="1907952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 стрелкой 74"/>
          <p:cNvCxnSpPr>
            <a:cxnSpLocks/>
            <a:stCxn id="6" idx="0"/>
            <a:endCxn id="8" idx="3"/>
          </p:cNvCxnSpPr>
          <p:nvPr/>
        </p:nvCxnSpPr>
        <p:spPr>
          <a:xfrm flipH="1" flipV="1">
            <a:off x="7075090" y="4500240"/>
            <a:ext cx="1116124" cy="5040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 стрелкой 76"/>
          <p:cNvCxnSpPr>
            <a:cxnSpLocks/>
          </p:cNvCxnSpPr>
          <p:nvPr/>
        </p:nvCxnSpPr>
        <p:spPr>
          <a:xfrm>
            <a:off x="7075090" y="4644256"/>
            <a:ext cx="864096" cy="3600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 стрелкой 78"/>
          <p:cNvCxnSpPr>
            <a:cxnSpLocks/>
            <a:stCxn id="6" idx="1"/>
            <a:endCxn id="9" idx="3"/>
          </p:cNvCxnSpPr>
          <p:nvPr/>
        </p:nvCxnSpPr>
        <p:spPr>
          <a:xfrm flipH="1">
            <a:off x="7075090" y="5292328"/>
            <a:ext cx="216024" cy="3600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 стрелкой 80"/>
          <p:cNvCxnSpPr>
            <a:cxnSpLocks/>
          </p:cNvCxnSpPr>
          <p:nvPr/>
        </p:nvCxnSpPr>
        <p:spPr>
          <a:xfrm flipV="1">
            <a:off x="7075090" y="5148312"/>
            <a:ext cx="216024" cy="2160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 стрелкой 83"/>
          <p:cNvCxnSpPr>
            <a:cxnSpLocks/>
            <a:stCxn id="11" idx="0"/>
            <a:endCxn id="9" idx="3"/>
          </p:cNvCxnSpPr>
          <p:nvPr/>
        </p:nvCxnSpPr>
        <p:spPr>
          <a:xfrm flipH="1" flipV="1">
            <a:off x="7075090" y="5652368"/>
            <a:ext cx="1188132" cy="4320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 стрелкой 85"/>
          <p:cNvCxnSpPr>
            <a:cxnSpLocks/>
            <a:stCxn id="9" idx="3"/>
          </p:cNvCxnSpPr>
          <p:nvPr/>
        </p:nvCxnSpPr>
        <p:spPr>
          <a:xfrm>
            <a:off x="7075090" y="5652368"/>
            <a:ext cx="792088" cy="4320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Прямая со стрелкой 88"/>
          <p:cNvCxnSpPr>
            <a:cxnSpLocks/>
            <a:stCxn id="11" idx="1"/>
            <a:endCxn id="12" idx="3"/>
          </p:cNvCxnSpPr>
          <p:nvPr/>
        </p:nvCxnSpPr>
        <p:spPr>
          <a:xfrm flipH="1">
            <a:off x="7075090" y="6372448"/>
            <a:ext cx="288032" cy="3600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2" name="Прямая со стрелкой 91"/>
          <p:cNvCxnSpPr>
            <a:cxnSpLocks/>
          </p:cNvCxnSpPr>
          <p:nvPr/>
        </p:nvCxnSpPr>
        <p:spPr>
          <a:xfrm flipV="1">
            <a:off x="7075090" y="6156424"/>
            <a:ext cx="288032" cy="3600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4" name="Прямая со стрелкой 93"/>
          <p:cNvCxnSpPr>
            <a:cxnSpLocks/>
            <a:stCxn id="10" idx="3"/>
            <a:endCxn id="12" idx="1"/>
          </p:cNvCxnSpPr>
          <p:nvPr/>
        </p:nvCxnSpPr>
        <p:spPr>
          <a:xfrm>
            <a:off x="4266778" y="6300440"/>
            <a:ext cx="504056" cy="4320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Прямая со стрелкой 95"/>
          <p:cNvCxnSpPr>
            <a:cxnSpLocks/>
          </p:cNvCxnSpPr>
          <p:nvPr/>
        </p:nvCxnSpPr>
        <p:spPr>
          <a:xfrm flipH="1" flipV="1">
            <a:off x="4194770" y="6084416"/>
            <a:ext cx="576064" cy="4320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8" name="Прямая со стрелкой 97"/>
          <p:cNvCxnSpPr>
            <a:cxnSpLocks/>
            <a:endCxn id="9" idx="1"/>
          </p:cNvCxnSpPr>
          <p:nvPr/>
        </p:nvCxnSpPr>
        <p:spPr>
          <a:xfrm flipV="1">
            <a:off x="4194770" y="5652368"/>
            <a:ext cx="576064" cy="4320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Прямая со стрелкой 99"/>
          <p:cNvCxnSpPr>
            <a:cxnSpLocks/>
          </p:cNvCxnSpPr>
          <p:nvPr/>
        </p:nvCxnSpPr>
        <p:spPr>
          <a:xfrm flipH="1">
            <a:off x="3978746" y="5508352"/>
            <a:ext cx="792088" cy="5040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>
            <a:cxnSpLocks/>
            <a:stCxn id="7169" idx="1"/>
          </p:cNvCxnSpPr>
          <p:nvPr/>
        </p:nvCxnSpPr>
        <p:spPr>
          <a:xfrm>
            <a:off x="306338" y="657394"/>
            <a:ext cx="0" cy="636312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>
            <a:cxnSpLocks/>
          </p:cNvCxnSpPr>
          <p:nvPr/>
        </p:nvCxnSpPr>
        <p:spPr>
          <a:xfrm>
            <a:off x="306338" y="7020520"/>
            <a:ext cx="1087320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C:\Users\Нина Александровна\Desktop\istockphoto-1140073676-612x612.jpg"/>
          <p:cNvPicPr/>
          <p:nvPr/>
        </p:nvPicPr>
        <p:blipFill>
          <a:blip r:embed="rId2"/>
          <a:srcRect/>
          <a:stretch/>
        </p:blipFill>
        <p:spPr bwMode="auto">
          <a:xfrm>
            <a:off x="0" y="7020520"/>
            <a:ext cx="11845924" cy="1259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306338" y="241895"/>
            <a:ext cx="1094521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/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Прием «Системный лифт» 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представляет собой вертикаль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многоэкранной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схемы, позволяет отследить различные признаки: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810394" y="1115864"/>
            <a:ext cx="6480720" cy="792088"/>
          </a:xfrm>
          <a:prstGeom prst="roundRect">
            <a:avLst/>
          </a:prstGeom>
          <a:solidFill>
            <a:srgbClr val="CC99FF">
              <a:alpha val="9804"/>
            </a:srgb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пришкольном дворе соорудили клумбы. Весной будем сажать в них цветы.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954410" y="2195984"/>
            <a:ext cx="6192688" cy="576064"/>
          </a:xfrm>
          <a:prstGeom prst="roundRect">
            <a:avLst/>
          </a:prstGeom>
          <a:solidFill>
            <a:srgbClr val="CC99FF">
              <a:alpha val="9804"/>
            </a:srgb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пришкольном дворе соорудили клумбы.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7291114" y="5004296"/>
            <a:ext cx="1800200" cy="576064"/>
          </a:xfrm>
          <a:prstGeom prst="roundRect">
            <a:avLst/>
          </a:prstGeom>
          <a:solidFill>
            <a:srgbClr val="CC99FF">
              <a:alpha val="9804"/>
            </a:srgbClr>
          </a:solidFill>
          <a:ln w="28575">
            <a:solidFill>
              <a:srgbClr val="CC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окончание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698826" y="3060080"/>
            <a:ext cx="2448272" cy="720080"/>
          </a:xfrm>
          <a:prstGeom prst="roundRect">
            <a:avLst/>
          </a:prstGeom>
          <a:solidFill>
            <a:srgbClr val="CC99FF">
              <a:alpha val="9804"/>
            </a:srgb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пришкольный двор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770834" y="4068192"/>
            <a:ext cx="2304256" cy="864096"/>
          </a:xfrm>
          <a:prstGeom prst="roundRect">
            <a:avLst/>
          </a:prstGeom>
          <a:solidFill>
            <a:srgbClr val="CC99FF">
              <a:alpha val="9804"/>
            </a:srgb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пришкольный+двор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770834" y="5364336"/>
            <a:ext cx="2304256" cy="576064"/>
          </a:xfrm>
          <a:prstGeom prst="roundRect">
            <a:avLst/>
          </a:prstGeom>
          <a:solidFill>
            <a:srgbClr val="CC99FF">
              <a:alpha val="9804"/>
            </a:srgb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пришкольный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466578" y="6012408"/>
            <a:ext cx="1800200" cy="576064"/>
          </a:xfrm>
          <a:prstGeom prst="roundRect">
            <a:avLst/>
          </a:prstGeom>
          <a:solidFill>
            <a:srgbClr val="CC99FF">
              <a:alpha val="9804"/>
            </a:srgb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ПРИ-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7363122" y="6084416"/>
            <a:ext cx="1800200" cy="576064"/>
          </a:xfrm>
          <a:prstGeom prst="roundRect">
            <a:avLst/>
          </a:prstGeom>
          <a:solidFill>
            <a:srgbClr val="CC99FF">
              <a:alpha val="9804"/>
            </a:srgb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-Н-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770834" y="6444456"/>
            <a:ext cx="2304256" cy="576064"/>
          </a:xfrm>
          <a:prstGeom prst="roundRect">
            <a:avLst/>
          </a:prstGeom>
          <a:solidFill>
            <a:srgbClr val="CC99FF">
              <a:alpha val="9804"/>
            </a:srgb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rPr>
              <a:t>школа</a:t>
            </a:r>
            <a:endParaRPr lang="ru-RU" sz="2400" b="1" dirty="0">
              <a:solidFill>
                <a:srgbClr val="CC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651154" y="1403896"/>
            <a:ext cx="266429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Выражает идею</a:t>
            </a:r>
            <a:endParaRPr lang="ru-RU" sz="22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723162" y="2051968"/>
            <a:ext cx="35283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Выражает законченную мысль</a:t>
            </a:r>
            <a:endParaRPr lang="ru-RU" sz="22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723162" y="3132088"/>
            <a:ext cx="3600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Поясняет слово ДВОР</a:t>
            </a:r>
            <a:endParaRPr lang="ru-RU" sz="22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651154" y="3924176"/>
            <a:ext cx="367240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Называет признак</a:t>
            </a:r>
            <a:endParaRPr lang="ru-RU" sz="22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181629" y="4860280"/>
            <a:ext cx="235795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форме ед.ч., м.р.</a:t>
            </a:r>
            <a:endParaRPr lang="ru-RU" sz="22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9" name="Прямая со стрелкой 28"/>
          <p:cNvCxnSpPr>
            <a:cxnSpLocks/>
          </p:cNvCxnSpPr>
          <p:nvPr/>
        </p:nvCxnSpPr>
        <p:spPr>
          <a:xfrm>
            <a:off x="7363122" y="1835944"/>
            <a:ext cx="2520280" cy="0"/>
          </a:xfrm>
          <a:prstGeom prst="straightConnector1">
            <a:avLst/>
          </a:prstGeom>
          <a:ln w="28575">
            <a:solidFill>
              <a:srgbClr val="CC99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>
            <a:cxnSpLocks/>
          </p:cNvCxnSpPr>
          <p:nvPr/>
        </p:nvCxnSpPr>
        <p:spPr>
          <a:xfrm>
            <a:off x="7075090" y="2772048"/>
            <a:ext cx="3600400" cy="0"/>
          </a:xfrm>
          <a:prstGeom prst="straightConnector1">
            <a:avLst/>
          </a:prstGeom>
          <a:ln w="28575">
            <a:solidFill>
              <a:srgbClr val="CC99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>
            <a:cxnSpLocks/>
          </p:cNvCxnSpPr>
          <p:nvPr/>
        </p:nvCxnSpPr>
        <p:spPr>
          <a:xfrm>
            <a:off x="7075090" y="3564136"/>
            <a:ext cx="3600400" cy="0"/>
          </a:xfrm>
          <a:prstGeom prst="straightConnector1">
            <a:avLst/>
          </a:prstGeom>
          <a:ln w="28575">
            <a:solidFill>
              <a:srgbClr val="CC99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>
            <a:cxnSpLocks/>
          </p:cNvCxnSpPr>
          <p:nvPr/>
        </p:nvCxnSpPr>
        <p:spPr>
          <a:xfrm>
            <a:off x="7075090" y="4716264"/>
            <a:ext cx="3744416" cy="0"/>
          </a:xfrm>
          <a:prstGeom prst="straightConnector1">
            <a:avLst/>
          </a:prstGeom>
          <a:ln w="28575">
            <a:solidFill>
              <a:srgbClr val="CC99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>
            <a:cxnSpLocks/>
          </p:cNvCxnSpPr>
          <p:nvPr/>
        </p:nvCxnSpPr>
        <p:spPr>
          <a:xfrm>
            <a:off x="9163322" y="5652368"/>
            <a:ext cx="1800200" cy="0"/>
          </a:xfrm>
          <a:prstGeom prst="straightConnector1">
            <a:avLst/>
          </a:prstGeom>
          <a:ln w="28575">
            <a:solidFill>
              <a:srgbClr val="CC99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9181629" y="5796384"/>
            <a:ext cx="26642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Уточняет значение слова</a:t>
            </a:r>
            <a:endParaRPr lang="ru-RU" sz="22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9" name="Прямая со стрелкой 48"/>
          <p:cNvCxnSpPr>
            <a:cxnSpLocks/>
          </p:cNvCxnSpPr>
          <p:nvPr/>
        </p:nvCxnSpPr>
        <p:spPr>
          <a:xfrm>
            <a:off x="9235330" y="6588472"/>
            <a:ext cx="1944216" cy="0"/>
          </a:xfrm>
          <a:prstGeom prst="straightConnector1">
            <a:avLst/>
          </a:prstGeom>
          <a:ln w="28575">
            <a:solidFill>
              <a:srgbClr val="CC99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378346" y="3924176"/>
            <a:ext cx="42484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 словом ДВОР образовало словосочетание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234330" y="5868392"/>
            <a:ext cx="21602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Уточняет значение слова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5" name="Прямая со стрелкой 54"/>
          <p:cNvCxnSpPr>
            <a:cxnSpLocks/>
          </p:cNvCxnSpPr>
          <p:nvPr/>
        </p:nvCxnSpPr>
        <p:spPr>
          <a:xfrm flipH="1">
            <a:off x="234330" y="6588472"/>
            <a:ext cx="2232248" cy="0"/>
          </a:xfrm>
          <a:prstGeom prst="straightConnector1">
            <a:avLst/>
          </a:prstGeom>
          <a:ln w="38100">
            <a:solidFill>
              <a:srgbClr val="CC99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594370" y="3060080"/>
            <a:ext cx="38884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Построим предложение со словосочетанием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3186658" y="7164536"/>
            <a:ext cx="5760640" cy="830997"/>
          </a:xfrm>
          <a:prstGeom prst="rect">
            <a:avLst/>
          </a:prstGeom>
          <a:solidFill>
            <a:schemeClr val="bg1">
              <a:alpha val="61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Определяет общую часть значения для группы слов</a:t>
            </a:r>
            <a:endParaRPr lang="ru-RU" sz="24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666378" y="5004296"/>
            <a:ext cx="2088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Строит слово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1" name="Прямая со стрелкой 70"/>
          <p:cNvCxnSpPr>
            <a:cxnSpLocks/>
          </p:cNvCxnSpPr>
          <p:nvPr/>
        </p:nvCxnSpPr>
        <p:spPr>
          <a:xfrm flipH="1">
            <a:off x="522362" y="4788272"/>
            <a:ext cx="4176464" cy="0"/>
          </a:xfrm>
          <a:prstGeom prst="straightConnector1">
            <a:avLst/>
          </a:prstGeom>
          <a:ln w="28575">
            <a:solidFill>
              <a:srgbClr val="CC99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 стрелкой 72"/>
          <p:cNvCxnSpPr>
            <a:cxnSpLocks/>
          </p:cNvCxnSpPr>
          <p:nvPr/>
        </p:nvCxnSpPr>
        <p:spPr>
          <a:xfrm flipH="1">
            <a:off x="522362" y="5508352"/>
            <a:ext cx="4176464" cy="0"/>
          </a:xfrm>
          <a:prstGeom prst="straightConnector1">
            <a:avLst/>
          </a:prstGeom>
          <a:ln w="28575">
            <a:solidFill>
              <a:srgbClr val="CC99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>
            <a:cxnSpLocks/>
          </p:cNvCxnSpPr>
          <p:nvPr/>
        </p:nvCxnSpPr>
        <p:spPr>
          <a:xfrm flipV="1">
            <a:off x="5922962" y="5868392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>
            <a:cxnSpLocks/>
            <a:stCxn id="9" idx="0"/>
            <a:endCxn id="8" idx="2"/>
          </p:cNvCxnSpPr>
          <p:nvPr/>
        </p:nvCxnSpPr>
        <p:spPr>
          <a:xfrm flipV="1">
            <a:off x="5922962" y="4932288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>
            <a:cxnSpLocks/>
            <a:stCxn id="8" idx="0"/>
            <a:endCxn id="7" idx="2"/>
          </p:cNvCxnSpPr>
          <p:nvPr/>
        </p:nvCxnSpPr>
        <p:spPr>
          <a:xfrm flipV="1">
            <a:off x="5922962" y="3780160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>
            <a:cxnSpLocks/>
            <a:stCxn id="7" idx="0"/>
          </p:cNvCxnSpPr>
          <p:nvPr/>
        </p:nvCxnSpPr>
        <p:spPr>
          <a:xfrm flipV="1">
            <a:off x="5922962" y="2772048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>
            <a:cxnSpLocks/>
            <a:stCxn id="5" idx="0"/>
            <a:endCxn id="4" idx="2"/>
          </p:cNvCxnSpPr>
          <p:nvPr/>
        </p:nvCxnSpPr>
        <p:spPr>
          <a:xfrm flipV="1">
            <a:off x="4050754" y="1907952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 стрелкой 59"/>
          <p:cNvCxnSpPr>
            <a:cxnSpLocks/>
            <a:stCxn id="10" idx="3"/>
            <a:endCxn id="12" idx="1"/>
          </p:cNvCxnSpPr>
          <p:nvPr/>
        </p:nvCxnSpPr>
        <p:spPr>
          <a:xfrm>
            <a:off x="4266778" y="6300440"/>
            <a:ext cx="504056" cy="43204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 стрелкой 63"/>
          <p:cNvCxnSpPr>
            <a:cxnSpLocks/>
            <a:stCxn id="11" idx="1"/>
            <a:endCxn id="12" idx="3"/>
          </p:cNvCxnSpPr>
          <p:nvPr/>
        </p:nvCxnSpPr>
        <p:spPr>
          <a:xfrm flipH="1">
            <a:off x="7075090" y="6372448"/>
            <a:ext cx="288032" cy="36004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 стрелкой 65"/>
          <p:cNvCxnSpPr>
            <a:cxnSpLocks/>
            <a:stCxn id="6" idx="1"/>
            <a:endCxn id="9" idx="3"/>
          </p:cNvCxnSpPr>
          <p:nvPr/>
        </p:nvCxnSpPr>
        <p:spPr>
          <a:xfrm flipH="1">
            <a:off x="7075090" y="5292328"/>
            <a:ext cx="216024" cy="36004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 стрелкой 67"/>
          <p:cNvCxnSpPr>
            <a:cxnSpLocks/>
            <a:stCxn id="10" idx="3"/>
            <a:endCxn id="9" idx="1"/>
          </p:cNvCxnSpPr>
          <p:nvPr/>
        </p:nvCxnSpPr>
        <p:spPr>
          <a:xfrm flipV="1">
            <a:off x="4266778" y="5652368"/>
            <a:ext cx="504056" cy="64807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 стрелкой 69"/>
          <p:cNvCxnSpPr>
            <a:cxnSpLocks/>
            <a:stCxn id="11" idx="1"/>
            <a:endCxn id="9" idx="3"/>
          </p:cNvCxnSpPr>
          <p:nvPr/>
        </p:nvCxnSpPr>
        <p:spPr>
          <a:xfrm flipH="1" flipV="1">
            <a:off x="7075090" y="5652368"/>
            <a:ext cx="288032" cy="72008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>
            <a:cxnSpLocks/>
          </p:cNvCxnSpPr>
          <p:nvPr/>
        </p:nvCxnSpPr>
        <p:spPr>
          <a:xfrm>
            <a:off x="306338" y="971848"/>
            <a:ext cx="0" cy="597666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>
            <a:cxnSpLocks/>
          </p:cNvCxnSpPr>
          <p:nvPr/>
        </p:nvCxnSpPr>
        <p:spPr>
          <a:xfrm>
            <a:off x="306338" y="7020520"/>
            <a:ext cx="1101722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:\Users\Нина Александровна\Desktop\images (2).jpg"/>
          <p:cNvPicPr/>
          <p:nvPr/>
        </p:nvPicPr>
        <p:blipFill>
          <a:blip r:embed="rId2"/>
          <a:srcRect/>
          <a:stretch/>
        </p:blipFill>
        <p:spPr bwMode="auto">
          <a:xfrm>
            <a:off x="450354" y="1115864"/>
            <a:ext cx="3024336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 descr="C:\Users\Нина Александровна\Desktop\images (2).jpg"/>
          <p:cNvPicPr/>
          <p:nvPr/>
        </p:nvPicPr>
        <p:blipFill>
          <a:blip r:embed="rId2"/>
          <a:srcRect/>
          <a:stretch/>
        </p:blipFill>
        <p:spPr bwMode="auto">
          <a:xfrm>
            <a:off x="4266778" y="1187872"/>
            <a:ext cx="3024336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C:\Users\Нина Александровна\Desktop\images (2).jpg"/>
          <p:cNvPicPr/>
          <p:nvPr/>
        </p:nvPicPr>
        <p:blipFill>
          <a:blip r:embed="rId2"/>
          <a:srcRect/>
          <a:stretch/>
        </p:blipFill>
        <p:spPr bwMode="auto">
          <a:xfrm>
            <a:off x="8443242" y="1187872"/>
            <a:ext cx="2952328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666378" y="323776"/>
            <a:ext cx="10441160" cy="830997"/>
          </a:xfrm>
          <a:prstGeom prst="rect">
            <a:avLst/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Приём «Мои друзья». «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Помоги Незнайке собрать друзей в туристический поход»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22362" y="4284216"/>
            <a:ext cx="105131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Собака, славный, день, щенок, решить, внимательный, удивляться, восторг, отправить, отважный, радость, солнце, безоблачный, двигаться,  река,  почувствовать,  ёжик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746498" y="1691928"/>
            <a:ext cx="504056" cy="50405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562922" y="1763936"/>
            <a:ext cx="504056" cy="50405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9739386" y="1763936"/>
            <a:ext cx="504056" cy="50405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6" name="Прямая соединительная линия 15"/>
          <p:cNvCxnSpPr>
            <a:cxnSpLocks/>
          </p:cNvCxnSpPr>
          <p:nvPr/>
        </p:nvCxnSpPr>
        <p:spPr>
          <a:xfrm>
            <a:off x="306338" y="1475904"/>
            <a:ext cx="0" cy="5400600"/>
          </a:xfrm>
          <a:prstGeom prst="line">
            <a:avLst/>
          </a:prstGeom>
          <a:ln w="285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Рисунок 16" descr="C:\Users\Нина Александровна\Desktop\istockphoto-1140073676-612x612.jpg"/>
          <p:cNvPicPr/>
          <p:nvPr/>
        </p:nvPicPr>
        <p:blipFill>
          <a:blip r:embed="rId3"/>
          <a:srcRect/>
          <a:stretch/>
        </p:blipFill>
        <p:spPr bwMode="auto">
          <a:xfrm>
            <a:off x="0" y="6948512"/>
            <a:ext cx="11845924" cy="1331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0" name="Прямая соединительная линия 19"/>
          <p:cNvCxnSpPr>
            <a:cxnSpLocks/>
          </p:cNvCxnSpPr>
          <p:nvPr/>
        </p:nvCxnSpPr>
        <p:spPr>
          <a:xfrm flipV="1">
            <a:off x="306338" y="6876504"/>
            <a:ext cx="10657184" cy="72008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:\Users\Нина Александровна\Desktop\images (2).jpg"/>
          <p:cNvPicPr/>
          <p:nvPr/>
        </p:nvPicPr>
        <p:blipFill>
          <a:blip r:embed="rId2"/>
          <a:srcRect/>
          <a:stretch/>
        </p:blipFill>
        <p:spPr bwMode="auto">
          <a:xfrm>
            <a:off x="450354" y="1115864"/>
            <a:ext cx="3024336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 descr="C:\Users\Нина Александровна\Desktop\images (2).jpg"/>
          <p:cNvPicPr/>
          <p:nvPr/>
        </p:nvPicPr>
        <p:blipFill>
          <a:blip r:embed="rId2"/>
          <a:srcRect/>
          <a:stretch/>
        </p:blipFill>
        <p:spPr bwMode="auto">
          <a:xfrm>
            <a:off x="4266778" y="1187872"/>
            <a:ext cx="3024336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C:\Users\Нина Александровна\Desktop\images (2).jpg"/>
          <p:cNvPicPr/>
          <p:nvPr/>
        </p:nvPicPr>
        <p:blipFill>
          <a:blip r:embed="rId2"/>
          <a:srcRect/>
          <a:stretch/>
        </p:blipFill>
        <p:spPr bwMode="auto">
          <a:xfrm>
            <a:off x="8443242" y="1187872"/>
            <a:ext cx="2952328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666378" y="323776"/>
            <a:ext cx="10441160" cy="830997"/>
          </a:xfrm>
          <a:prstGeom prst="rect">
            <a:avLst/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Приём «Мои друзья». «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Пригласите друзей у друзей к своему биваку, чтобы поделиться впечатлениями от похода»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22362" y="4284216"/>
            <a:ext cx="105131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Собака, тёплый, небо, день, утро, собрать, решить, внимательный, удивляться, восторг, отправиться, отважный, радость, солнце, безоблачный, двигаться,  река,  тишина, почувствовать,  ёжик, благоухание, дышать,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746498" y="1691928"/>
            <a:ext cx="504056" cy="50405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562922" y="1763936"/>
            <a:ext cx="504056" cy="50405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9739386" y="1763936"/>
            <a:ext cx="504056" cy="50405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6" name="Прямая соединительная линия 15"/>
          <p:cNvCxnSpPr>
            <a:cxnSpLocks/>
          </p:cNvCxnSpPr>
          <p:nvPr/>
        </p:nvCxnSpPr>
        <p:spPr>
          <a:xfrm>
            <a:off x="306338" y="1475904"/>
            <a:ext cx="0" cy="5400600"/>
          </a:xfrm>
          <a:prstGeom prst="line">
            <a:avLst/>
          </a:prstGeom>
          <a:ln w="285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Рисунок 16" descr="C:\Users\Нина Александровна\Desktop\istockphoto-1140073676-612x612.jpg"/>
          <p:cNvPicPr/>
          <p:nvPr/>
        </p:nvPicPr>
        <p:blipFill>
          <a:blip r:embed="rId3"/>
          <a:srcRect/>
          <a:stretch/>
        </p:blipFill>
        <p:spPr bwMode="auto">
          <a:xfrm>
            <a:off x="0" y="6948512"/>
            <a:ext cx="11845924" cy="1331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0" name="Прямая соединительная линия 19"/>
          <p:cNvCxnSpPr>
            <a:cxnSpLocks/>
          </p:cNvCxnSpPr>
          <p:nvPr/>
        </p:nvCxnSpPr>
        <p:spPr>
          <a:xfrm flipV="1">
            <a:off x="306338" y="6876504"/>
            <a:ext cx="10657184" cy="72008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169" name="Picture 1" descr="C:\Users\Нина Александровна\Desktop\Без названия.png"/>
          <p:cNvPicPr>
            <a:picLocks noChangeAspect="1" noChangeArrowheads="1"/>
          </p:cNvPicPr>
          <p:nvPr/>
        </p:nvPicPr>
        <p:blipFill>
          <a:blip r:embed="rId4"/>
          <a:srcRect/>
          <a:stretch/>
        </p:blipFill>
        <p:spPr bwMode="auto">
          <a:xfrm>
            <a:off x="9667378" y="5292328"/>
            <a:ext cx="1530170" cy="14401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:\Users\Нина Александровна\Desktop\Без названия.jpg"/>
          <p:cNvPicPr/>
          <p:nvPr/>
        </p:nvPicPr>
        <p:blipFill>
          <a:blip r:embed="rId2"/>
          <a:srcRect/>
          <a:stretch/>
        </p:blipFill>
        <p:spPr bwMode="auto">
          <a:xfrm>
            <a:off x="882402" y="971848"/>
            <a:ext cx="6624736" cy="6912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666378" y="395784"/>
            <a:ext cx="106571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Приём «Расселение». «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Помоги забраться на свою полку звукам речи»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38586" y="1115864"/>
            <a:ext cx="4032448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Всегда звонкие согласные звуки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38586" y="2123976"/>
            <a:ext cx="3960440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Всегда глухие согласные звуки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38586" y="2988072"/>
            <a:ext cx="3888432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Всегда твердые согласные звуки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10594" y="3924176"/>
            <a:ext cx="3888432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Всегда мягкие согласные звуки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38586" y="4860280"/>
            <a:ext cx="3816424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Гласные звуки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939186" y="1187872"/>
            <a:ext cx="3312368" cy="252376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[о], [б], [ж], [а], [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ц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], [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], [л], [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], [м], [э], [к], [ч], [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], [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ш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], [и],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щ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], [у], [е], [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], [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], [ч], [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щ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], [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ц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dirty="0" smtClean="0"/>
              <a:t> </a:t>
            </a:r>
          </a:p>
          <a:p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11" name="Рисунок 10" descr="C:\Users\Нина Александровна\Desktop\istockphoto-1140073676-612x612.jpg"/>
          <p:cNvPicPr/>
          <p:nvPr/>
        </p:nvPicPr>
        <p:blipFill>
          <a:blip r:embed="rId3"/>
          <a:srcRect/>
          <a:stretch/>
        </p:blipFill>
        <p:spPr bwMode="auto">
          <a:xfrm>
            <a:off x="0" y="6948512"/>
            <a:ext cx="11845924" cy="1331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9595370" y="179760"/>
            <a:ext cx="2016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5 класс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06338" y="1691928"/>
            <a:ext cx="3672408" cy="1728192"/>
          </a:xfrm>
          <a:prstGeom prst="roundRect">
            <a:avLst/>
          </a:prstGeom>
          <a:solidFill>
            <a:schemeClr val="accent4">
              <a:lumMod val="20000"/>
              <a:lumOff val="80000"/>
              <a:alpha val="43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 smtClean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ЗАПРОС ОБЩЕСТВА</a:t>
            </a:r>
          </a:p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Время есть величайший из новаторов. </a:t>
            </a:r>
          </a:p>
          <a:p>
            <a:pPr algn="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Френсис Бэкон</a:t>
            </a:r>
          </a:p>
          <a:p>
            <a:pPr algn="ctr"/>
            <a:endParaRPr lang="ru-RU" sz="2400" b="1" dirty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914850" y="1547912"/>
            <a:ext cx="6264696" cy="2376264"/>
          </a:xfrm>
          <a:prstGeom prst="roundRect">
            <a:avLst/>
          </a:prstGeom>
          <a:solidFill>
            <a:schemeClr val="accent4">
              <a:lumMod val="20000"/>
              <a:lumOff val="80000"/>
              <a:alpha val="43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Нужна творческая </a:t>
            </a:r>
            <a:r>
              <a:rPr lang="ru-RU" sz="28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ЛИЧНОСТЬ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с особым мышлением, с развитым воображением, с активной жизненной позицией, социально и профессионально мобильная.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355010" y="4284216"/>
            <a:ext cx="3456384" cy="1440160"/>
          </a:xfrm>
          <a:prstGeom prst="roundRect">
            <a:avLst/>
          </a:prstGeom>
          <a:solidFill>
            <a:schemeClr val="accent4">
              <a:lumMod val="20000"/>
              <a:lumOff val="80000"/>
              <a:alpha val="43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ЛИЧНОСТЬ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развитой функциональной грамотностью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78346" y="3924176"/>
            <a:ext cx="4752528" cy="1440160"/>
          </a:xfrm>
          <a:prstGeom prst="roundRect">
            <a:avLst/>
          </a:prstGeom>
          <a:solidFill>
            <a:schemeClr val="accent4">
              <a:lumMod val="20000"/>
              <a:lumOff val="80000"/>
              <a:alpha val="43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КРЕАТИВНОЕ МЫШЛЕНИЕ–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важнейший компонент функциональной грамотности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" name="Рисунок 16" descr="C:\Users\Нина Александровна\Desktop\istockphoto-1140073676-612x612.jpg"/>
          <p:cNvPicPr/>
          <p:nvPr/>
        </p:nvPicPr>
        <p:blipFill>
          <a:blip r:embed="rId2"/>
          <a:srcRect/>
          <a:stretch/>
        </p:blipFill>
        <p:spPr bwMode="auto">
          <a:xfrm>
            <a:off x="0" y="6948512"/>
            <a:ext cx="11845924" cy="1331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Скругленный прямоугольник 19"/>
          <p:cNvSpPr/>
          <p:nvPr/>
        </p:nvSpPr>
        <p:spPr>
          <a:xfrm>
            <a:off x="2106538" y="323776"/>
            <a:ext cx="7848872" cy="648072"/>
          </a:xfrm>
          <a:prstGeom prst="roundRect">
            <a:avLst/>
          </a:prstGeom>
          <a:solidFill>
            <a:schemeClr val="accent4">
              <a:lumMod val="20000"/>
              <a:lumOff val="80000"/>
              <a:alpha val="43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чем заключается актуальность темы?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Выгнутая вверх стрелка 24"/>
          <p:cNvSpPr/>
          <p:nvPr/>
        </p:nvSpPr>
        <p:spPr>
          <a:xfrm>
            <a:off x="3690714" y="971848"/>
            <a:ext cx="1872208" cy="864096"/>
          </a:xfrm>
          <a:prstGeom prst="curvedDown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6" name="Выгнутая вправо стрелка 25"/>
          <p:cNvSpPr/>
          <p:nvPr/>
        </p:nvSpPr>
        <p:spPr>
          <a:xfrm rot="835763">
            <a:off x="9930937" y="3963541"/>
            <a:ext cx="1136689" cy="1730310"/>
          </a:xfrm>
          <a:prstGeom prst="curvedLef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2" name="Выгнутая вправо стрелка 21"/>
          <p:cNvSpPr/>
          <p:nvPr/>
        </p:nvSpPr>
        <p:spPr>
          <a:xfrm rot="5071242">
            <a:off x="5163212" y="4616162"/>
            <a:ext cx="802220" cy="2144153"/>
          </a:xfrm>
          <a:prstGeom prst="curvedLef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4" name="Выгнутая вниз стрелка 23"/>
          <p:cNvSpPr/>
          <p:nvPr/>
        </p:nvSpPr>
        <p:spPr>
          <a:xfrm rot="6191984">
            <a:off x="954410" y="683816"/>
            <a:ext cx="1224136" cy="864096"/>
          </a:xfrm>
          <a:prstGeom prst="curvedUp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12" name="Рисунок 11" descr="C:\Users\Нина Александровна\Desktop\кр.л.3.jpg"/>
          <p:cNvPicPr/>
          <p:nvPr/>
        </p:nvPicPr>
        <p:blipFill>
          <a:blip r:embed="rId3"/>
          <a:srcRect/>
          <a:stretch/>
        </p:blipFill>
        <p:spPr bwMode="auto">
          <a:xfrm>
            <a:off x="7003082" y="5940400"/>
            <a:ext cx="3528392" cy="194421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pic>
        <p:nvPicPr>
          <p:cNvPr id="13" name="Рисунок 12" descr="C:\Users\Нина Александровна\Desktop\istockphoto-1395760703-612x612.jpg"/>
          <p:cNvPicPr/>
          <p:nvPr/>
        </p:nvPicPr>
        <p:blipFill>
          <a:blip r:embed="rId4"/>
          <a:srcRect/>
          <a:stretch/>
        </p:blipFill>
        <p:spPr bwMode="auto">
          <a:xfrm>
            <a:off x="234330" y="5364336"/>
            <a:ext cx="3960440" cy="230425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isometricOffAxis1Right"/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66378" y="395784"/>
            <a:ext cx="41637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Алгоритм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сочинения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загадок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/>
          </a:p>
        </p:txBody>
      </p:sp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3042642" y="1547912"/>
            <a:ext cx="1800200" cy="648072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Liberation Serif" pitchFamily="18" charset="0"/>
                <a:cs typeface="Arial" pitchFamily="34" charset="0"/>
              </a:rPr>
              <a:t>Какой?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6" name="AutoShape 18"/>
          <p:cNvSpPr>
            <a:spLocks noChangeArrowheads="1"/>
          </p:cNvSpPr>
          <p:nvPr/>
        </p:nvSpPr>
        <p:spPr bwMode="auto">
          <a:xfrm>
            <a:off x="2538586" y="2412008"/>
            <a:ext cx="2592288" cy="720080"/>
          </a:xfrm>
          <a:prstGeom prst="pentagon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iberation Serif" pitchFamily="18" charset="0"/>
                <a:cs typeface="Arial" pitchFamily="34" charset="0"/>
              </a:rPr>
              <a:t>колючий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7" name="AutoShape 19"/>
          <p:cNvSpPr>
            <a:spLocks noChangeArrowheads="1"/>
          </p:cNvSpPr>
          <p:nvPr/>
        </p:nvSpPr>
        <p:spPr bwMode="auto">
          <a:xfrm>
            <a:off x="2394570" y="3348112"/>
            <a:ext cx="2736304" cy="792088"/>
          </a:xfrm>
          <a:prstGeom prst="pentagon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iberation Serif" pitchFamily="18" charset="0"/>
                <a:cs typeface="Arial" pitchFamily="34" charset="0"/>
              </a:rPr>
              <a:t>лохматый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8" name="AutoShape 20"/>
          <p:cNvSpPr>
            <a:spLocks noChangeArrowheads="1"/>
          </p:cNvSpPr>
          <p:nvPr/>
        </p:nvSpPr>
        <p:spPr bwMode="auto">
          <a:xfrm>
            <a:off x="2034530" y="4428232"/>
            <a:ext cx="3456384" cy="720080"/>
          </a:xfrm>
          <a:prstGeom prst="pentagon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iberation Serif" pitchFamily="18" charset="0"/>
                <a:cs typeface="Arial" pitchFamily="34" charset="0"/>
              </a:rPr>
              <a:t>приставучий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9" name="Rectangle 21"/>
          <p:cNvSpPr>
            <a:spLocks noChangeArrowheads="1"/>
          </p:cNvSpPr>
          <p:nvPr/>
        </p:nvSpPr>
        <p:spPr bwMode="auto">
          <a:xfrm>
            <a:off x="6931074" y="1547912"/>
            <a:ext cx="3888432" cy="57606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Liberation Serif" pitchFamily="18" charset="0"/>
                <a:cs typeface="Arial" pitchFamily="34" charset="0"/>
              </a:rPr>
              <a:t>Что бывает таким же?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70" name="AutoShape 22"/>
          <p:cNvSpPr>
            <a:spLocks noChangeArrowheads="1"/>
          </p:cNvSpPr>
          <p:nvPr/>
        </p:nvSpPr>
        <p:spPr bwMode="auto">
          <a:xfrm>
            <a:off x="8083202" y="2340000"/>
            <a:ext cx="1419225" cy="720080"/>
          </a:xfrm>
          <a:prstGeom prst="pentagon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iberation Serif" pitchFamily="18" charset="0"/>
                <a:cs typeface="Arial" pitchFamily="34" charset="0"/>
              </a:rPr>
              <a:t>ёж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71" name="AutoShape 23"/>
          <p:cNvSpPr>
            <a:spLocks noChangeArrowheads="1"/>
          </p:cNvSpPr>
          <p:nvPr/>
        </p:nvSpPr>
        <p:spPr bwMode="auto">
          <a:xfrm>
            <a:off x="7651154" y="3276104"/>
            <a:ext cx="2304256" cy="720080"/>
          </a:xfrm>
          <a:prstGeom prst="pentagon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iberation Serif" pitchFamily="18" charset="0"/>
                <a:cs typeface="Arial" pitchFamily="34" charset="0"/>
              </a:rPr>
              <a:t>собака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72" name="AutoShape 24"/>
          <p:cNvSpPr>
            <a:spLocks noChangeArrowheads="1"/>
          </p:cNvSpPr>
          <p:nvPr/>
        </p:nvSpPr>
        <p:spPr bwMode="auto">
          <a:xfrm>
            <a:off x="7651154" y="4284216"/>
            <a:ext cx="2160240" cy="720080"/>
          </a:xfrm>
          <a:prstGeom prst="pentagon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iberation Serif" pitchFamily="18" charset="0"/>
                <a:cs typeface="Arial" pitchFamily="34" charset="0"/>
              </a:rPr>
              <a:t>смола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194770" y="899840"/>
            <a:ext cx="3600400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РЕПЕЙНИК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" name="Рисунок 20" descr="C:\Users\Нина Александровна\Desktop\istockphoto-1140073676-612x612.jpg"/>
          <p:cNvPicPr/>
          <p:nvPr/>
        </p:nvPicPr>
        <p:blipFill>
          <a:blip r:embed="rId2"/>
          <a:srcRect/>
          <a:stretch/>
        </p:blipFill>
        <p:spPr bwMode="auto">
          <a:xfrm>
            <a:off x="0" y="6948512"/>
            <a:ext cx="11845924" cy="1331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TextBox 21"/>
          <p:cNvSpPr txBox="1"/>
          <p:nvPr/>
        </p:nvSpPr>
        <p:spPr>
          <a:xfrm>
            <a:off x="3762722" y="5652368"/>
            <a:ext cx="4824536" cy="138499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колючий, как ёж</a:t>
            </a: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лохматый, как собака</a:t>
            </a: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приставучий, но не смола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4" name="Прямая соединительная линия 23"/>
          <p:cNvCxnSpPr>
            <a:cxnSpLocks/>
          </p:cNvCxnSpPr>
          <p:nvPr/>
        </p:nvCxnSpPr>
        <p:spPr>
          <a:xfrm flipH="1">
            <a:off x="378346" y="899840"/>
            <a:ext cx="72008" cy="612068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>
            <a:cxnSpLocks/>
          </p:cNvCxnSpPr>
          <p:nvPr/>
        </p:nvCxnSpPr>
        <p:spPr>
          <a:xfrm flipV="1">
            <a:off x="378346" y="6948512"/>
            <a:ext cx="10801200" cy="7200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9307338" y="323776"/>
            <a:ext cx="2016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5-6 классы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:\Users\Нина Александровна\Desktop\istockphoto-1140073676-612x612.jpg"/>
          <p:cNvPicPr/>
          <p:nvPr/>
        </p:nvPicPr>
        <p:blipFill>
          <a:blip r:embed="rId2"/>
          <a:srcRect/>
          <a:stretch/>
        </p:blipFill>
        <p:spPr bwMode="auto">
          <a:xfrm>
            <a:off x="0" y="6948512"/>
            <a:ext cx="11845924" cy="1331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530474" y="2042677"/>
            <a:ext cx="8784976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/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Сколько фраз здесь зашифровано?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Теперьяподнимитетоже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трелка вниз 3"/>
          <p:cNvSpPr/>
          <p:nvPr/>
        </p:nvSpPr>
        <p:spPr>
          <a:xfrm>
            <a:off x="5706938" y="2700040"/>
            <a:ext cx="216024" cy="576064"/>
          </a:xfrm>
          <a:prstGeom prst="down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>
            <a:cxnSpLocks/>
          </p:cNvCxnSpPr>
          <p:nvPr/>
        </p:nvCxnSpPr>
        <p:spPr>
          <a:xfrm>
            <a:off x="522362" y="611808"/>
            <a:ext cx="0" cy="626469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>
            <a:cxnSpLocks/>
          </p:cNvCxnSpPr>
          <p:nvPr/>
        </p:nvCxnSpPr>
        <p:spPr>
          <a:xfrm>
            <a:off x="522362" y="6948512"/>
            <a:ext cx="1058517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8803282" y="611808"/>
            <a:ext cx="2016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5-8 классы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:\Users\Нина Александровна\Desktop\istockphoto-1140073676-612x612.jpg"/>
          <p:cNvPicPr/>
          <p:nvPr/>
        </p:nvPicPr>
        <p:blipFill>
          <a:blip r:embed="rId2"/>
          <a:srcRect/>
          <a:stretch/>
        </p:blipFill>
        <p:spPr bwMode="auto">
          <a:xfrm>
            <a:off x="0" y="6948512"/>
            <a:ext cx="11845924" cy="1331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1098426" y="827832"/>
            <a:ext cx="6768753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/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 перья подними, те тоже.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 перья под ним, и те тоже.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 перья под ними, те тоже. 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 перья поднимите тоже.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Теперь я, подними те тоже.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Теперь я, поднимите тоже.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Теперь я под ним, и те тоже.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Теперь я под ними, те тоже.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cxnSp>
        <p:nvCxnSpPr>
          <p:cNvPr id="4" name="Прямая соединительная линия 3"/>
          <p:cNvCxnSpPr>
            <a:cxnSpLocks/>
          </p:cNvCxnSpPr>
          <p:nvPr/>
        </p:nvCxnSpPr>
        <p:spPr>
          <a:xfrm>
            <a:off x="522362" y="611808"/>
            <a:ext cx="0" cy="626469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>
            <a:cxnSpLocks/>
          </p:cNvCxnSpPr>
          <p:nvPr/>
        </p:nvCxnSpPr>
        <p:spPr>
          <a:xfrm>
            <a:off x="522362" y="6948512"/>
            <a:ext cx="1058517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8803282" y="611808"/>
            <a:ext cx="2016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5-8 классы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Прямая соединительная линия 9"/>
          <p:cNvCxnSpPr>
            <a:cxnSpLocks/>
          </p:cNvCxnSpPr>
          <p:nvPr/>
        </p:nvCxnSpPr>
        <p:spPr>
          <a:xfrm>
            <a:off x="522362" y="7092528"/>
            <a:ext cx="10657184" cy="7200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" name="Рисунок 3" descr="C:\Users\Нина Александровна\Desktop\istockphoto-1140073676-612x612.jpg"/>
          <p:cNvPicPr/>
          <p:nvPr/>
        </p:nvPicPr>
        <p:blipFill>
          <a:blip r:embed="rId2"/>
          <a:srcRect/>
          <a:stretch/>
        </p:blipFill>
        <p:spPr bwMode="auto">
          <a:xfrm>
            <a:off x="0" y="7164536"/>
            <a:ext cx="11845924" cy="1115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кругленный прямоугольник 2"/>
          <p:cNvSpPr/>
          <p:nvPr/>
        </p:nvSpPr>
        <p:spPr>
          <a:xfrm>
            <a:off x="810394" y="827832"/>
            <a:ext cx="5112568" cy="5184576"/>
          </a:xfrm>
          <a:prstGeom prst="roundRect">
            <a:avLst/>
          </a:prstGeom>
          <a:solidFill>
            <a:srgbClr val="FFCCFF">
              <a:alpha val="22000"/>
            </a:srgbClr>
          </a:solidFill>
          <a:ln>
            <a:solidFill>
              <a:srgbClr val="FFCCFF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u="sng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В. А. Сухомлинский писал: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800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«Учение не должно сводиться к беспрерывному накоплению знаний, к тренировке памяти …хочется, чтобы дети были путешественниками, открывателями и творцами в этом мире».</a:t>
            </a:r>
            <a:endParaRPr lang="ru-RU" sz="2800" i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C:\Users\Нина Александровна\Desktop\istockphoto-477397372-612x612.jpg"/>
          <p:cNvPicPr/>
          <p:nvPr/>
        </p:nvPicPr>
        <p:blipFill>
          <a:blip r:embed="rId3"/>
          <a:srcRect/>
          <a:stretch/>
        </p:blipFill>
        <p:spPr bwMode="auto">
          <a:xfrm>
            <a:off x="5562922" y="4212208"/>
            <a:ext cx="5328592" cy="30963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scene3d>
            <a:camera prst="perspectiveContrastingLeftFacing"/>
            <a:lightRig rig="threePt" dir="t"/>
          </a:scene3d>
        </p:spPr>
      </p:pic>
      <p:pic>
        <p:nvPicPr>
          <p:cNvPr id="6" name="Рисунок 5" descr="C:\Users\Нина Александровна\Desktop\istockphoto-500578823-612x612.jpg"/>
          <p:cNvPicPr/>
          <p:nvPr/>
        </p:nvPicPr>
        <p:blipFill>
          <a:blip r:embed="rId4"/>
          <a:srcRect/>
          <a:stretch/>
        </p:blipFill>
        <p:spPr bwMode="auto">
          <a:xfrm>
            <a:off x="6066978" y="611808"/>
            <a:ext cx="4752528" cy="33843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scene3d>
            <a:camera prst="perspectiveHeroicExtremeLeftFacing"/>
            <a:lightRig rig="threePt" dir="t"/>
          </a:scene3d>
          <a:sp3d>
            <a:bevelT prst="angle"/>
          </a:sp3d>
        </p:spPr>
      </p:pic>
      <p:cxnSp>
        <p:nvCxnSpPr>
          <p:cNvPr id="8" name="Прямая соединительная линия 7"/>
          <p:cNvCxnSpPr>
            <a:cxnSpLocks/>
          </p:cNvCxnSpPr>
          <p:nvPr/>
        </p:nvCxnSpPr>
        <p:spPr>
          <a:xfrm>
            <a:off x="450354" y="539800"/>
            <a:ext cx="72008" cy="655272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C:\Users\Нина Александровна\Desktop\istockphoto-1126482102-612x612.jpg"/>
          <p:cNvPicPr/>
          <p:nvPr/>
        </p:nvPicPr>
        <p:blipFill>
          <a:blip r:embed="rId2"/>
          <a:srcRect/>
          <a:stretch/>
        </p:blipFill>
        <p:spPr bwMode="auto">
          <a:xfrm>
            <a:off x="1" y="0"/>
            <a:ext cx="11845924" cy="828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 rot="20723650">
            <a:off x="3236407" y="487435"/>
            <a:ext cx="5571075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Спасибо </a:t>
            </a:r>
          </a:p>
          <a:p>
            <a:pPr algn="ctr"/>
            <a:r>
              <a:rPr lang="ru-RU" sz="6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 внимание! </a:t>
            </a:r>
            <a:endParaRPr lang="ru-RU" sz="6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 rot="20907116">
            <a:off x="2160446" y="4975619"/>
            <a:ext cx="856100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Всем удачи, творческих успехов!</a:t>
            </a:r>
            <a:endParaRPr lang="ru-RU" sz="6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C:\Users\Нина Александровна\Desktop\istockphoto-1140073676-612x612.jpg"/>
          <p:cNvPicPr/>
          <p:nvPr/>
        </p:nvPicPr>
        <p:blipFill>
          <a:blip r:embed="rId2"/>
          <a:srcRect/>
          <a:stretch/>
        </p:blipFill>
        <p:spPr bwMode="auto">
          <a:xfrm>
            <a:off x="0" y="6948512"/>
            <a:ext cx="11845924" cy="1331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Вертикальный свиток 5"/>
          <p:cNvSpPr/>
          <p:nvPr/>
        </p:nvSpPr>
        <p:spPr>
          <a:xfrm>
            <a:off x="0" y="755824"/>
            <a:ext cx="6264696" cy="6480720"/>
          </a:xfrm>
          <a:prstGeom prst="verticalScroll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>
                <a:lumMod val="75000"/>
              </a:schemeClr>
            </a:solidFill>
          </a:ln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Советский и российский психолог Евгений Павлович Ильин в своей работе «Психология творчества,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креативности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одарённости» отмечает, что 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креативность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(от лат.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Creatio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созидание) – это способность человека порождать необычные идеи, находить оригинальные решения, отклоняться от традиционных схем мышления».</a:t>
            </a:r>
            <a:r>
              <a:rPr lang="ru-RU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endParaRPr lang="ru-RU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Вертикальный свиток 9"/>
          <p:cNvSpPr/>
          <p:nvPr/>
        </p:nvSpPr>
        <p:spPr>
          <a:xfrm>
            <a:off x="5706938" y="899840"/>
            <a:ext cx="6138987" cy="6192688"/>
          </a:xfrm>
          <a:prstGeom prst="verticalScroll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bg1">
                <a:lumMod val="75000"/>
              </a:schemeClr>
            </a:solidFill>
          </a:ln>
          <a:scene3d>
            <a:camera prst="isometricOffAxis2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Согласно «Международной программе по оценке образовательных достижений учащихся» (PISA), </a:t>
            </a:r>
            <a:r>
              <a:rPr lang="ru-RU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креативное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мышление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«это способ мышления, который приводит к генерации ценных и оригинальных идей».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 rot="21051489">
            <a:off x="1700487" y="823610"/>
            <a:ext cx="3621976" cy="616825"/>
          </a:xfrm>
          <a:prstGeom prst="roundRect">
            <a:avLst/>
          </a:prstGeom>
          <a:solidFill>
            <a:schemeClr val="accent6">
              <a:lumMod val="20000"/>
              <a:lumOff val="80000"/>
              <a:alpha val="2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Креативность</a:t>
            </a:r>
            <a:endParaRPr lang="ru-RU" sz="3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 rot="532063">
            <a:off x="7242551" y="1204622"/>
            <a:ext cx="4001903" cy="614490"/>
          </a:xfrm>
          <a:prstGeom prst="roundRect">
            <a:avLst/>
          </a:prstGeom>
          <a:solidFill>
            <a:schemeClr val="accent4">
              <a:lumMod val="20000"/>
              <a:lumOff val="80000"/>
              <a:alpha val="1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Креативное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мышление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C:\Users\Нина Александровна\Desktop\istockphoto-1140073676-612x612.jpg"/>
          <p:cNvPicPr/>
          <p:nvPr/>
        </p:nvPicPr>
        <p:blipFill>
          <a:blip r:embed="rId2"/>
          <a:srcRect/>
          <a:stretch/>
        </p:blipFill>
        <p:spPr bwMode="auto">
          <a:xfrm>
            <a:off x="0" y="7164536"/>
            <a:ext cx="11845924" cy="1115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Скругленный прямоугольник 5"/>
          <p:cNvSpPr/>
          <p:nvPr/>
        </p:nvSpPr>
        <p:spPr>
          <a:xfrm>
            <a:off x="1242442" y="539800"/>
            <a:ext cx="9433048" cy="93610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Основные черты </a:t>
            </a:r>
            <a:r>
              <a:rPr lang="ru-RU" sz="3200" b="1" dirty="0" err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креативного</a:t>
            </a:r>
            <a:r>
              <a:rPr lang="ru-RU" sz="32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мышления</a:t>
            </a:r>
            <a:endParaRPr lang="ru-RU" sz="3200" b="1" dirty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06338" y="2340000"/>
            <a:ext cx="2448272" cy="424847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Быстрота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способность высказывать максимальное количество идей в определенный отрезок времени.</a:t>
            </a:r>
            <a:endParaRPr lang="ru-RU" sz="2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042642" y="2484016"/>
            <a:ext cx="2520280" cy="288032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Гибкость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способность высказывать широкое многообразие идей.</a:t>
            </a:r>
            <a:endParaRPr lang="ru-RU" sz="2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778946" y="2484016"/>
            <a:ext cx="2592288" cy="316835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Оригиналь-ность</a:t>
            </a:r>
            <a:r>
              <a:rPr lang="ru-RU" sz="28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-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способность порождать новые нестандартные идеи.</a:t>
            </a:r>
            <a:endParaRPr lang="ru-RU" sz="2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8659266" y="2412008"/>
            <a:ext cx="2736304" cy="432048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Точность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законченность, способность совершенствовать или придавать завершенный вид своим мыслям. </a:t>
            </a:r>
          </a:p>
          <a:p>
            <a:pPr algn="ctr"/>
            <a:endParaRPr lang="ru-RU" dirty="0"/>
          </a:p>
        </p:txBody>
      </p:sp>
      <p:cxnSp>
        <p:nvCxnSpPr>
          <p:cNvPr id="12" name="Прямая со стрелкой 11"/>
          <p:cNvCxnSpPr>
            <a:cxnSpLocks/>
            <a:stCxn id="6" idx="2"/>
            <a:endCxn id="9" idx="0"/>
          </p:cNvCxnSpPr>
          <p:nvPr/>
        </p:nvCxnSpPr>
        <p:spPr>
          <a:xfrm>
            <a:off x="5958966" y="1475904"/>
            <a:ext cx="1116124" cy="100811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cxnSpLocks/>
            <a:stCxn id="6" idx="2"/>
          </p:cNvCxnSpPr>
          <p:nvPr/>
        </p:nvCxnSpPr>
        <p:spPr>
          <a:xfrm flipH="1">
            <a:off x="1530474" y="1475904"/>
            <a:ext cx="4428492" cy="7920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cxnSpLocks/>
            <a:stCxn id="6" idx="2"/>
            <a:endCxn id="8" idx="0"/>
          </p:cNvCxnSpPr>
          <p:nvPr/>
        </p:nvCxnSpPr>
        <p:spPr>
          <a:xfrm flipH="1">
            <a:off x="4302782" y="1475904"/>
            <a:ext cx="1656184" cy="100811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cxnSpLocks/>
            <a:stCxn id="6" idx="2"/>
            <a:endCxn id="10" idx="0"/>
          </p:cNvCxnSpPr>
          <p:nvPr/>
        </p:nvCxnSpPr>
        <p:spPr>
          <a:xfrm>
            <a:off x="5958966" y="1475904"/>
            <a:ext cx="4068452" cy="93610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Рисунок 15" descr="C:\Users\Нина Александровна\Desktop\istockphoto-1170901141-612x612.jpg"/>
          <p:cNvPicPr/>
          <p:nvPr/>
        </p:nvPicPr>
        <p:blipFill>
          <a:blip r:embed="rId3"/>
          <a:srcRect/>
          <a:stretch/>
        </p:blipFill>
        <p:spPr bwMode="auto">
          <a:xfrm>
            <a:off x="4338786" y="5724376"/>
            <a:ext cx="1866900" cy="186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C:\Users\Нина Александровна\Desktop\istockphoto-1140073676-612x612.jpg"/>
          <p:cNvPicPr/>
          <p:nvPr/>
        </p:nvPicPr>
        <p:blipFill>
          <a:blip r:embed="rId2"/>
          <a:srcRect/>
          <a:stretch/>
        </p:blipFill>
        <p:spPr bwMode="auto">
          <a:xfrm>
            <a:off x="0" y="6948512"/>
            <a:ext cx="11845924" cy="1331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Скругленный прямоугольник 5"/>
          <p:cNvSpPr/>
          <p:nvPr/>
        </p:nvSpPr>
        <p:spPr>
          <a:xfrm>
            <a:off x="8443242" y="1187872"/>
            <a:ext cx="2520280" cy="936104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3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1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ФГОС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8443242" y="2628032"/>
            <a:ext cx="2520280" cy="936104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3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1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ТРКМ+ТРИЗ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ятиугольник 7"/>
          <p:cNvSpPr/>
          <p:nvPr/>
        </p:nvSpPr>
        <p:spPr>
          <a:xfrm>
            <a:off x="594370" y="1115864"/>
            <a:ext cx="1872208" cy="936104"/>
          </a:xfrm>
          <a:prstGeom prst="homePlate">
            <a:avLst/>
          </a:prstGeom>
          <a:solidFill>
            <a:schemeClr val="accent3">
              <a:lumMod val="40000"/>
              <a:lumOff val="60000"/>
              <a:alpha val="29000"/>
            </a:schemeClr>
          </a:solidFill>
          <a:ln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ЗАЧЕМ?</a:t>
            </a:r>
            <a:endParaRPr lang="ru-RU" sz="2800" b="1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ятиугольник 8"/>
          <p:cNvSpPr/>
          <p:nvPr/>
        </p:nvSpPr>
        <p:spPr>
          <a:xfrm>
            <a:off x="594370" y="2556024"/>
            <a:ext cx="1872208" cy="936104"/>
          </a:xfrm>
          <a:prstGeom prst="homePlate">
            <a:avLst/>
          </a:prstGeom>
          <a:solidFill>
            <a:schemeClr val="accent3">
              <a:lumMod val="40000"/>
              <a:lumOff val="60000"/>
              <a:alpha val="29000"/>
            </a:schemeClr>
          </a:solidFill>
          <a:ln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ЧТО?</a:t>
            </a:r>
            <a:endParaRPr lang="ru-RU" sz="2800" b="1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ятиугольник 9"/>
          <p:cNvSpPr/>
          <p:nvPr/>
        </p:nvSpPr>
        <p:spPr>
          <a:xfrm>
            <a:off x="594370" y="4212208"/>
            <a:ext cx="1872208" cy="936104"/>
          </a:xfrm>
          <a:prstGeom prst="homePlate">
            <a:avLst/>
          </a:prstGeom>
          <a:solidFill>
            <a:schemeClr val="accent3">
              <a:lumMod val="40000"/>
              <a:lumOff val="60000"/>
              <a:alpha val="29000"/>
            </a:schemeClr>
          </a:solidFill>
          <a:ln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КАК?</a:t>
            </a:r>
            <a:endParaRPr lang="ru-RU" sz="2800" b="1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ятиугольник 10"/>
          <p:cNvSpPr/>
          <p:nvPr/>
        </p:nvSpPr>
        <p:spPr>
          <a:xfrm>
            <a:off x="2898626" y="1187872"/>
            <a:ext cx="5040560" cy="936104"/>
          </a:xfrm>
          <a:prstGeom prst="homePlate">
            <a:avLst/>
          </a:prstGeom>
          <a:solidFill>
            <a:srgbClr val="FFCC00">
              <a:alpha val="29000"/>
            </a:srgbClr>
          </a:solidFill>
          <a:ln>
            <a:solidFill>
              <a:srgbClr val="FFCC00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ОБЩЕСТВЕННЫЙ ЗАПРОС </a:t>
            </a:r>
            <a:endParaRPr lang="ru-RU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ятиугольник 11"/>
          <p:cNvSpPr/>
          <p:nvPr/>
        </p:nvSpPr>
        <p:spPr>
          <a:xfrm>
            <a:off x="2970634" y="2628032"/>
            <a:ext cx="5040560" cy="936104"/>
          </a:xfrm>
          <a:prstGeom prst="homePlate">
            <a:avLst/>
          </a:prstGeom>
          <a:solidFill>
            <a:srgbClr val="FFCC00">
              <a:alpha val="29000"/>
            </a:srgbClr>
          </a:solidFill>
          <a:ln>
            <a:solidFill>
              <a:srgbClr val="FFCC00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НОВЫЕ ТЕХНОЛОГИИ</a:t>
            </a:r>
            <a:endParaRPr lang="ru-RU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ятиугольник 12"/>
          <p:cNvSpPr/>
          <p:nvPr/>
        </p:nvSpPr>
        <p:spPr>
          <a:xfrm>
            <a:off x="3042642" y="4212208"/>
            <a:ext cx="5040560" cy="936104"/>
          </a:xfrm>
          <a:prstGeom prst="homePlate">
            <a:avLst/>
          </a:prstGeom>
          <a:solidFill>
            <a:srgbClr val="FFCC00">
              <a:alpha val="29000"/>
            </a:srgbClr>
          </a:solidFill>
          <a:ln>
            <a:solidFill>
              <a:srgbClr val="FFCC00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НОВЫЕ ФОРМЫ, МЕТОДЫ</a:t>
            </a:r>
            <a:endParaRPr lang="ru-RU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8443242" y="4140200"/>
            <a:ext cx="2520280" cy="1080120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3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1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ИГРОВЫЕ, ТВОРЧЕСКИЕ</a:t>
            </a:r>
            <a:endParaRPr lang="ru-RU" sz="25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738386" y="5652368"/>
            <a:ext cx="10369152" cy="1292662"/>
          </a:xfrm>
          <a:prstGeom prst="rect">
            <a:avLst/>
          </a:prstGeom>
          <a:solidFill>
            <a:srgbClr val="FFCC00">
              <a:alpha val="24000"/>
            </a:srgbClr>
          </a:solidFill>
          <a:ln w="9525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vert="horz" wrap="square" lIns="91440" tIns="45720" rIns="91440" bIns="45720" numCol="1" anchor="ctr" anchorCtr="0" compatLnSpc="1">
            <a:prstTxWarp prst="textNoShape"/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sz="2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</a:t>
            </a:r>
            <a:r>
              <a:rPr kumimoji="0" lang="ru-RU" sz="26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Ребенок будет тянуться к урокам, если он найдет в них условия для более интересного и стремительного движения своей жизни. </a:t>
            </a:r>
            <a:endParaRPr kumimoji="0" lang="ru-RU" sz="2600" b="0" i="0" u="none" strike="noStrike" cap="none" normalizeH="0" dirty="0" smtClean="0">
              <a:ln>
                <a:noFill/>
              </a:ln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2600" b="0" i="1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Шалва</a:t>
            </a:r>
            <a:r>
              <a:rPr kumimoji="0" lang="ru-RU" sz="2600" b="0" i="1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Александрович </a:t>
            </a:r>
            <a:r>
              <a:rPr kumimoji="0" lang="ru-RU" sz="2600" b="0" i="1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Амоношвили</a:t>
            </a:r>
            <a:r>
              <a:rPr kumimoji="0" lang="ru-RU" sz="26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2600" b="0" i="0" u="none" strike="noStrike" cap="none" normalizeH="0" dirty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ятиугольник 15"/>
          <p:cNvSpPr/>
          <p:nvPr/>
        </p:nvSpPr>
        <p:spPr>
          <a:xfrm>
            <a:off x="1674490" y="251768"/>
            <a:ext cx="2088232" cy="720080"/>
          </a:xfrm>
          <a:prstGeom prst="homePlate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ЗАЧЕМ?</a:t>
            </a: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Нашивка 16"/>
          <p:cNvSpPr/>
          <p:nvPr/>
        </p:nvSpPr>
        <p:spPr>
          <a:xfrm>
            <a:off x="3690714" y="323776"/>
            <a:ext cx="648072" cy="576064"/>
          </a:xfrm>
          <a:prstGeom prst="chevron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8" name="Пятиугольник 17"/>
          <p:cNvSpPr/>
          <p:nvPr/>
        </p:nvSpPr>
        <p:spPr>
          <a:xfrm>
            <a:off x="4410794" y="251768"/>
            <a:ext cx="2088232" cy="720080"/>
          </a:xfrm>
          <a:prstGeom prst="homePlate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ЧТО?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Нашивка 18"/>
          <p:cNvSpPr/>
          <p:nvPr/>
        </p:nvSpPr>
        <p:spPr>
          <a:xfrm>
            <a:off x="6427018" y="323776"/>
            <a:ext cx="648072" cy="576064"/>
          </a:xfrm>
          <a:prstGeom prst="chevron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0" name="Пятиугольник 19"/>
          <p:cNvSpPr/>
          <p:nvPr/>
        </p:nvSpPr>
        <p:spPr>
          <a:xfrm>
            <a:off x="7291114" y="251768"/>
            <a:ext cx="1944216" cy="720080"/>
          </a:xfrm>
          <a:prstGeom prst="homePlate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КАК?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Нашивка 20"/>
          <p:cNvSpPr/>
          <p:nvPr/>
        </p:nvSpPr>
        <p:spPr>
          <a:xfrm>
            <a:off x="9307338" y="323776"/>
            <a:ext cx="648072" cy="576064"/>
          </a:xfrm>
          <a:prstGeom prst="chevron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C:\Users\Нина Александровна\Desktop\istockphoto-1140073676-612x612.jpg"/>
          <p:cNvPicPr/>
          <p:nvPr/>
        </p:nvPicPr>
        <p:blipFill>
          <a:blip r:embed="rId2"/>
          <a:srcRect/>
          <a:stretch/>
        </p:blipFill>
        <p:spPr bwMode="auto">
          <a:xfrm>
            <a:off x="0" y="6948512"/>
            <a:ext cx="11845924" cy="1331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Скругленный прямоугольник 4"/>
          <p:cNvSpPr/>
          <p:nvPr/>
        </p:nvSpPr>
        <p:spPr>
          <a:xfrm>
            <a:off x="810394" y="467792"/>
            <a:ext cx="10225136" cy="576064"/>
          </a:xfrm>
          <a:prstGeom prst="roundRect">
            <a:avLst/>
          </a:prstGeom>
          <a:solidFill>
            <a:schemeClr val="accent3">
              <a:lumMod val="40000"/>
              <a:lumOff val="60000"/>
              <a:alpha val="26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ТРИЗ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(теория решения изобретательских задач).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034530" y="1403896"/>
            <a:ext cx="9289032" cy="120032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square" rtlCol="0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Воспитательные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развитие у школьников самостоятельности, уверенности в своих силах, в способности справиться с решением любой задачи.</a:t>
            </a:r>
            <a:endParaRPr lang="ru-RU" sz="2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6338" y="3132088"/>
            <a:ext cx="1368152" cy="95410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Задачи</a:t>
            </a:r>
          </a:p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ТРИЗ: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106538" y="2844056"/>
            <a:ext cx="9289032" cy="15696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square" rtlCol="0">
            <a:spAutoFit/>
          </a:bodyPr>
          <a:lstStyle/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Образовательные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формирование положительного отношения к учебному процессу; умение анализировать и решать изобретательские, практические и социальные задачи; целенаправленное развитие системно-диалектического мышления.</a:t>
            </a:r>
            <a:endParaRPr lang="ru-RU" sz="2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106538" y="4716264"/>
            <a:ext cx="9289032" cy="193899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Развивающие: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развитие памяти, внимания, логики и интеллекта в целом; развитие творческих способностей (беглости, гибкости, оригинальности мышления); развитие пространственного мышления; развитие речи; умение анализировать, синтезировать, комбинировать; развитие творческого воображения.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" name="Прямая со стрелкой 13"/>
          <p:cNvCxnSpPr>
            <a:cxnSpLocks/>
            <a:stCxn id="10" idx="0"/>
            <a:endCxn id="9" idx="1"/>
          </p:cNvCxnSpPr>
          <p:nvPr/>
        </p:nvCxnSpPr>
        <p:spPr>
          <a:xfrm flipV="1">
            <a:off x="990414" y="2004061"/>
            <a:ext cx="1044116" cy="1128027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cxnSpLocks/>
            <a:stCxn id="10" idx="3"/>
            <a:endCxn id="11" idx="1"/>
          </p:cNvCxnSpPr>
          <p:nvPr/>
        </p:nvCxnSpPr>
        <p:spPr>
          <a:xfrm>
            <a:off x="1674490" y="3609142"/>
            <a:ext cx="432048" cy="19744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cxnSpLocks/>
            <a:stCxn id="10" idx="2"/>
            <a:endCxn id="12" idx="1"/>
          </p:cNvCxnSpPr>
          <p:nvPr/>
        </p:nvCxnSpPr>
        <p:spPr>
          <a:xfrm>
            <a:off x="990414" y="4086195"/>
            <a:ext cx="1116124" cy="1599565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C:\Users\Нина Александровна\Desktop\istockphoto-1140073676-612x612.jpg"/>
          <p:cNvPicPr/>
          <p:nvPr/>
        </p:nvPicPr>
        <p:blipFill>
          <a:blip r:embed="rId2"/>
          <a:srcRect/>
          <a:stretch/>
        </p:blipFill>
        <p:spPr bwMode="auto">
          <a:xfrm>
            <a:off x="0" y="6948512"/>
            <a:ext cx="11845924" cy="1331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Скругленный прямоугольник 4"/>
          <p:cNvSpPr/>
          <p:nvPr/>
        </p:nvSpPr>
        <p:spPr>
          <a:xfrm>
            <a:off x="810394" y="467792"/>
            <a:ext cx="10225136" cy="648072"/>
          </a:xfrm>
          <a:prstGeom prst="roundRect">
            <a:avLst/>
          </a:prstGeom>
          <a:solidFill>
            <a:schemeClr val="accent3">
              <a:lumMod val="40000"/>
              <a:lumOff val="60000"/>
              <a:alpha val="26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ТРИЗ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(теория решения изобретательских задач)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10394" y="1475904"/>
            <a:ext cx="10153128" cy="1938992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2400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"Каждый ребенок изначально талантлив и даже гениален, но его надо научить ориентироваться в современном мире, чтобы при минимуме затрат достичь максимального эффекта"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такова позиция автора теории решения изобретательских задач, ученого, изобретателя, писателя Генриха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Сауловича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Альтшуллера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810394" y="3924176"/>
            <a:ext cx="10153128" cy="2677656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Урок, оснащающий ребенка знаниями, не приближает его к счастью жизни. Урок, возвышающий ребенка до осмысления истины, способствует движению к счастью. Знания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ценностны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лишь как средство постижения тайн жизни и средство приобрести свободу выбора в строительстве собственной судьбы. </a:t>
            </a:r>
            <a:endPara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Надежда Егоровна </a:t>
            </a:r>
            <a:r>
              <a:rPr lang="ru-RU" sz="2400" i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Щуркова</a:t>
            </a:r>
            <a:r>
              <a:rPr lang="ru-RU" sz="2400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профессор, доктор педагогических наук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C:\Users\Нина Александровна\Desktop\istockphoto-1140073676-612x612.jpg"/>
          <p:cNvPicPr/>
          <p:nvPr/>
        </p:nvPicPr>
        <p:blipFill>
          <a:blip r:embed="rId2"/>
          <a:srcRect/>
          <a:stretch/>
        </p:blipFill>
        <p:spPr bwMode="auto">
          <a:xfrm>
            <a:off x="0" y="6948512"/>
            <a:ext cx="11845924" cy="1331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954410" y="395784"/>
            <a:ext cx="10009112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Главный принцип ТРИЗ: </a:t>
            </a:r>
            <a:r>
              <a:rPr lang="ru-RU" sz="2400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«Не делай, как я, а иди в том же направлении». </a:t>
            </a:r>
            <a:endParaRPr lang="ru-RU" sz="2400" i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82402" y="1259880"/>
            <a:ext cx="3672408" cy="452431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  <a:scene3d>
            <a:camera prst="isometricOffAxis1Right"/>
            <a:lightRig rig="threePt" dir="t"/>
          </a:scene3d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Л. Н. Толстой писал: </a:t>
            </a:r>
            <a:r>
              <a:rPr lang="ru-RU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«Если ученик в школе не научится сам ничего творить, то и в жизни он всегда будет только подражать, копировать, так как мало таких, которые, научившись копировать, умели сделать самостоятельное приложение этих сведений»</a:t>
            </a:r>
            <a:endParaRPr lang="ru-RU" sz="24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" name="Рисунок 13" descr="C:\Users\Нина Александровна\Desktop\istockphoto-1172681503-612x612.jpg"/>
          <p:cNvPicPr/>
          <p:nvPr/>
        </p:nvPicPr>
        <p:blipFill>
          <a:blip r:embed="rId3"/>
          <a:srcRect/>
          <a:stretch/>
        </p:blipFill>
        <p:spPr bwMode="auto">
          <a:xfrm>
            <a:off x="5562922" y="1331888"/>
            <a:ext cx="5544616" cy="446449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scene3d>
            <a:camera prst="isometricOffAxis2Left"/>
            <a:lightRig rig="threePt" dir="t"/>
          </a:scene3d>
        </p:spPr>
      </p:pic>
      <p:sp>
        <p:nvSpPr>
          <p:cNvPr id="15" name="Прямоугольник 14"/>
          <p:cNvSpPr/>
          <p:nvPr/>
        </p:nvSpPr>
        <p:spPr>
          <a:xfrm>
            <a:off x="594370" y="6084416"/>
            <a:ext cx="10297144" cy="156966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FFCCFF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Особенность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ТРИЗ-педагогики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заключается в том, что она предлагает алгоритмические методы формирования осознанного, управляемого, целенаправленного и эффективного процесса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мыследеятельности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то есть работает на повышение культуры мышления.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9" name="Соединительная линия уступом 68"/>
          <p:cNvCxnSpPr>
            <a:cxnSpLocks/>
            <a:endCxn id="40" idx="1"/>
          </p:cNvCxnSpPr>
          <p:nvPr/>
        </p:nvCxnSpPr>
        <p:spPr>
          <a:xfrm flipV="1">
            <a:off x="1458466" y="1079860"/>
            <a:ext cx="7848872" cy="1260140"/>
          </a:xfrm>
          <a:prstGeom prst="bentConnector3">
            <a:avLst>
              <a:gd name="adj1" fmla="val 50000"/>
            </a:avLst>
          </a:prstGeom>
          <a:ln w="38100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Соединительная линия уступом 55"/>
          <p:cNvCxnSpPr>
            <a:cxnSpLocks/>
          </p:cNvCxnSpPr>
          <p:nvPr/>
        </p:nvCxnSpPr>
        <p:spPr>
          <a:xfrm flipV="1">
            <a:off x="1458466" y="1547912"/>
            <a:ext cx="4752528" cy="792088"/>
          </a:xfrm>
          <a:prstGeom prst="bentConnector3">
            <a:avLst>
              <a:gd name="adj1" fmla="val 50000"/>
            </a:avLst>
          </a:prstGeom>
          <a:ln w="38100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Рисунок 3" descr="C:\Users\Нина Александровна\Desktop\istockphoto-1140073676-612x612.jpg"/>
          <p:cNvPicPr/>
          <p:nvPr/>
        </p:nvPicPr>
        <p:blipFill>
          <a:blip r:embed="rId2"/>
          <a:srcRect/>
          <a:stretch/>
        </p:blipFill>
        <p:spPr bwMode="auto">
          <a:xfrm>
            <a:off x="0" y="6948512"/>
            <a:ext cx="11845924" cy="1331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450354" y="2412008"/>
            <a:ext cx="1872208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Приемы</a:t>
            </a:r>
          </a:p>
          <a:p>
            <a:pPr algn="ctr"/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ТРИЗ-педагогики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402682" y="467792"/>
            <a:ext cx="2232248" cy="792088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«Мозговой штурм»</a:t>
            </a:r>
            <a:endParaRPr lang="ru-RU" sz="24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042642" y="1763936"/>
            <a:ext cx="2232248" cy="792088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Эмпатия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24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178546" y="4932288"/>
            <a:ext cx="2952328" cy="792088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«Морфологический ящик»</a:t>
            </a:r>
            <a:endParaRPr lang="ru-RU" sz="24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258666" y="3060080"/>
            <a:ext cx="3600400" cy="136815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Да-нет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» </a:t>
            </a:r>
          </a:p>
          <a:p>
            <a:pPr algn="ctr"/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/«Сужение поискового поля»/</a:t>
            </a:r>
            <a:endParaRPr lang="ru-RU" sz="24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1962522" y="6084416"/>
            <a:ext cx="3384376" cy="792088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«Системный лифт»</a:t>
            </a:r>
          </a:p>
          <a:p>
            <a:pPr algn="ctr"/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/«Создай паспорт»/</a:t>
            </a:r>
            <a:endParaRPr lang="ru-RU" sz="24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9" name="Прямая со стрелкой 18"/>
          <p:cNvCxnSpPr>
            <a:cxnSpLocks/>
            <a:stCxn id="10" idx="0"/>
            <a:endCxn id="9" idx="1"/>
          </p:cNvCxnSpPr>
          <p:nvPr/>
        </p:nvCxnSpPr>
        <p:spPr>
          <a:xfrm flipV="1">
            <a:off x="1386458" y="863836"/>
            <a:ext cx="2016224" cy="154817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cxnSpLocks/>
            <a:stCxn id="10" idx="0"/>
            <a:endCxn id="14" idx="1"/>
          </p:cNvCxnSpPr>
          <p:nvPr/>
        </p:nvCxnSpPr>
        <p:spPr>
          <a:xfrm flipV="1">
            <a:off x="1386458" y="2159980"/>
            <a:ext cx="1656184" cy="25202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cxnSpLocks/>
            <a:stCxn id="10" idx="3"/>
            <a:endCxn id="16" idx="1"/>
          </p:cNvCxnSpPr>
          <p:nvPr/>
        </p:nvCxnSpPr>
        <p:spPr>
          <a:xfrm>
            <a:off x="2322562" y="3012173"/>
            <a:ext cx="936104" cy="73198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>
            <a:cxnSpLocks/>
            <a:stCxn id="10" idx="2"/>
            <a:endCxn id="15" idx="1"/>
          </p:cNvCxnSpPr>
          <p:nvPr/>
        </p:nvCxnSpPr>
        <p:spPr>
          <a:xfrm>
            <a:off x="1386458" y="3612337"/>
            <a:ext cx="792088" cy="1715995"/>
          </a:xfrm>
          <a:prstGeom prst="straightConnector1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>
            <a:cxnSpLocks/>
            <a:stCxn id="10" idx="2"/>
            <a:endCxn id="17" idx="1"/>
          </p:cNvCxnSpPr>
          <p:nvPr/>
        </p:nvCxnSpPr>
        <p:spPr>
          <a:xfrm>
            <a:off x="1386458" y="3612337"/>
            <a:ext cx="576064" cy="2868123"/>
          </a:xfrm>
          <a:prstGeom prst="straightConnector1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Скругленный прямоугольник 29"/>
          <p:cNvSpPr/>
          <p:nvPr/>
        </p:nvSpPr>
        <p:spPr>
          <a:xfrm>
            <a:off x="6355010" y="1115864"/>
            <a:ext cx="2160240" cy="936104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«Найди соответствие» </a:t>
            </a:r>
            <a:endParaRPr lang="ru-RU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6427018" y="4644256"/>
            <a:ext cx="2160240" cy="576064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«Оживление»</a:t>
            </a:r>
            <a:endParaRPr lang="ru-RU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7075090" y="2195984"/>
            <a:ext cx="2880320" cy="864096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«Морфологический анализ»</a:t>
            </a:r>
            <a:endParaRPr lang="ru-RU" sz="24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9307338" y="683816"/>
            <a:ext cx="2232248" cy="792088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«Мои друзья»</a:t>
            </a:r>
            <a:endParaRPr lang="ru-RU" sz="24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6210994" y="5724376"/>
            <a:ext cx="2232248" cy="792088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«Расселение»</a:t>
            </a:r>
            <a:endParaRPr lang="ru-RU" sz="24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2" name="Соединительная линия уступом 51"/>
          <p:cNvCxnSpPr>
            <a:cxnSpLocks/>
            <a:endCxn id="39" idx="1"/>
          </p:cNvCxnSpPr>
          <p:nvPr/>
        </p:nvCxnSpPr>
        <p:spPr>
          <a:xfrm flipV="1">
            <a:off x="2322562" y="2628032"/>
            <a:ext cx="4752528" cy="432048"/>
          </a:xfrm>
          <a:prstGeom prst="bentConnector3">
            <a:avLst>
              <a:gd name="adj1" fmla="val 50000"/>
            </a:avLst>
          </a:prstGeom>
          <a:ln w="38100">
            <a:solidFill>
              <a:schemeClr val="tx2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Соединительная линия уступом 63"/>
          <p:cNvCxnSpPr>
            <a:cxnSpLocks/>
            <a:stCxn id="10" idx="2"/>
          </p:cNvCxnSpPr>
          <p:nvPr/>
        </p:nvCxnSpPr>
        <p:spPr>
          <a:xfrm rot="16200000" flipH="1">
            <a:off x="3246763" y="1752032"/>
            <a:ext cx="1247943" cy="4968552"/>
          </a:xfrm>
          <a:prstGeom prst="bentConnector2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hape 66"/>
          <p:cNvCxnSpPr>
            <a:cxnSpLocks/>
            <a:stCxn id="10" idx="2"/>
          </p:cNvCxnSpPr>
          <p:nvPr/>
        </p:nvCxnSpPr>
        <p:spPr>
          <a:xfrm rot="16200000" flipH="1">
            <a:off x="2562687" y="2436108"/>
            <a:ext cx="2400071" cy="4752528"/>
          </a:xfrm>
          <a:prstGeom prst="bentConnector2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>
            <a:cxnSpLocks/>
          </p:cNvCxnSpPr>
          <p:nvPr/>
        </p:nvCxnSpPr>
        <p:spPr>
          <a:xfrm>
            <a:off x="306338" y="611808"/>
            <a:ext cx="0" cy="633670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>
            <a:cxnSpLocks/>
          </p:cNvCxnSpPr>
          <p:nvPr/>
        </p:nvCxnSpPr>
        <p:spPr>
          <a:xfrm>
            <a:off x="378346" y="6948512"/>
            <a:ext cx="1087320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_rels/theme1.xml.rels><?xml version="1.0" encoding="UTF-8" standalone="yes"?><Relationships xmlns="http://schemas.openxmlformats.org/package/2006/relationships"></Relationships>
</file>

<file path=ppt/theme/theme1.xml><?xml version="1.0" encoding="utf-8"?>
<a:theme xmlns:a="http://schemas.openxmlformats.org/drawingml/2006/main" xmlns:r="http://schemas.openxmlformats.org/officeDocument/2006/relationships" xmlns:p="http://schemas.openxmlformats.org/presentation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2100</TotalTime>
  <Pages>0</Pages>
  <Words>1490</Words>
  <Characters>0</Characters>
  <CharactersWithSpaces>0</CharactersWithSpaces>
  <Application>Р7-Офис/7.4.0.227</Application>
  <DocSecurity>0</DocSecurity>
  <PresentationFormat>Произвольный</PresentationFormat>
  <Lines>0</Lines>
  <Paragraphs>255</Paragraphs>
  <Slides>24</Slides>
  <Notes>0</Notes>
  <HiddenSlides>0</HiddenSlides>
  <MMClips>0</MMClips>
  <ScaleCrop>0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Theme 1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</vt:vector>
  </TitlesOfParts>
  <Manager/>
  <Company/>
  <LinksUpToDate>0</LinksUpToDate>
  <SharedDoc>0</SharedDoc>
  <HyperlinkBase/>
  <HyperlinksChanged>0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subject/>
  <dc:creator>Нина Александровна</dc:creator>
  <cp:keywords/>
  <dc:description/>
  <dc:identifier/>
  <dc:language/>
  <cp:lastModifiedBy>Нина Александровна</cp:lastModifiedBy>
  <cp:revision>215</cp:revision>
  <dcterms:created xsi:type="dcterms:W3CDTF">2023-11-27T13:23:50Z</dcterms:created>
  <dcterms:modified xsi:type="dcterms:W3CDTF">2023-12-07T13:25:42Z</dcterms:modified>
  <cp:category/>
  <cp:contentStatus/>
  <cp:version/>
</cp:coreProperties>
</file>