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5" r:id="rId10"/>
    <p:sldId id="264" r:id="rId11"/>
    <p:sldId id="271" r:id="rId12"/>
    <p:sldId id="266" r:id="rId13"/>
    <p:sldId id="270" r:id="rId14"/>
    <p:sldId id="267" r:id="rId15"/>
    <p:sldId id="268" r:id="rId16"/>
    <p:sldId id="272" r:id="rId17"/>
    <p:sldId id="273" r:id="rId18"/>
    <p:sldId id="26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6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03.11.2016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03.11.2016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03.11.2016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03.11.2016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03.11.2016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ylka77.wixsite.com/proekt/blank-2"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1092;&#1080;&#1079;&#1084;&#1080;&#1085;&#1091;&#1090;&#1082;&#1072;.ppt"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1055;&#1088;&#1077;&#1079;&#1077;&#1085;&#1090;&#1072;&#1094;&#1080;&#1103;%20&#8220;&#1057;&#1077;&#1089;&#1090;&#1088;&#1080;&#1095;&#1082;&#1080;-&#1087;&#1088;&#1080;&#1074;&#1099;&#1095;&#1082;&#1080;&#8221;.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9664"/>
            <a:ext cx="9144000" cy="3038336"/>
          </a:xfrm>
          <a:prstGeom prst="rect">
            <a:avLst/>
          </a:prstGeom>
        </p:spPr>
      </p:pic>
      <p:sp>
        <p:nvSpPr>
          <p:cNvPr id="2" name="Заголовок 1"/>
          <p:cNvSpPr>
            <a:spLocks noGrp="1"/>
          </p:cNvSpPr>
          <p:nvPr>
            <p:ph type="ctrTitle"/>
          </p:nvPr>
        </p:nvSpPr>
        <p:spPr>
          <a:xfrm>
            <a:off x="685800" y="908720"/>
            <a:ext cx="7772400" cy="2592288"/>
          </a:xfrm>
          <a:ln>
            <a:prstDash val="dash"/>
          </a:ln>
          <a:effectLst>
            <a:glow rad="2286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sz="3600" b="1" dirty="0" smtClean="0">
                <a:ln/>
                <a:solidFill>
                  <a:schemeClr val="accent3"/>
                </a:solidFill>
              </a:rPr>
              <a:t/>
            </a:r>
            <a:br>
              <a:rPr lang="ru-RU" sz="3600" b="1" dirty="0" smtClean="0">
                <a:ln/>
                <a:solidFill>
                  <a:schemeClr val="accent3"/>
                </a:solidFill>
              </a:rPr>
            </a:br>
            <a:r>
              <a:rPr lang="ru-RU" sz="4000" b="1" dirty="0" smtClean="0">
                <a:ln w="10541" cmpd="sng">
                  <a:solidFill>
                    <a:schemeClr val="accent1">
                      <a:shade val="88000"/>
                      <a:satMod val="110000"/>
                    </a:schemeClr>
                  </a:solidFill>
                  <a:prstDash val="solid"/>
                </a:ln>
                <a:solidFill>
                  <a:srgbClr val="00B050"/>
                </a:solidFill>
              </a:rPr>
              <a:t>Анализ результатов сетевого проекта </a:t>
            </a:r>
            <a:br>
              <a:rPr lang="ru-RU" sz="4000" b="1" dirty="0" smtClean="0">
                <a:ln w="10541" cmpd="sng">
                  <a:solidFill>
                    <a:schemeClr val="accent1">
                      <a:shade val="88000"/>
                      <a:satMod val="110000"/>
                    </a:schemeClr>
                  </a:solidFill>
                  <a:prstDash val="solid"/>
                </a:ln>
                <a:solidFill>
                  <a:srgbClr val="00B050"/>
                </a:solidFill>
              </a:rPr>
            </a:br>
            <a:r>
              <a:rPr lang="ru-RU" sz="4000" b="1" dirty="0" smtClean="0">
                <a:ln w="10541" cmpd="sng">
                  <a:solidFill>
                    <a:schemeClr val="accent1">
                      <a:shade val="88000"/>
                      <a:satMod val="110000"/>
                    </a:schemeClr>
                  </a:solidFill>
                  <a:prstDash val="solid"/>
                </a:ln>
                <a:solidFill>
                  <a:srgbClr val="00B050"/>
                </a:solidFill>
              </a:rPr>
              <a:t>«Здоровье – это здорово!»</a:t>
            </a:r>
            <a:br>
              <a:rPr lang="ru-RU" sz="4000" b="1" dirty="0" smtClean="0">
                <a:ln w="10541" cmpd="sng">
                  <a:solidFill>
                    <a:schemeClr val="accent1">
                      <a:shade val="88000"/>
                      <a:satMod val="110000"/>
                    </a:schemeClr>
                  </a:solidFill>
                  <a:prstDash val="solid"/>
                </a:ln>
                <a:solidFill>
                  <a:srgbClr val="00B050"/>
                </a:solidFill>
              </a:rPr>
            </a:br>
            <a:endParaRPr lang="ru-RU" sz="4000" b="1" dirty="0">
              <a:ln w="10541" cmpd="sng">
                <a:solidFill>
                  <a:schemeClr val="accent1">
                    <a:shade val="88000"/>
                    <a:satMod val="110000"/>
                  </a:schemeClr>
                </a:solidFill>
                <a:prstDash val="solid"/>
              </a:ln>
              <a:solidFill>
                <a:srgbClr val="00B050"/>
              </a:solidFill>
            </a:endParaRPr>
          </a:p>
        </p:txBody>
      </p:sp>
      <p:sp>
        <p:nvSpPr>
          <p:cNvPr id="3" name="Подзаголовок 2"/>
          <p:cNvSpPr>
            <a:spLocks noGrp="1"/>
          </p:cNvSpPr>
          <p:nvPr>
            <p:ph type="subTitle" idx="1"/>
          </p:nvPr>
        </p:nvSpPr>
        <p:spPr>
          <a:xfrm>
            <a:off x="647564" y="5805264"/>
            <a:ext cx="7848872" cy="968050"/>
          </a:xfrm>
        </p:spPr>
        <p:style>
          <a:lnRef idx="2">
            <a:schemeClr val="accent5"/>
          </a:lnRef>
          <a:fillRef idx="1">
            <a:schemeClr val="lt1"/>
          </a:fillRef>
          <a:effectRef idx="0">
            <a:schemeClr val="accent5"/>
          </a:effectRef>
          <a:fontRef idx="minor">
            <a:schemeClr val="dk1"/>
          </a:fontRef>
        </p:style>
        <p:txBody>
          <a:bodyPr>
            <a:normAutofit fontScale="32500" lnSpcReduction="20000"/>
          </a:bodyPr>
          <a:lstStyle/>
          <a:p>
            <a:r>
              <a:rPr lang="ru-RU" dirty="0" smtClean="0">
                <a:solidFill>
                  <a:srgbClr val="FF0000"/>
                </a:solidFill>
              </a:rPr>
              <a:t>Адрес проекта:</a:t>
            </a:r>
          </a:p>
          <a:p>
            <a:r>
              <a:rPr lang="en-US" dirty="0" smtClean="0">
                <a:hlinkClick r:id="rId3"/>
              </a:rPr>
              <a:t>http</a:t>
            </a:r>
            <a:r>
              <a:rPr lang="en-US" dirty="0">
                <a:hlinkClick r:id="rId3"/>
              </a:rPr>
              <a:t>://</a:t>
            </a:r>
            <a:r>
              <a:rPr lang="en-US" dirty="0" smtClean="0">
                <a:hlinkClick r:id="rId3"/>
              </a:rPr>
              <a:t>ylka77.wixsite.com/proekt/blank-2</a:t>
            </a:r>
            <a:endParaRPr lang="ru-RU" dirty="0" smtClean="0"/>
          </a:p>
          <a:p>
            <a:r>
              <a:rPr lang="ru-RU" dirty="0" smtClean="0">
                <a:solidFill>
                  <a:srgbClr val="FF0000"/>
                </a:solidFill>
              </a:rPr>
              <a:t>ГОУ РК «Республиканский центр образования»</a:t>
            </a:r>
          </a:p>
          <a:p>
            <a:r>
              <a:rPr lang="ru-RU" dirty="0">
                <a:solidFill>
                  <a:srgbClr val="FF0000"/>
                </a:solidFill>
              </a:rPr>
              <a:t>г</a:t>
            </a:r>
            <a:r>
              <a:rPr lang="ru-RU" dirty="0" smtClean="0">
                <a:solidFill>
                  <a:srgbClr val="FF0000"/>
                </a:solidFill>
              </a:rPr>
              <a:t>. Сыктывкар</a:t>
            </a:r>
            <a:r>
              <a:rPr lang="en-US" dirty="0"/>
              <a:t/>
            </a:r>
            <a:br>
              <a:rPr lang="en-US" dirty="0"/>
            </a:br>
            <a:endParaRPr lang="ru-RU" dirty="0"/>
          </a:p>
        </p:txBody>
      </p:sp>
    </p:spTree>
    <p:extLst>
      <p:ext uri="{BB962C8B-B14F-4D97-AF65-F5344CB8AC3E}">
        <p14:creationId xmlns:p14="http://schemas.microsoft.com/office/powerpoint/2010/main" val="1135690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6" name="Заголовок 1"/>
          <p:cNvSpPr>
            <a:spLocks noGrp="1"/>
          </p:cNvSpPr>
          <p:nvPr>
            <p:ph type="ctrTitle"/>
          </p:nvPr>
        </p:nvSpPr>
        <p:spPr>
          <a:xfrm>
            <a:off x="4342658" y="1772816"/>
            <a:ext cx="4115542" cy="4536504"/>
          </a:xfrm>
          <a:ln>
            <a:prstDash val="dash"/>
          </a:ln>
          <a:effectLst>
            <a:glow rad="2286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sz="2400" b="1" dirty="0">
                <a:ln/>
                <a:solidFill>
                  <a:srgbClr val="FF0000"/>
                </a:solidFill>
                <a:latin typeface="Times New Roman" pitchFamily="18" charset="0"/>
                <a:cs typeface="Times New Roman" pitchFamily="18" charset="0"/>
              </a:rPr>
              <a:t>Цель этапа:</a:t>
            </a:r>
            <a:br>
              <a:rPr lang="ru-RU" sz="2400" b="1" dirty="0">
                <a:ln/>
                <a:solidFill>
                  <a:srgbClr val="FF0000"/>
                </a:solidFill>
                <a:latin typeface="Times New Roman" pitchFamily="18" charset="0"/>
                <a:cs typeface="Times New Roman" pitchFamily="18" charset="0"/>
              </a:rPr>
            </a:br>
            <a:r>
              <a:rPr lang="ru-RU" sz="2400" b="1" dirty="0">
                <a:ln/>
                <a:solidFill>
                  <a:schemeClr val="accent3">
                    <a:lumMod val="50000"/>
                  </a:schemeClr>
                </a:solidFill>
                <a:latin typeface="Times New Roman" pitchFamily="18" charset="0"/>
                <a:cs typeface="Times New Roman" pitchFamily="18" charset="0"/>
              </a:rPr>
              <a:t>Пополнение методической копилки учителя-предметника, развитие речевых навыков учащихся, творческих способностей, логического мышления</a:t>
            </a:r>
            <a:r>
              <a:rPr lang="ru-RU" sz="2400" b="1" dirty="0" smtClean="0">
                <a:ln/>
                <a:solidFill>
                  <a:schemeClr val="accent3">
                    <a:lumMod val="50000"/>
                  </a:schemeClr>
                </a:solidFill>
                <a:latin typeface="Times New Roman" pitchFamily="18" charset="0"/>
                <a:cs typeface="Times New Roman" pitchFamily="18" charset="0"/>
              </a:rPr>
              <a:t>.</a:t>
            </a:r>
            <a:br>
              <a:rPr lang="ru-RU" sz="2400" b="1" dirty="0" smtClean="0">
                <a:ln/>
                <a:solidFill>
                  <a:schemeClr val="accent3">
                    <a:lumMod val="50000"/>
                  </a:schemeClr>
                </a:solidFill>
                <a:latin typeface="Times New Roman" pitchFamily="18" charset="0"/>
                <a:cs typeface="Times New Roman" pitchFamily="18" charset="0"/>
              </a:rPr>
            </a:br>
            <a:r>
              <a:rPr lang="ru-RU" sz="2400" b="1" dirty="0" smtClean="0">
                <a:ln/>
                <a:solidFill>
                  <a:schemeClr val="accent3">
                    <a:lumMod val="50000"/>
                  </a:schemeClr>
                </a:solidFill>
                <a:latin typeface="Times New Roman" pitchFamily="18" charset="0"/>
                <a:cs typeface="Times New Roman" pitchFamily="18" charset="0"/>
              </a:rPr>
              <a:t/>
            </a:r>
            <a:br>
              <a:rPr lang="ru-RU" sz="2400" b="1" dirty="0" smtClean="0">
                <a:ln/>
                <a:solidFill>
                  <a:schemeClr val="accent3">
                    <a:lumMod val="50000"/>
                  </a:schemeClr>
                </a:solidFill>
                <a:latin typeface="Times New Roman" pitchFamily="18" charset="0"/>
                <a:cs typeface="Times New Roman" pitchFamily="18" charset="0"/>
              </a:rPr>
            </a:br>
            <a:r>
              <a:rPr lang="ru-RU" sz="2400" b="1" dirty="0">
                <a:ln/>
                <a:solidFill>
                  <a:schemeClr val="accent3">
                    <a:lumMod val="50000"/>
                  </a:schemeClr>
                </a:solidFill>
                <a:latin typeface="Times New Roman" pitchFamily="18" charset="0"/>
                <a:cs typeface="Times New Roman" pitchFamily="18" charset="0"/>
              </a:rPr>
              <a:t/>
            </a:r>
            <a:br>
              <a:rPr lang="ru-RU" sz="2400" b="1" dirty="0">
                <a:ln/>
                <a:solidFill>
                  <a:schemeClr val="accent3">
                    <a:lumMod val="50000"/>
                  </a:schemeClr>
                </a:solidFill>
                <a:latin typeface="Times New Roman" pitchFamily="18" charset="0"/>
                <a:cs typeface="Times New Roman" pitchFamily="18" charset="0"/>
              </a:rPr>
            </a:br>
            <a:endParaRPr lang="ru-RU" sz="2400" b="1" dirty="0">
              <a:ln/>
              <a:solidFill>
                <a:schemeClr val="accent3">
                  <a:lumMod val="50000"/>
                </a:schemeClr>
              </a:solidFill>
              <a:latin typeface="Times New Roman" pitchFamily="18" charset="0"/>
              <a:cs typeface="Times New Roman" pitchFamily="18" charset="0"/>
            </a:endParaRPr>
          </a:p>
        </p:txBody>
      </p:sp>
      <p:sp>
        <p:nvSpPr>
          <p:cNvPr id="8" name="Прямоугольник 7"/>
          <p:cNvSpPr/>
          <p:nvPr/>
        </p:nvSpPr>
        <p:spPr>
          <a:xfrm>
            <a:off x="1616260" y="188640"/>
            <a:ext cx="5911490" cy="1323439"/>
          </a:xfrm>
          <a:prstGeom prst="rect">
            <a:avLst/>
          </a:prstGeom>
          <a:noFill/>
        </p:spPr>
        <p:txBody>
          <a:bodyPr wrap="none" lIns="91440" tIns="45720" rIns="91440" bIns="45720">
            <a:spAutoFit/>
          </a:bodyPr>
          <a:lstStyle/>
          <a:p>
            <a:pPr algn="ctr"/>
            <a:r>
              <a:rPr lang="ru-RU" sz="4000" b="1" cap="none" spc="0"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2 этап </a:t>
            </a:r>
          </a:p>
          <a:p>
            <a:pPr algn="ctr"/>
            <a:r>
              <a:rPr lang="ru-RU" sz="4000" b="1" cap="none" spc="0"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«Ура! Физкультминутка!»</a:t>
            </a:r>
            <a:endParaRPr lang="ru-RU" sz="4000" b="1" cap="none" spc="0" dirty="0">
              <a:ln w="10541" cmpd="sng">
                <a:solidFill>
                  <a:schemeClr val="accent1">
                    <a:shade val="88000"/>
                    <a:satMod val="110000"/>
                  </a:schemeClr>
                </a:solidFill>
                <a:prstDash val="solid"/>
              </a:ln>
              <a:solidFill>
                <a:srgbClr val="00B050"/>
              </a:solidFill>
              <a:effectLst>
                <a:glow rad="228600">
                  <a:schemeClr val="bg1">
                    <a:alpha val="40000"/>
                  </a:schemeClr>
                </a:glow>
              </a:effectLst>
            </a:endParaRPr>
          </a:p>
        </p:txBody>
      </p:sp>
      <p:pic>
        <p:nvPicPr>
          <p:cNvPr id="2" name="Рисунок 1">
            <a:hlinkClick r:id="rId2" action="ppaction://hlinkpres?slideindex=1&amp;slidetit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3176972"/>
            <a:ext cx="3590901" cy="19442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5115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9664"/>
            <a:ext cx="9144000" cy="3038336"/>
          </a:xfrm>
          <a:prstGeom prst="rect">
            <a:avLst/>
          </a:prstGeom>
        </p:spPr>
      </p:pic>
      <p:sp>
        <p:nvSpPr>
          <p:cNvPr id="3" name="Прямоугольник 2"/>
          <p:cNvSpPr/>
          <p:nvPr/>
        </p:nvSpPr>
        <p:spPr>
          <a:xfrm>
            <a:off x="1095513" y="188640"/>
            <a:ext cx="6952993" cy="1077218"/>
          </a:xfrm>
          <a:prstGeom prst="rect">
            <a:avLst/>
          </a:prstGeom>
          <a:noFill/>
        </p:spPr>
        <p:txBody>
          <a:bodyPr wrap="none" lIns="91440" tIns="45720" rIns="91440" bIns="45720">
            <a:spAutoFit/>
          </a:bodyPr>
          <a:lstStyle/>
          <a:p>
            <a:pPr algn="ctr"/>
            <a:r>
              <a:rPr lang="ru-RU" sz="3200" b="1" dirty="0" err="1" smtClean="0">
                <a:ln w="10541" cmpd="sng">
                  <a:solidFill>
                    <a:schemeClr val="accent1">
                      <a:shade val="88000"/>
                      <a:satMod val="110000"/>
                    </a:schemeClr>
                  </a:solidFill>
                  <a:prstDash val="solid"/>
                </a:ln>
                <a:solidFill>
                  <a:srgbClr val="00B050"/>
                </a:solidFill>
                <a:effectLst>
                  <a:glow rad="228600">
                    <a:schemeClr val="bg1">
                      <a:alpha val="40000"/>
                    </a:schemeClr>
                  </a:glow>
                </a:effectLst>
              </a:rPr>
              <a:t>Плейкаст</a:t>
            </a:r>
            <a:r>
              <a:rPr lang="ru-RU" sz="3200" b="1"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 команды «Весёлые ребята»</a:t>
            </a:r>
          </a:p>
          <a:p>
            <a:pPr algn="ctr"/>
            <a:r>
              <a:rPr lang="ru-RU" sz="3200" b="1"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a:t>
            </a:r>
            <a:r>
              <a:rPr lang="ru-RU" sz="3200" b="1" dirty="0" err="1" smtClean="0">
                <a:ln w="10541" cmpd="sng">
                  <a:solidFill>
                    <a:schemeClr val="accent1">
                      <a:shade val="88000"/>
                      <a:satMod val="110000"/>
                    </a:schemeClr>
                  </a:solidFill>
                  <a:prstDash val="solid"/>
                </a:ln>
                <a:solidFill>
                  <a:srgbClr val="00B050"/>
                </a:solidFill>
                <a:effectLst>
                  <a:glow rad="228600">
                    <a:schemeClr val="bg1">
                      <a:alpha val="40000"/>
                    </a:schemeClr>
                  </a:glow>
                </a:effectLst>
              </a:rPr>
              <a:t>Асонкова</a:t>
            </a:r>
            <a:r>
              <a:rPr lang="ru-RU" sz="3200" b="1"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 З. А., Маркова В. Ф.) </a:t>
            </a:r>
            <a:endParaRPr lang="ru-RU" sz="3200" b="1" cap="none" spc="0" dirty="0">
              <a:ln w="10541" cmpd="sng">
                <a:solidFill>
                  <a:schemeClr val="accent1">
                    <a:shade val="88000"/>
                    <a:satMod val="110000"/>
                  </a:schemeClr>
                </a:solidFill>
                <a:prstDash val="solid"/>
              </a:ln>
              <a:solidFill>
                <a:srgbClr val="00B050"/>
              </a:solidFill>
              <a:effectLst>
                <a:glow rad="228600">
                  <a:schemeClr val="bg1">
                    <a:alpha val="40000"/>
                  </a:schemeClr>
                </a:glow>
              </a:effectLst>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340768"/>
            <a:ext cx="6347052" cy="51982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1712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9664"/>
            <a:ext cx="9144000" cy="3038336"/>
          </a:xfrm>
          <a:prstGeom prst="rect">
            <a:avLst/>
          </a:prstGeom>
        </p:spPr>
      </p:pic>
      <p:sp>
        <p:nvSpPr>
          <p:cNvPr id="6" name="Заголовок 1"/>
          <p:cNvSpPr>
            <a:spLocks noGrp="1"/>
          </p:cNvSpPr>
          <p:nvPr>
            <p:ph type="ctrTitle"/>
          </p:nvPr>
        </p:nvSpPr>
        <p:spPr>
          <a:xfrm>
            <a:off x="685800" y="1772816"/>
            <a:ext cx="5470376" cy="4536504"/>
          </a:xfrm>
          <a:ln>
            <a:prstDash val="dash"/>
          </a:ln>
          <a:effectLst>
            <a:glow rad="2286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sz="2400" b="1" dirty="0">
                <a:ln/>
                <a:solidFill>
                  <a:srgbClr val="FF0000"/>
                </a:solidFill>
                <a:latin typeface="Times New Roman" pitchFamily="18" charset="0"/>
                <a:cs typeface="Times New Roman" pitchFamily="18" charset="0"/>
              </a:rPr>
              <a:t/>
            </a:r>
            <a:br>
              <a:rPr lang="ru-RU" sz="2400" b="1" dirty="0">
                <a:ln/>
                <a:solidFill>
                  <a:srgbClr val="FF0000"/>
                </a:solidFill>
                <a:latin typeface="Times New Roman" pitchFamily="18" charset="0"/>
                <a:cs typeface="Times New Roman" pitchFamily="18" charset="0"/>
              </a:rPr>
            </a:br>
            <a:r>
              <a:rPr lang="ru-RU" sz="2400" b="1" dirty="0">
                <a:ln/>
                <a:solidFill>
                  <a:srgbClr val="FF0000"/>
                </a:solidFill>
                <a:latin typeface="Times New Roman" pitchFamily="18" charset="0"/>
                <a:cs typeface="Times New Roman" pitchFamily="18" charset="0"/>
              </a:rPr>
              <a:t>Цели этапа:</a:t>
            </a:r>
            <a:br>
              <a:rPr lang="ru-RU" sz="2400" b="1" dirty="0">
                <a:ln/>
                <a:solidFill>
                  <a:srgbClr val="FF0000"/>
                </a:solidFill>
                <a:latin typeface="Times New Roman" pitchFamily="18" charset="0"/>
                <a:cs typeface="Times New Roman" pitchFamily="18" charset="0"/>
              </a:rPr>
            </a:br>
            <a:r>
              <a:rPr lang="ru-RU" sz="2400" b="1" dirty="0">
                <a:ln/>
                <a:solidFill>
                  <a:schemeClr val="accent3">
                    <a:lumMod val="50000"/>
                  </a:schemeClr>
                </a:solidFill>
                <a:latin typeface="Times New Roman" pitchFamily="18" charset="0"/>
                <a:cs typeface="Times New Roman" pitchFamily="18" charset="0"/>
              </a:rPr>
              <a:t>- формирование ценностной ориентации на культуру здоровья и здорового образа жизни, повышение интереса к компонентам ЗОЖ;</a:t>
            </a:r>
            <a:br>
              <a:rPr lang="ru-RU" sz="2400" b="1" dirty="0">
                <a:ln/>
                <a:solidFill>
                  <a:schemeClr val="accent3">
                    <a:lumMod val="50000"/>
                  </a:schemeClr>
                </a:solidFill>
                <a:latin typeface="Times New Roman" pitchFamily="18" charset="0"/>
                <a:cs typeface="Times New Roman" pitchFamily="18" charset="0"/>
              </a:rPr>
            </a:br>
            <a:r>
              <a:rPr lang="ru-RU" sz="2400" b="1" dirty="0">
                <a:ln/>
                <a:solidFill>
                  <a:schemeClr val="accent3">
                    <a:lumMod val="50000"/>
                  </a:schemeClr>
                </a:solidFill>
                <a:latin typeface="Times New Roman" pitchFamily="18" charset="0"/>
                <a:cs typeface="Times New Roman" pitchFamily="18" charset="0"/>
              </a:rPr>
              <a:t>- совершенствование речи учащихся, выработка навыка формулирования толкования слова;</a:t>
            </a:r>
            <a:br>
              <a:rPr lang="ru-RU" sz="2400" b="1" dirty="0">
                <a:ln/>
                <a:solidFill>
                  <a:schemeClr val="accent3">
                    <a:lumMod val="50000"/>
                  </a:schemeClr>
                </a:solidFill>
                <a:latin typeface="Times New Roman" pitchFamily="18" charset="0"/>
                <a:cs typeface="Times New Roman" pitchFamily="18" charset="0"/>
              </a:rPr>
            </a:br>
            <a:r>
              <a:rPr lang="ru-RU" sz="2400" b="1" dirty="0">
                <a:ln/>
                <a:solidFill>
                  <a:schemeClr val="accent3">
                    <a:lumMod val="50000"/>
                  </a:schemeClr>
                </a:solidFill>
                <a:latin typeface="Times New Roman" pitchFamily="18" charset="0"/>
                <a:cs typeface="Times New Roman" pitchFamily="18" charset="0"/>
              </a:rPr>
              <a:t>- создание оптимальных условий для формирования творческих способностей и креативного мышления учащихся.</a:t>
            </a:r>
            <a:br>
              <a:rPr lang="ru-RU" sz="2400" b="1" dirty="0">
                <a:ln/>
                <a:solidFill>
                  <a:schemeClr val="accent3">
                    <a:lumMod val="50000"/>
                  </a:schemeClr>
                </a:solidFill>
                <a:latin typeface="Times New Roman" pitchFamily="18" charset="0"/>
                <a:cs typeface="Times New Roman" pitchFamily="18" charset="0"/>
              </a:rPr>
            </a:br>
            <a:endParaRPr lang="ru-RU" sz="2400" b="1" dirty="0">
              <a:ln/>
              <a:solidFill>
                <a:schemeClr val="accent3">
                  <a:lumMod val="50000"/>
                </a:schemeClr>
              </a:solidFill>
              <a:latin typeface="Times New Roman" pitchFamily="18" charset="0"/>
              <a:cs typeface="Times New Roman" pitchFamily="18" charset="0"/>
            </a:endParaRPr>
          </a:p>
        </p:txBody>
      </p:sp>
      <p:sp>
        <p:nvSpPr>
          <p:cNvPr id="8" name="Прямоугольник 7"/>
          <p:cNvSpPr/>
          <p:nvPr/>
        </p:nvSpPr>
        <p:spPr>
          <a:xfrm>
            <a:off x="1420629" y="188640"/>
            <a:ext cx="6302752" cy="1323439"/>
          </a:xfrm>
          <a:prstGeom prst="rect">
            <a:avLst/>
          </a:prstGeom>
          <a:noFill/>
        </p:spPr>
        <p:txBody>
          <a:bodyPr wrap="none" lIns="91440" tIns="45720" rIns="91440" bIns="45720">
            <a:spAutoFit/>
          </a:bodyPr>
          <a:lstStyle/>
          <a:p>
            <a:pPr algn="ctr"/>
            <a:r>
              <a:rPr lang="ru-RU" sz="4000" b="1"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3 этап</a:t>
            </a:r>
          </a:p>
          <a:p>
            <a:pPr algn="ctr"/>
            <a:r>
              <a:rPr lang="ru-RU" sz="4000" b="1"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«Кроссворд» (+рефлексия) </a:t>
            </a:r>
            <a:endParaRPr lang="ru-RU" sz="4000" b="1" cap="none" spc="0" dirty="0">
              <a:ln w="10541" cmpd="sng">
                <a:solidFill>
                  <a:schemeClr val="accent1">
                    <a:shade val="88000"/>
                    <a:satMod val="110000"/>
                  </a:schemeClr>
                </a:solidFill>
                <a:prstDash val="solid"/>
              </a:ln>
              <a:solidFill>
                <a:srgbClr val="00B050"/>
              </a:solidFill>
              <a:effectLst>
                <a:glow rad="228600">
                  <a:schemeClr val="bg1">
                    <a:alpha val="40000"/>
                  </a:schemeClr>
                </a:glow>
              </a:effectLst>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1581150"/>
            <a:ext cx="2476500" cy="1847850"/>
          </a:xfrm>
          <a:prstGeom prst="rect">
            <a:avLst/>
          </a:prstGeom>
        </p:spPr>
      </p:pic>
    </p:spTree>
    <p:extLst>
      <p:ext uri="{BB962C8B-B14F-4D97-AF65-F5344CB8AC3E}">
        <p14:creationId xmlns:p14="http://schemas.microsoft.com/office/powerpoint/2010/main" val="1736263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9664"/>
            <a:ext cx="9144000" cy="3038336"/>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692696"/>
            <a:ext cx="4015183" cy="5663521"/>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4788025" y="692696"/>
            <a:ext cx="4176464" cy="3170099"/>
          </a:xfrm>
          <a:prstGeom prst="rect">
            <a:avLst/>
          </a:prstGeom>
          <a:noFill/>
        </p:spPr>
        <p:txBody>
          <a:bodyPr wrap="square" lIns="91440" tIns="45720" rIns="91440" bIns="45720">
            <a:spAutoFit/>
          </a:bodyPr>
          <a:lstStyle/>
          <a:p>
            <a:pPr algn="ctr"/>
            <a:r>
              <a:rPr lang="ru-RU" sz="4000" b="1" dirty="0" err="1" smtClean="0">
                <a:ln w="10541" cmpd="sng">
                  <a:solidFill>
                    <a:schemeClr val="accent1">
                      <a:shade val="88000"/>
                      <a:satMod val="110000"/>
                    </a:schemeClr>
                  </a:solidFill>
                  <a:prstDash val="solid"/>
                </a:ln>
                <a:solidFill>
                  <a:srgbClr val="00B050"/>
                </a:solidFill>
                <a:effectLst>
                  <a:glow rad="228600">
                    <a:schemeClr val="bg1">
                      <a:alpha val="40000"/>
                    </a:schemeClr>
                  </a:glow>
                </a:effectLst>
              </a:rPr>
              <a:t>Сканворд</a:t>
            </a:r>
            <a:r>
              <a:rPr lang="ru-RU" sz="4000" b="1"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 команды </a:t>
            </a:r>
          </a:p>
          <a:p>
            <a:pPr algn="ctr"/>
            <a:r>
              <a:rPr lang="ru-RU" sz="4000" b="1"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«Радуга»</a:t>
            </a:r>
          </a:p>
          <a:p>
            <a:pPr algn="ctr"/>
            <a:r>
              <a:rPr lang="ru-RU" sz="4000" b="1" cap="none" spc="0"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(Вербина В. Д., Денисова Е. А.)</a:t>
            </a:r>
            <a:endParaRPr lang="ru-RU" sz="4000" b="1" cap="none" spc="0"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endParaRPr>
          </a:p>
        </p:txBody>
      </p:sp>
    </p:spTree>
    <p:extLst>
      <p:ext uri="{BB962C8B-B14F-4D97-AF65-F5344CB8AC3E}">
        <p14:creationId xmlns:p14="http://schemas.microsoft.com/office/powerpoint/2010/main" val="3973280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63012"/>
            <a:ext cx="9144000" cy="3038336"/>
          </a:xfrm>
          <a:prstGeom prst="rect">
            <a:avLst/>
          </a:prstGeom>
        </p:spPr>
      </p:pic>
      <p:sp>
        <p:nvSpPr>
          <p:cNvPr id="8" name="Прямоугольник 7"/>
          <p:cNvSpPr/>
          <p:nvPr/>
        </p:nvSpPr>
        <p:spPr>
          <a:xfrm>
            <a:off x="1690260" y="188640"/>
            <a:ext cx="5763501" cy="1323439"/>
          </a:xfrm>
          <a:prstGeom prst="rect">
            <a:avLst/>
          </a:prstGeom>
          <a:noFill/>
        </p:spPr>
        <p:txBody>
          <a:bodyPr wrap="none" lIns="91440" tIns="45720" rIns="91440" bIns="45720">
            <a:spAutoFit/>
          </a:bodyPr>
          <a:lstStyle/>
          <a:p>
            <a:pPr algn="ctr"/>
            <a:r>
              <a:rPr lang="ru-RU" sz="4000" b="1" cap="none" spc="0"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Рефлексия для учащихся</a:t>
            </a:r>
          </a:p>
          <a:p>
            <a:pPr algn="ctr"/>
            <a:r>
              <a:rPr lang="ru-RU" sz="4000" b="1"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«Облако слов»</a:t>
            </a:r>
            <a:endParaRPr lang="ru-RU" sz="4000" b="1" cap="none" spc="0" dirty="0">
              <a:ln w="10541" cmpd="sng">
                <a:solidFill>
                  <a:schemeClr val="accent1">
                    <a:shade val="88000"/>
                    <a:satMod val="110000"/>
                  </a:schemeClr>
                </a:solidFill>
                <a:prstDash val="solid"/>
              </a:ln>
              <a:solidFill>
                <a:srgbClr val="00B050"/>
              </a:solidFill>
              <a:effectLst>
                <a:glow rad="228600">
                  <a:schemeClr val="bg1">
                    <a:alpha val="40000"/>
                  </a:schemeClr>
                </a:glow>
              </a:effectLst>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618497"/>
            <a:ext cx="3264733" cy="3250661"/>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1618497"/>
            <a:ext cx="3384376" cy="3375937"/>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7704" y="3819664"/>
            <a:ext cx="4638419" cy="2925033"/>
          </a:xfrm>
          <a:prstGeom prst="rect">
            <a:avLst/>
          </a:prstGeom>
        </p:spPr>
      </p:pic>
    </p:spTree>
    <p:extLst>
      <p:ext uri="{BB962C8B-B14F-4D97-AF65-F5344CB8AC3E}">
        <p14:creationId xmlns:p14="http://schemas.microsoft.com/office/powerpoint/2010/main" val="202643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2000"/>
                            </p:stCondLst>
                            <p:childTnLst>
                              <p:par>
                                <p:cTn id="9" presetID="10" presetClass="entr" presetSubtype="0" fill="hold"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4500"/>
                            </p:stCondLst>
                            <p:childTnLst>
                              <p:par>
                                <p:cTn id="13" presetID="1" presetClass="entr" presetSubtype="0" fill="hold" nodeType="afterEffect">
                                  <p:stCondLst>
                                    <p:cond delay="150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9664"/>
            <a:ext cx="9144000" cy="3038336"/>
          </a:xfrm>
          <a:prstGeom prst="rect">
            <a:avLst/>
          </a:prstGeom>
        </p:spPr>
      </p:pic>
      <p:sp>
        <p:nvSpPr>
          <p:cNvPr id="8" name="Прямоугольник 7"/>
          <p:cNvSpPr/>
          <p:nvPr/>
        </p:nvSpPr>
        <p:spPr>
          <a:xfrm>
            <a:off x="451366" y="188640"/>
            <a:ext cx="8241294" cy="1323439"/>
          </a:xfrm>
          <a:prstGeom prst="rect">
            <a:avLst/>
          </a:prstGeom>
          <a:noFill/>
        </p:spPr>
        <p:txBody>
          <a:bodyPr wrap="none" lIns="91440" tIns="45720" rIns="91440" bIns="45720">
            <a:spAutoFit/>
          </a:bodyPr>
          <a:lstStyle/>
          <a:p>
            <a:pPr algn="ctr"/>
            <a:r>
              <a:rPr lang="ru-RU" sz="4000" b="1"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 Рефлексия для учителей-кураторов</a:t>
            </a:r>
          </a:p>
          <a:p>
            <a:pPr algn="ctr"/>
            <a:r>
              <a:rPr lang="ru-RU" sz="4000" b="1"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«Доска «впечатлений» </a:t>
            </a:r>
            <a:endParaRPr lang="ru-RU" sz="4000" b="1" cap="none" spc="0" dirty="0">
              <a:ln w="10541" cmpd="sng">
                <a:solidFill>
                  <a:schemeClr val="accent1">
                    <a:shade val="88000"/>
                    <a:satMod val="110000"/>
                  </a:schemeClr>
                </a:solidFill>
                <a:prstDash val="solid"/>
              </a:ln>
              <a:solidFill>
                <a:srgbClr val="00B050"/>
              </a:solidFill>
              <a:effectLst>
                <a:glow rad="228600">
                  <a:schemeClr val="bg1">
                    <a:alpha val="40000"/>
                  </a:schemeClr>
                </a:glow>
              </a:effectLst>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523032"/>
            <a:ext cx="5976663" cy="4907866"/>
          </a:xfrm>
          <a:prstGeom prst="rect">
            <a:avLst/>
          </a:prstGeom>
        </p:spPr>
      </p:pic>
    </p:spTree>
    <p:extLst>
      <p:ext uri="{BB962C8B-B14F-4D97-AF65-F5344CB8AC3E}">
        <p14:creationId xmlns:p14="http://schemas.microsoft.com/office/powerpoint/2010/main" val="715340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9664"/>
            <a:ext cx="9144000" cy="3038336"/>
          </a:xfrm>
          <a:prstGeom prst="rect">
            <a:avLst/>
          </a:prstGeom>
        </p:spPr>
      </p:pic>
      <p:sp>
        <p:nvSpPr>
          <p:cNvPr id="3" name="Прямоугольник 2"/>
          <p:cNvSpPr/>
          <p:nvPr/>
        </p:nvSpPr>
        <p:spPr>
          <a:xfrm>
            <a:off x="540723" y="188640"/>
            <a:ext cx="8062592" cy="707886"/>
          </a:xfrm>
          <a:prstGeom prst="rect">
            <a:avLst/>
          </a:prstGeom>
          <a:noFill/>
        </p:spPr>
        <p:txBody>
          <a:bodyPr wrap="none" lIns="91440" tIns="45720" rIns="91440" bIns="45720">
            <a:spAutoFit/>
          </a:bodyPr>
          <a:lstStyle/>
          <a:p>
            <a:pPr algn="ctr"/>
            <a:r>
              <a:rPr lang="ru-RU" sz="4000" b="1"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 </a:t>
            </a:r>
            <a:r>
              <a:rPr lang="ru-RU" sz="4000" b="1"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Итоги проекта (начальные классы)</a:t>
            </a:r>
            <a:endParaRPr lang="ru-RU" sz="4000" b="1" cap="none" spc="0" dirty="0">
              <a:ln w="10541" cmpd="sng">
                <a:solidFill>
                  <a:schemeClr val="accent1">
                    <a:shade val="88000"/>
                    <a:satMod val="110000"/>
                  </a:schemeClr>
                </a:solidFill>
                <a:prstDash val="solid"/>
              </a:ln>
              <a:solidFill>
                <a:srgbClr val="00B050"/>
              </a:solidFill>
              <a:effectLst>
                <a:glow rad="228600">
                  <a:schemeClr val="bg1">
                    <a:alpha val="40000"/>
                  </a:schemeClr>
                </a:glow>
              </a:effectLst>
            </a:endParaRPr>
          </a:p>
        </p:txBody>
      </p:sp>
      <p:sp>
        <p:nvSpPr>
          <p:cNvPr id="5" name="Заголовок 1"/>
          <p:cNvSpPr>
            <a:spLocks noGrp="1"/>
          </p:cNvSpPr>
          <p:nvPr>
            <p:ph type="ctrTitle"/>
          </p:nvPr>
        </p:nvSpPr>
        <p:spPr>
          <a:xfrm>
            <a:off x="827584" y="1268760"/>
            <a:ext cx="7630616" cy="4819156"/>
          </a:xfrm>
          <a:ln>
            <a:prstDash val="dash"/>
          </a:ln>
          <a:effectLst>
            <a:glow rad="2286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sz="2400" b="1" dirty="0" smtClean="0">
                <a:ln/>
                <a:solidFill>
                  <a:srgbClr val="FF0000"/>
                </a:solidFill>
                <a:latin typeface="Times New Roman" pitchFamily="18" charset="0"/>
                <a:cs typeface="Times New Roman" pitchFamily="18" charset="0"/>
              </a:rPr>
              <a:t>Победители проекта (31 б.):</a:t>
            </a:r>
            <a:br>
              <a:rPr lang="ru-RU" sz="2400" b="1" dirty="0" smtClean="0">
                <a:ln/>
                <a:solidFill>
                  <a:srgbClr val="FF0000"/>
                </a:solidFill>
                <a:latin typeface="Times New Roman" pitchFamily="18" charset="0"/>
                <a:cs typeface="Times New Roman" pitchFamily="18" charset="0"/>
              </a:rPr>
            </a:br>
            <a:r>
              <a:rPr lang="ru-RU" sz="2400" b="1" dirty="0">
                <a:ln/>
                <a:solidFill>
                  <a:schemeClr val="accent3">
                    <a:lumMod val="50000"/>
                  </a:schemeClr>
                </a:solidFill>
                <a:latin typeface="Times New Roman" pitchFamily="18" charset="0"/>
                <a:cs typeface="Times New Roman" pitchFamily="18" charset="0"/>
              </a:rPr>
              <a:t>К</a:t>
            </a:r>
            <a:r>
              <a:rPr lang="ru-RU" sz="2400" b="1" dirty="0" smtClean="0">
                <a:ln/>
                <a:solidFill>
                  <a:schemeClr val="accent3">
                    <a:lumMod val="50000"/>
                  </a:schemeClr>
                </a:solidFill>
                <a:latin typeface="Times New Roman" pitchFamily="18" charset="0"/>
                <a:cs typeface="Times New Roman" pitchFamily="18" charset="0"/>
              </a:rPr>
              <a:t>оманда «Зарядка» (</a:t>
            </a:r>
            <a:r>
              <a:rPr lang="ru-RU" sz="2400" b="1" dirty="0" err="1" smtClean="0">
                <a:ln/>
                <a:solidFill>
                  <a:schemeClr val="accent3">
                    <a:lumMod val="50000"/>
                  </a:schemeClr>
                </a:solidFill>
                <a:latin typeface="Times New Roman" pitchFamily="18" charset="0"/>
                <a:cs typeface="Times New Roman" pitchFamily="18" charset="0"/>
              </a:rPr>
              <a:t>Остапова</a:t>
            </a:r>
            <a:r>
              <a:rPr lang="ru-RU" sz="2400" b="1" dirty="0" smtClean="0">
                <a:ln/>
                <a:solidFill>
                  <a:schemeClr val="accent3">
                    <a:lumMod val="50000"/>
                  </a:schemeClr>
                </a:solidFill>
                <a:latin typeface="Times New Roman" pitchFamily="18" charset="0"/>
                <a:cs typeface="Times New Roman" pitchFamily="18" charset="0"/>
              </a:rPr>
              <a:t> Е. В., </a:t>
            </a:r>
            <a:r>
              <a:rPr lang="ru-RU" sz="2400" b="1" dirty="0" err="1" smtClean="0">
                <a:ln/>
                <a:solidFill>
                  <a:schemeClr val="accent3">
                    <a:lumMod val="50000"/>
                  </a:schemeClr>
                </a:solidFill>
                <a:latin typeface="Times New Roman" pitchFamily="18" charset="0"/>
                <a:cs typeface="Times New Roman" pitchFamily="18" charset="0"/>
              </a:rPr>
              <a:t>Гилева</a:t>
            </a:r>
            <a:r>
              <a:rPr lang="ru-RU" sz="2400" b="1" dirty="0" smtClean="0">
                <a:ln/>
                <a:solidFill>
                  <a:schemeClr val="accent3">
                    <a:lumMod val="50000"/>
                  </a:schemeClr>
                </a:solidFill>
                <a:latin typeface="Times New Roman" pitchFamily="18" charset="0"/>
                <a:cs typeface="Times New Roman" pitchFamily="18" charset="0"/>
              </a:rPr>
              <a:t> И. М.)</a:t>
            </a:r>
            <a:br>
              <a:rPr lang="ru-RU" sz="2400" b="1" dirty="0" smtClean="0">
                <a:ln/>
                <a:solidFill>
                  <a:schemeClr val="accent3">
                    <a:lumMod val="50000"/>
                  </a:schemeClr>
                </a:solidFill>
                <a:latin typeface="Times New Roman" pitchFamily="18" charset="0"/>
                <a:cs typeface="Times New Roman" pitchFamily="18" charset="0"/>
              </a:rPr>
            </a:br>
            <a:r>
              <a:rPr lang="ru-RU" sz="2400" b="1" dirty="0" smtClean="0">
                <a:ln/>
                <a:solidFill>
                  <a:schemeClr val="accent3">
                    <a:lumMod val="50000"/>
                  </a:schemeClr>
                </a:solidFill>
                <a:latin typeface="Times New Roman" pitchFamily="18" charset="0"/>
                <a:cs typeface="Times New Roman" pitchFamily="18" charset="0"/>
              </a:rPr>
              <a:t>Команда «Северянка» (</a:t>
            </a:r>
            <a:r>
              <a:rPr lang="ru-RU" sz="2400" b="1" dirty="0" err="1" smtClean="0">
                <a:ln/>
                <a:solidFill>
                  <a:schemeClr val="accent3">
                    <a:lumMod val="50000"/>
                  </a:schemeClr>
                </a:solidFill>
                <a:latin typeface="Times New Roman" pitchFamily="18" charset="0"/>
                <a:cs typeface="Times New Roman" pitchFamily="18" charset="0"/>
              </a:rPr>
              <a:t>Кабицкая</a:t>
            </a:r>
            <a:r>
              <a:rPr lang="ru-RU" sz="2400" b="1" dirty="0" smtClean="0">
                <a:ln/>
                <a:solidFill>
                  <a:schemeClr val="accent3">
                    <a:lumMod val="50000"/>
                  </a:schemeClr>
                </a:solidFill>
                <a:latin typeface="Times New Roman" pitchFamily="18" charset="0"/>
                <a:cs typeface="Times New Roman" pitchFamily="18" charset="0"/>
              </a:rPr>
              <a:t> Л. И.)</a:t>
            </a:r>
            <a:br>
              <a:rPr lang="ru-RU" sz="2400" b="1" dirty="0" smtClean="0">
                <a:ln/>
                <a:solidFill>
                  <a:schemeClr val="accent3">
                    <a:lumMod val="50000"/>
                  </a:schemeClr>
                </a:solidFill>
                <a:latin typeface="Times New Roman" pitchFamily="18" charset="0"/>
                <a:cs typeface="Times New Roman" pitchFamily="18" charset="0"/>
              </a:rPr>
            </a:br>
            <a:r>
              <a:rPr lang="ru-RU" sz="2400" b="1" dirty="0" smtClean="0">
                <a:ln/>
                <a:solidFill>
                  <a:schemeClr val="accent3">
                    <a:lumMod val="50000"/>
                  </a:schemeClr>
                </a:solidFill>
                <a:latin typeface="Times New Roman" pitchFamily="18" charset="0"/>
                <a:cs typeface="Times New Roman" pitchFamily="18" charset="0"/>
              </a:rPr>
              <a:t/>
            </a:r>
            <a:br>
              <a:rPr lang="ru-RU" sz="2400" b="1" dirty="0" smtClean="0">
                <a:ln/>
                <a:solidFill>
                  <a:schemeClr val="accent3">
                    <a:lumMod val="50000"/>
                  </a:schemeClr>
                </a:solidFill>
                <a:latin typeface="Times New Roman" pitchFamily="18" charset="0"/>
                <a:cs typeface="Times New Roman" pitchFamily="18" charset="0"/>
              </a:rPr>
            </a:br>
            <a:r>
              <a:rPr lang="ru-RU" sz="2400" b="1" dirty="0" smtClean="0">
                <a:ln/>
                <a:solidFill>
                  <a:srgbClr val="FF0000"/>
                </a:solidFill>
                <a:latin typeface="Times New Roman" pitchFamily="18" charset="0"/>
                <a:cs typeface="Times New Roman" pitchFamily="18" charset="0"/>
              </a:rPr>
              <a:t>Лауреаты проекта (27-30 б.):</a:t>
            </a:r>
            <a:br>
              <a:rPr lang="ru-RU" sz="2400" b="1" dirty="0" smtClean="0">
                <a:ln/>
                <a:solidFill>
                  <a:srgbClr val="FF0000"/>
                </a:solidFill>
                <a:latin typeface="Times New Roman" pitchFamily="18" charset="0"/>
                <a:cs typeface="Times New Roman" pitchFamily="18" charset="0"/>
              </a:rPr>
            </a:br>
            <a:r>
              <a:rPr lang="ru-RU" sz="2400" b="1" dirty="0" smtClean="0">
                <a:ln/>
                <a:solidFill>
                  <a:schemeClr val="accent3">
                    <a:lumMod val="50000"/>
                  </a:schemeClr>
                </a:solidFill>
                <a:latin typeface="Times New Roman" pitchFamily="18" charset="0"/>
                <a:cs typeface="Times New Roman" pitchFamily="18" charset="0"/>
              </a:rPr>
              <a:t>Команды «</a:t>
            </a:r>
            <a:r>
              <a:rPr lang="ru-RU" sz="2400" b="1" dirty="0" err="1" smtClean="0">
                <a:ln/>
                <a:solidFill>
                  <a:schemeClr val="accent3">
                    <a:lumMod val="50000"/>
                  </a:schemeClr>
                </a:solidFill>
                <a:latin typeface="Times New Roman" pitchFamily="18" charset="0"/>
                <a:cs typeface="Times New Roman" pitchFamily="18" charset="0"/>
              </a:rPr>
              <a:t>Витаминки</a:t>
            </a:r>
            <a:r>
              <a:rPr lang="ru-RU" sz="2400" b="1" dirty="0" smtClean="0">
                <a:ln/>
                <a:solidFill>
                  <a:schemeClr val="accent3">
                    <a:lumMod val="50000"/>
                  </a:schemeClr>
                </a:solidFill>
                <a:latin typeface="Times New Roman" pitchFamily="18" charset="0"/>
                <a:cs typeface="Times New Roman" pitchFamily="18" charset="0"/>
              </a:rPr>
              <a:t>» (Громова Е. А.), </a:t>
            </a:r>
            <a:br>
              <a:rPr lang="ru-RU" sz="2400" b="1" dirty="0" smtClean="0">
                <a:ln/>
                <a:solidFill>
                  <a:schemeClr val="accent3">
                    <a:lumMod val="50000"/>
                  </a:schemeClr>
                </a:solidFill>
                <a:latin typeface="Times New Roman" pitchFamily="18" charset="0"/>
                <a:cs typeface="Times New Roman" pitchFamily="18" charset="0"/>
              </a:rPr>
            </a:br>
            <a:r>
              <a:rPr lang="ru-RU" sz="2400" b="1" dirty="0" smtClean="0">
                <a:ln/>
                <a:solidFill>
                  <a:schemeClr val="accent3">
                    <a:lumMod val="50000"/>
                  </a:schemeClr>
                </a:solidFill>
                <a:latin typeface="Times New Roman" pitchFamily="18" charset="0"/>
                <a:cs typeface="Times New Roman" pitchFamily="18" charset="0"/>
              </a:rPr>
              <a:t>«Апельсин» (Белых В. Е.),</a:t>
            </a:r>
            <a:br>
              <a:rPr lang="ru-RU" sz="2400" b="1" dirty="0" smtClean="0">
                <a:ln/>
                <a:solidFill>
                  <a:schemeClr val="accent3">
                    <a:lumMod val="50000"/>
                  </a:schemeClr>
                </a:solidFill>
                <a:latin typeface="Times New Roman" pitchFamily="18" charset="0"/>
                <a:cs typeface="Times New Roman" pitchFamily="18" charset="0"/>
              </a:rPr>
            </a:br>
            <a:r>
              <a:rPr lang="ru-RU" sz="2400" b="1" dirty="0" smtClean="0">
                <a:ln/>
                <a:solidFill>
                  <a:schemeClr val="accent3">
                    <a:lumMod val="50000"/>
                  </a:schemeClr>
                </a:solidFill>
                <a:latin typeface="Times New Roman" pitchFamily="18" charset="0"/>
                <a:cs typeface="Times New Roman" pitchFamily="18" charset="0"/>
              </a:rPr>
              <a:t>«Улыбка» (Иевлева Л. А.),</a:t>
            </a:r>
            <a:br>
              <a:rPr lang="ru-RU" sz="2400" b="1" dirty="0" smtClean="0">
                <a:ln/>
                <a:solidFill>
                  <a:schemeClr val="accent3">
                    <a:lumMod val="50000"/>
                  </a:schemeClr>
                </a:solidFill>
                <a:latin typeface="Times New Roman" pitchFamily="18" charset="0"/>
                <a:cs typeface="Times New Roman" pitchFamily="18" charset="0"/>
              </a:rPr>
            </a:br>
            <a:r>
              <a:rPr lang="ru-RU" sz="2400" b="1" dirty="0" smtClean="0">
                <a:ln/>
                <a:solidFill>
                  <a:schemeClr val="accent3">
                    <a:lumMod val="50000"/>
                  </a:schemeClr>
                </a:solidFill>
                <a:latin typeface="Times New Roman" pitchFamily="18" charset="0"/>
                <a:cs typeface="Times New Roman" pitchFamily="18" charset="0"/>
              </a:rPr>
              <a:t>«Непоседы» (</a:t>
            </a:r>
            <a:r>
              <a:rPr lang="ru-RU" sz="2400" b="1" dirty="0" err="1" smtClean="0">
                <a:ln/>
                <a:solidFill>
                  <a:schemeClr val="accent3">
                    <a:lumMod val="50000"/>
                  </a:schemeClr>
                </a:solidFill>
                <a:latin typeface="Times New Roman" pitchFamily="18" charset="0"/>
                <a:cs typeface="Times New Roman" pitchFamily="18" charset="0"/>
              </a:rPr>
              <a:t>Животенко</a:t>
            </a:r>
            <a:r>
              <a:rPr lang="ru-RU" sz="2400" b="1" dirty="0" smtClean="0">
                <a:ln/>
                <a:solidFill>
                  <a:schemeClr val="accent3">
                    <a:lumMod val="50000"/>
                  </a:schemeClr>
                </a:solidFill>
                <a:latin typeface="Times New Roman" pitchFamily="18" charset="0"/>
                <a:cs typeface="Times New Roman" pitchFamily="18" charset="0"/>
              </a:rPr>
              <a:t> Т. В.),</a:t>
            </a:r>
            <a:br>
              <a:rPr lang="ru-RU" sz="2400" b="1" dirty="0" smtClean="0">
                <a:ln/>
                <a:solidFill>
                  <a:schemeClr val="accent3">
                    <a:lumMod val="50000"/>
                  </a:schemeClr>
                </a:solidFill>
                <a:latin typeface="Times New Roman" pitchFamily="18" charset="0"/>
                <a:cs typeface="Times New Roman" pitchFamily="18" charset="0"/>
              </a:rPr>
            </a:br>
            <a:r>
              <a:rPr lang="ru-RU" sz="2400" b="1" dirty="0" smtClean="0">
                <a:ln/>
                <a:solidFill>
                  <a:schemeClr val="accent3">
                    <a:lumMod val="50000"/>
                  </a:schemeClr>
                </a:solidFill>
                <a:latin typeface="Times New Roman" pitchFamily="18" charset="0"/>
                <a:cs typeface="Times New Roman" pitchFamily="18" charset="0"/>
              </a:rPr>
              <a:t>«</a:t>
            </a:r>
            <a:r>
              <a:rPr lang="ru-RU" sz="2400" b="1" dirty="0" err="1" smtClean="0">
                <a:ln/>
                <a:solidFill>
                  <a:schemeClr val="accent3">
                    <a:lumMod val="50000"/>
                  </a:schemeClr>
                </a:solidFill>
                <a:latin typeface="Times New Roman" pitchFamily="18" charset="0"/>
                <a:cs typeface="Times New Roman" pitchFamily="18" charset="0"/>
              </a:rPr>
              <a:t>Здоровичок</a:t>
            </a:r>
            <a:r>
              <a:rPr lang="ru-RU" sz="2400" b="1" dirty="0" smtClean="0">
                <a:ln/>
                <a:solidFill>
                  <a:schemeClr val="accent3">
                    <a:lumMod val="50000"/>
                  </a:schemeClr>
                </a:solidFill>
                <a:latin typeface="Times New Roman" pitchFamily="18" charset="0"/>
                <a:cs typeface="Times New Roman" pitchFamily="18" charset="0"/>
              </a:rPr>
              <a:t>» </a:t>
            </a:r>
            <a:br>
              <a:rPr lang="ru-RU" sz="2400" b="1" dirty="0" smtClean="0">
                <a:ln/>
                <a:solidFill>
                  <a:schemeClr val="accent3">
                    <a:lumMod val="50000"/>
                  </a:schemeClr>
                </a:solidFill>
                <a:latin typeface="Times New Roman" pitchFamily="18" charset="0"/>
                <a:cs typeface="Times New Roman" pitchFamily="18" charset="0"/>
              </a:rPr>
            </a:br>
            <a:r>
              <a:rPr lang="ru-RU" sz="2400" b="1" dirty="0" smtClean="0">
                <a:ln/>
                <a:solidFill>
                  <a:schemeClr val="accent3">
                    <a:lumMod val="50000"/>
                  </a:schemeClr>
                </a:solidFill>
                <a:latin typeface="Times New Roman" pitchFamily="18" charset="0"/>
                <a:cs typeface="Times New Roman" pitchFamily="18" charset="0"/>
              </a:rPr>
              <a:t>(</a:t>
            </a:r>
            <a:r>
              <a:rPr lang="ru-RU" sz="2400" b="1" dirty="0" err="1" smtClean="0">
                <a:ln/>
                <a:solidFill>
                  <a:schemeClr val="accent3">
                    <a:lumMod val="50000"/>
                  </a:schemeClr>
                </a:solidFill>
                <a:latin typeface="Times New Roman" pitchFamily="18" charset="0"/>
                <a:cs typeface="Times New Roman" pitchFamily="18" charset="0"/>
              </a:rPr>
              <a:t>Кушманова</a:t>
            </a:r>
            <a:r>
              <a:rPr lang="ru-RU" sz="2400" b="1" dirty="0" smtClean="0">
                <a:ln/>
                <a:solidFill>
                  <a:schemeClr val="accent3">
                    <a:lumMod val="50000"/>
                  </a:schemeClr>
                </a:solidFill>
                <a:latin typeface="Times New Roman" pitchFamily="18" charset="0"/>
                <a:cs typeface="Times New Roman" pitchFamily="18" charset="0"/>
              </a:rPr>
              <a:t> Ж. Д., </a:t>
            </a:r>
            <a:r>
              <a:rPr lang="ru-RU" sz="2400" b="1" dirty="0" err="1" smtClean="0">
                <a:ln/>
                <a:solidFill>
                  <a:schemeClr val="accent3">
                    <a:lumMod val="50000"/>
                  </a:schemeClr>
                </a:solidFill>
                <a:latin typeface="Times New Roman" pitchFamily="18" charset="0"/>
                <a:cs typeface="Times New Roman" pitchFamily="18" charset="0"/>
              </a:rPr>
              <a:t>Пилипавичене</a:t>
            </a:r>
            <a:r>
              <a:rPr lang="ru-RU" sz="2400" b="1" dirty="0" smtClean="0">
                <a:ln/>
                <a:solidFill>
                  <a:schemeClr val="accent3">
                    <a:lumMod val="50000"/>
                  </a:schemeClr>
                </a:solidFill>
                <a:latin typeface="Times New Roman" pitchFamily="18" charset="0"/>
                <a:cs typeface="Times New Roman" pitchFamily="18" charset="0"/>
              </a:rPr>
              <a:t> В. А.)</a:t>
            </a:r>
            <a:r>
              <a:rPr lang="ru-RU" sz="2400" b="1" dirty="0" smtClean="0">
                <a:ln/>
                <a:solidFill>
                  <a:srgbClr val="FF0000"/>
                </a:solidFill>
                <a:latin typeface="Times New Roman" pitchFamily="18" charset="0"/>
                <a:cs typeface="Times New Roman" pitchFamily="18" charset="0"/>
              </a:rPr>
              <a:t/>
            </a:r>
            <a:br>
              <a:rPr lang="ru-RU" sz="2400" b="1" dirty="0" smtClean="0">
                <a:ln/>
                <a:solidFill>
                  <a:srgbClr val="FF0000"/>
                </a:solidFill>
                <a:latin typeface="Times New Roman" pitchFamily="18" charset="0"/>
                <a:cs typeface="Times New Roman" pitchFamily="18" charset="0"/>
              </a:rPr>
            </a:br>
            <a:r>
              <a:rPr lang="ru-RU" sz="2400" b="1" dirty="0">
                <a:ln/>
                <a:solidFill>
                  <a:srgbClr val="FF0000"/>
                </a:solidFill>
                <a:latin typeface="Times New Roman" pitchFamily="18" charset="0"/>
                <a:cs typeface="Times New Roman" pitchFamily="18" charset="0"/>
              </a:rPr>
              <a:t/>
            </a:r>
            <a:br>
              <a:rPr lang="ru-RU" sz="2400" b="1" dirty="0">
                <a:ln/>
                <a:solidFill>
                  <a:srgbClr val="FF0000"/>
                </a:solidFill>
                <a:latin typeface="Times New Roman" pitchFamily="18" charset="0"/>
                <a:cs typeface="Times New Roman" pitchFamily="18" charset="0"/>
              </a:rPr>
            </a:br>
            <a:endParaRPr lang="ru-RU" sz="2400" b="1" dirty="0">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19991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9664"/>
            <a:ext cx="9144000" cy="3038336"/>
          </a:xfrm>
          <a:prstGeom prst="rect">
            <a:avLst/>
          </a:prstGeom>
        </p:spPr>
      </p:pic>
      <p:sp>
        <p:nvSpPr>
          <p:cNvPr id="3" name="Прямоугольник 2"/>
          <p:cNvSpPr/>
          <p:nvPr/>
        </p:nvSpPr>
        <p:spPr>
          <a:xfrm>
            <a:off x="833270" y="188640"/>
            <a:ext cx="7477496" cy="707886"/>
          </a:xfrm>
          <a:prstGeom prst="rect">
            <a:avLst/>
          </a:prstGeom>
          <a:noFill/>
        </p:spPr>
        <p:txBody>
          <a:bodyPr wrap="none" lIns="91440" tIns="45720" rIns="91440" bIns="45720">
            <a:spAutoFit/>
          </a:bodyPr>
          <a:lstStyle/>
          <a:p>
            <a:pPr algn="ctr"/>
            <a:r>
              <a:rPr lang="ru-RU" sz="4000" b="1"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 </a:t>
            </a:r>
            <a:r>
              <a:rPr lang="ru-RU" sz="4000" b="1"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Итоги проекта (старшие классы)</a:t>
            </a:r>
            <a:endParaRPr lang="ru-RU" sz="4000" b="1" cap="none" spc="0" dirty="0">
              <a:ln w="10541" cmpd="sng">
                <a:solidFill>
                  <a:schemeClr val="accent1">
                    <a:shade val="88000"/>
                    <a:satMod val="110000"/>
                  </a:schemeClr>
                </a:solidFill>
                <a:prstDash val="solid"/>
              </a:ln>
              <a:solidFill>
                <a:srgbClr val="00B050"/>
              </a:solidFill>
              <a:effectLst>
                <a:glow rad="228600">
                  <a:schemeClr val="bg1">
                    <a:alpha val="40000"/>
                  </a:schemeClr>
                </a:glow>
              </a:effectLst>
            </a:endParaRPr>
          </a:p>
        </p:txBody>
      </p:sp>
      <p:sp>
        <p:nvSpPr>
          <p:cNvPr id="5" name="Заголовок 1"/>
          <p:cNvSpPr>
            <a:spLocks noGrp="1"/>
          </p:cNvSpPr>
          <p:nvPr>
            <p:ph type="ctrTitle"/>
          </p:nvPr>
        </p:nvSpPr>
        <p:spPr>
          <a:xfrm>
            <a:off x="827584" y="1052736"/>
            <a:ext cx="7630616" cy="5035180"/>
          </a:xfrm>
          <a:ln>
            <a:prstDash val="dash"/>
          </a:ln>
          <a:effectLst>
            <a:glow rad="2286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sz="1800" b="1" dirty="0" smtClean="0">
                <a:ln/>
                <a:solidFill>
                  <a:srgbClr val="FF0000"/>
                </a:solidFill>
                <a:latin typeface="Times New Roman" pitchFamily="18" charset="0"/>
                <a:cs typeface="Times New Roman" pitchFamily="18" charset="0"/>
              </a:rPr>
              <a:t>Победитель проекта (32 б.):</a:t>
            </a:r>
            <a:br>
              <a:rPr lang="ru-RU" sz="1800" b="1" dirty="0" smtClean="0">
                <a:ln/>
                <a:solidFill>
                  <a:srgbClr val="FF0000"/>
                </a:solidFill>
                <a:latin typeface="Times New Roman" pitchFamily="18" charset="0"/>
                <a:cs typeface="Times New Roman" pitchFamily="18" charset="0"/>
              </a:rPr>
            </a:br>
            <a:r>
              <a:rPr lang="ru-RU" sz="1800" b="1" dirty="0" smtClean="0">
                <a:ln/>
                <a:solidFill>
                  <a:schemeClr val="accent3">
                    <a:lumMod val="50000"/>
                  </a:schemeClr>
                </a:solidFill>
                <a:latin typeface="Times New Roman" pitchFamily="18" charset="0"/>
                <a:cs typeface="Times New Roman" pitchFamily="18" charset="0"/>
              </a:rPr>
              <a:t>К</a:t>
            </a:r>
            <a:r>
              <a:rPr lang="ru-RU" sz="1800" b="1" dirty="0" smtClean="0">
                <a:ln/>
                <a:solidFill>
                  <a:schemeClr val="accent3">
                    <a:lumMod val="50000"/>
                  </a:schemeClr>
                </a:solidFill>
                <a:latin typeface="Times New Roman" pitchFamily="18" charset="0"/>
                <a:cs typeface="Times New Roman" pitchFamily="18" charset="0"/>
              </a:rPr>
              <a:t>оманда «Радуга» </a:t>
            </a:r>
            <a:br>
              <a:rPr lang="ru-RU" sz="1800" b="1" dirty="0" smtClean="0">
                <a:ln/>
                <a:solidFill>
                  <a:schemeClr val="accent3">
                    <a:lumMod val="50000"/>
                  </a:schemeClr>
                </a:solidFill>
                <a:latin typeface="Times New Roman" pitchFamily="18" charset="0"/>
                <a:cs typeface="Times New Roman" pitchFamily="18" charset="0"/>
              </a:rPr>
            </a:br>
            <a:r>
              <a:rPr lang="ru-RU" sz="1800" b="1" dirty="0" smtClean="0">
                <a:ln/>
                <a:solidFill>
                  <a:schemeClr val="accent3">
                    <a:lumMod val="50000"/>
                  </a:schemeClr>
                </a:solidFill>
                <a:latin typeface="Times New Roman" pitchFamily="18" charset="0"/>
                <a:cs typeface="Times New Roman" pitchFamily="18" charset="0"/>
              </a:rPr>
              <a:t>(Вербина В. Д., Денисова Е. А.)</a:t>
            </a:r>
            <a:br>
              <a:rPr lang="ru-RU" sz="1800" b="1" dirty="0" smtClean="0">
                <a:ln/>
                <a:solidFill>
                  <a:schemeClr val="accent3">
                    <a:lumMod val="50000"/>
                  </a:schemeClr>
                </a:solidFill>
                <a:latin typeface="Times New Roman" pitchFamily="18" charset="0"/>
                <a:cs typeface="Times New Roman" pitchFamily="18" charset="0"/>
              </a:rPr>
            </a:br>
            <a:r>
              <a:rPr lang="ru-RU" sz="1800" b="1" dirty="0" smtClean="0">
                <a:ln/>
                <a:solidFill>
                  <a:schemeClr val="accent3">
                    <a:lumMod val="50000"/>
                  </a:schemeClr>
                </a:solidFill>
                <a:latin typeface="Times New Roman" pitchFamily="18" charset="0"/>
                <a:cs typeface="Times New Roman" pitchFamily="18" charset="0"/>
              </a:rPr>
              <a:t/>
            </a:r>
            <a:br>
              <a:rPr lang="ru-RU" sz="1800" b="1" dirty="0" smtClean="0">
                <a:ln/>
                <a:solidFill>
                  <a:schemeClr val="accent3">
                    <a:lumMod val="50000"/>
                  </a:schemeClr>
                </a:solidFill>
                <a:latin typeface="Times New Roman" pitchFamily="18" charset="0"/>
                <a:cs typeface="Times New Roman" pitchFamily="18" charset="0"/>
              </a:rPr>
            </a:br>
            <a:r>
              <a:rPr lang="ru-RU" sz="1800" b="1" dirty="0" smtClean="0">
                <a:ln/>
                <a:solidFill>
                  <a:srgbClr val="FF0000"/>
                </a:solidFill>
                <a:latin typeface="Times New Roman" pitchFamily="18" charset="0"/>
                <a:cs typeface="Times New Roman" pitchFamily="18" charset="0"/>
              </a:rPr>
              <a:t>Лауреаты проекта (26-30 б.):</a:t>
            </a:r>
            <a:br>
              <a:rPr lang="ru-RU" sz="1800" b="1" dirty="0" smtClean="0">
                <a:ln/>
                <a:solidFill>
                  <a:srgbClr val="FF0000"/>
                </a:solidFill>
                <a:latin typeface="Times New Roman" pitchFamily="18" charset="0"/>
                <a:cs typeface="Times New Roman" pitchFamily="18" charset="0"/>
              </a:rPr>
            </a:br>
            <a:r>
              <a:rPr lang="ru-RU" sz="1800" b="1" dirty="0" smtClean="0">
                <a:ln/>
                <a:solidFill>
                  <a:schemeClr val="accent3">
                    <a:lumMod val="50000"/>
                  </a:schemeClr>
                </a:solidFill>
                <a:latin typeface="Times New Roman" pitchFamily="18" charset="0"/>
                <a:cs typeface="Times New Roman" pitchFamily="18" charset="0"/>
              </a:rPr>
              <a:t>Команды «Алые паруса» (</a:t>
            </a:r>
            <a:r>
              <a:rPr lang="ru-RU" sz="1800" b="1" dirty="0" err="1" smtClean="0">
                <a:ln/>
                <a:solidFill>
                  <a:schemeClr val="accent3">
                    <a:lumMod val="50000"/>
                  </a:schemeClr>
                </a:solidFill>
                <a:latin typeface="Times New Roman" pitchFamily="18" charset="0"/>
                <a:cs typeface="Times New Roman" pitchFamily="18" charset="0"/>
              </a:rPr>
              <a:t>Стефанова</a:t>
            </a:r>
            <a:r>
              <a:rPr lang="ru-RU" sz="1800" b="1" dirty="0" smtClean="0">
                <a:ln/>
                <a:solidFill>
                  <a:schemeClr val="accent3">
                    <a:lumMod val="50000"/>
                  </a:schemeClr>
                </a:solidFill>
                <a:latin typeface="Times New Roman" pitchFamily="18" charset="0"/>
                <a:cs typeface="Times New Roman" pitchFamily="18" charset="0"/>
              </a:rPr>
              <a:t> Л. М.),</a:t>
            </a:r>
            <a:br>
              <a:rPr lang="ru-RU" sz="1800" b="1" dirty="0" smtClean="0">
                <a:ln/>
                <a:solidFill>
                  <a:schemeClr val="accent3">
                    <a:lumMod val="50000"/>
                  </a:schemeClr>
                </a:solidFill>
                <a:latin typeface="Times New Roman" pitchFamily="18" charset="0"/>
                <a:cs typeface="Times New Roman" pitchFamily="18" charset="0"/>
              </a:rPr>
            </a:br>
            <a:r>
              <a:rPr lang="ru-RU" sz="1800" b="1" dirty="0" smtClean="0">
                <a:ln/>
                <a:solidFill>
                  <a:schemeClr val="accent3">
                    <a:lumMod val="50000"/>
                  </a:schemeClr>
                </a:solidFill>
                <a:latin typeface="Times New Roman" pitchFamily="18" charset="0"/>
                <a:cs typeface="Times New Roman" pitchFamily="18" charset="0"/>
              </a:rPr>
              <a:t>«</a:t>
            </a:r>
            <a:r>
              <a:rPr lang="ru-RU" sz="1800" b="1" dirty="0" err="1" smtClean="0">
                <a:ln/>
                <a:solidFill>
                  <a:schemeClr val="accent3">
                    <a:lumMod val="50000"/>
                  </a:schemeClr>
                </a:solidFill>
                <a:latin typeface="Times New Roman" pitchFamily="18" charset="0"/>
                <a:cs typeface="Times New Roman" pitchFamily="18" charset="0"/>
              </a:rPr>
              <a:t>Смешарики</a:t>
            </a:r>
            <a:r>
              <a:rPr lang="ru-RU" sz="1800" b="1" dirty="0" smtClean="0">
                <a:ln/>
                <a:solidFill>
                  <a:schemeClr val="accent3">
                    <a:lumMod val="50000"/>
                  </a:schemeClr>
                </a:solidFill>
                <a:latin typeface="Times New Roman" pitchFamily="18" charset="0"/>
                <a:cs typeface="Times New Roman" pitchFamily="18" charset="0"/>
              </a:rPr>
              <a:t>» (Татаринова М. В.),</a:t>
            </a:r>
            <a:br>
              <a:rPr lang="ru-RU" sz="1800" b="1" dirty="0" smtClean="0">
                <a:ln/>
                <a:solidFill>
                  <a:schemeClr val="accent3">
                    <a:lumMod val="50000"/>
                  </a:schemeClr>
                </a:solidFill>
                <a:latin typeface="Times New Roman" pitchFamily="18" charset="0"/>
                <a:cs typeface="Times New Roman" pitchFamily="18" charset="0"/>
              </a:rPr>
            </a:br>
            <a:r>
              <a:rPr lang="ru-RU" sz="1800" b="1" dirty="0" smtClean="0">
                <a:ln/>
                <a:solidFill>
                  <a:schemeClr val="accent3">
                    <a:lumMod val="50000"/>
                  </a:schemeClr>
                </a:solidFill>
                <a:latin typeface="Times New Roman" pitchFamily="18" charset="0"/>
                <a:cs typeface="Times New Roman" pitchFamily="18" charset="0"/>
              </a:rPr>
              <a:t>«Береги здоровье смолоду» </a:t>
            </a:r>
            <a:br>
              <a:rPr lang="ru-RU" sz="1800" b="1" dirty="0" smtClean="0">
                <a:ln/>
                <a:solidFill>
                  <a:schemeClr val="accent3">
                    <a:lumMod val="50000"/>
                  </a:schemeClr>
                </a:solidFill>
                <a:latin typeface="Times New Roman" pitchFamily="18" charset="0"/>
                <a:cs typeface="Times New Roman" pitchFamily="18" charset="0"/>
              </a:rPr>
            </a:br>
            <a:r>
              <a:rPr lang="ru-RU" sz="1800" b="1" dirty="0" smtClean="0">
                <a:ln/>
                <a:solidFill>
                  <a:schemeClr val="accent3">
                    <a:lumMod val="50000"/>
                  </a:schemeClr>
                </a:solidFill>
                <a:latin typeface="Times New Roman" pitchFamily="18" charset="0"/>
                <a:cs typeface="Times New Roman" pitchFamily="18" charset="0"/>
              </a:rPr>
              <a:t>(Волобуева Л. Н., Гаврилюк Л. Ф.),</a:t>
            </a:r>
            <a:br>
              <a:rPr lang="ru-RU" sz="1800" b="1" dirty="0" smtClean="0">
                <a:ln/>
                <a:solidFill>
                  <a:schemeClr val="accent3">
                    <a:lumMod val="50000"/>
                  </a:schemeClr>
                </a:solidFill>
                <a:latin typeface="Times New Roman" pitchFamily="18" charset="0"/>
                <a:cs typeface="Times New Roman" pitchFamily="18" charset="0"/>
              </a:rPr>
            </a:br>
            <a:r>
              <a:rPr lang="ru-RU" sz="1800" b="1" dirty="0" smtClean="0">
                <a:ln/>
                <a:solidFill>
                  <a:schemeClr val="accent3">
                    <a:lumMod val="50000"/>
                  </a:schemeClr>
                </a:solidFill>
                <a:latin typeface="Times New Roman" pitchFamily="18" charset="0"/>
                <a:cs typeface="Times New Roman" pitchFamily="18" charset="0"/>
              </a:rPr>
              <a:t>«</a:t>
            </a:r>
            <a:r>
              <a:rPr lang="ru-RU" sz="1800" b="1" dirty="0" err="1" smtClean="0">
                <a:ln/>
                <a:solidFill>
                  <a:schemeClr val="accent3">
                    <a:lumMod val="50000"/>
                  </a:schemeClr>
                </a:solidFill>
                <a:latin typeface="Times New Roman" pitchFamily="18" charset="0"/>
                <a:cs typeface="Times New Roman" pitchFamily="18" charset="0"/>
              </a:rPr>
              <a:t>Любопышки</a:t>
            </a:r>
            <a:r>
              <a:rPr lang="ru-RU" sz="1800" b="1" dirty="0" smtClean="0">
                <a:ln/>
                <a:solidFill>
                  <a:schemeClr val="accent3">
                    <a:lumMod val="50000"/>
                  </a:schemeClr>
                </a:solidFill>
                <a:latin typeface="Times New Roman" pitchFamily="18" charset="0"/>
                <a:cs typeface="Times New Roman" pitchFamily="18" charset="0"/>
              </a:rPr>
              <a:t>» (Новикова А. П.), </a:t>
            </a:r>
            <a:br>
              <a:rPr lang="ru-RU" sz="1800" b="1" dirty="0" smtClean="0">
                <a:ln/>
                <a:solidFill>
                  <a:schemeClr val="accent3">
                    <a:lumMod val="50000"/>
                  </a:schemeClr>
                </a:solidFill>
                <a:latin typeface="Times New Roman" pitchFamily="18" charset="0"/>
                <a:cs typeface="Times New Roman" pitchFamily="18" charset="0"/>
              </a:rPr>
            </a:br>
            <a:r>
              <a:rPr lang="ru-RU" sz="1800" b="1" dirty="0" smtClean="0">
                <a:ln/>
                <a:solidFill>
                  <a:schemeClr val="accent3">
                    <a:lumMod val="50000"/>
                  </a:schemeClr>
                </a:solidFill>
                <a:latin typeface="Times New Roman" pitchFamily="18" charset="0"/>
                <a:cs typeface="Times New Roman" pitchFamily="18" charset="0"/>
              </a:rPr>
              <a:t>«</a:t>
            </a:r>
            <a:r>
              <a:rPr lang="ru-RU" sz="1800" b="1" dirty="0" err="1" smtClean="0">
                <a:ln/>
                <a:solidFill>
                  <a:schemeClr val="accent3">
                    <a:lumMod val="50000"/>
                  </a:schemeClr>
                </a:solidFill>
                <a:latin typeface="Times New Roman" pitchFamily="18" charset="0"/>
                <a:cs typeface="Times New Roman" pitchFamily="18" charset="0"/>
              </a:rPr>
              <a:t>Лозымцы</a:t>
            </a:r>
            <a:r>
              <a:rPr lang="ru-RU" sz="1800" b="1" dirty="0" smtClean="0">
                <a:ln/>
                <a:solidFill>
                  <a:schemeClr val="accent3">
                    <a:lumMod val="50000"/>
                  </a:schemeClr>
                </a:solidFill>
                <a:latin typeface="Times New Roman" pitchFamily="18" charset="0"/>
                <a:cs typeface="Times New Roman" pitchFamily="18" charset="0"/>
              </a:rPr>
              <a:t>» (Потапова В. В.)</a:t>
            </a:r>
            <a:br>
              <a:rPr lang="ru-RU" sz="1800" b="1" dirty="0" smtClean="0">
                <a:ln/>
                <a:solidFill>
                  <a:schemeClr val="accent3">
                    <a:lumMod val="50000"/>
                  </a:schemeClr>
                </a:solidFill>
                <a:latin typeface="Times New Roman" pitchFamily="18" charset="0"/>
                <a:cs typeface="Times New Roman" pitchFamily="18" charset="0"/>
              </a:rPr>
            </a:br>
            <a:r>
              <a:rPr lang="ru-RU" sz="1800" b="1" dirty="0" smtClean="0">
                <a:ln/>
                <a:solidFill>
                  <a:schemeClr val="accent3">
                    <a:lumMod val="50000"/>
                  </a:schemeClr>
                </a:solidFill>
                <a:latin typeface="Times New Roman" pitchFamily="18" charset="0"/>
                <a:cs typeface="Times New Roman" pitchFamily="18" charset="0"/>
              </a:rPr>
              <a:t>«Снегири» (Кузнецова Д. А., Петухова Т. Г.)</a:t>
            </a:r>
            <a:br>
              <a:rPr lang="ru-RU" sz="1800" b="1" dirty="0" smtClean="0">
                <a:ln/>
                <a:solidFill>
                  <a:schemeClr val="accent3">
                    <a:lumMod val="50000"/>
                  </a:schemeClr>
                </a:solidFill>
                <a:latin typeface="Times New Roman" pitchFamily="18" charset="0"/>
                <a:cs typeface="Times New Roman" pitchFamily="18" charset="0"/>
              </a:rPr>
            </a:br>
            <a:r>
              <a:rPr lang="ru-RU" sz="1800" b="1" dirty="0" smtClean="0">
                <a:ln/>
                <a:solidFill>
                  <a:schemeClr val="accent3">
                    <a:lumMod val="50000"/>
                  </a:schemeClr>
                </a:solidFill>
                <a:latin typeface="Times New Roman" pitchFamily="18" charset="0"/>
                <a:cs typeface="Times New Roman" pitchFamily="18" charset="0"/>
              </a:rPr>
              <a:t>«Весёлые ребята» (</a:t>
            </a:r>
            <a:r>
              <a:rPr lang="ru-RU" sz="1800" b="1" dirty="0" err="1" smtClean="0">
                <a:ln/>
                <a:solidFill>
                  <a:schemeClr val="accent3">
                    <a:lumMod val="50000"/>
                  </a:schemeClr>
                </a:solidFill>
                <a:latin typeface="Times New Roman" pitchFamily="18" charset="0"/>
                <a:cs typeface="Times New Roman" pitchFamily="18" charset="0"/>
              </a:rPr>
              <a:t>Асонкова</a:t>
            </a:r>
            <a:r>
              <a:rPr lang="ru-RU" sz="1800" b="1" dirty="0" smtClean="0">
                <a:ln/>
                <a:solidFill>
                  <a:schemeClr val="accent3">
                    <a:lumMod val="50000"/>
                  </a:schemeClr>
                </a:solidFill>
                <a:latin typeface="Times New Roman" pitchFamily="18" charset="0"/>
                <a:cs typeface="Times New Roman" pitchFamily="18" charset="0"/>
              </a:rPr>
              <a:t> З. А., Маркова В. Ф.))</a:t>
            </a:r>
            <a:br>
              <a:rPr lang="ru-RU" sz="1800" b="1" dirty="0" smtClean="0">
                <a:ln/>
                <a:solidFill>
                  <a:schemeClr val="accent3">
                    <a:lumMod val="50000"/>
                  </a:schemeClr>
                </a:solidFill>
                <a:latin typeface="Times New Roman" pitchFamily="18" charset="0"/>
                <a:cs typeface="Times New Roman" pitchFamily="18" charset="0"/>
              </a:rPr>
            </a:br>
            <a:r>
              <a:rPr lang="ru-RU" sz="1800" b="1" dirty="0" smtClean="0">
                <a:ln/>
                <a:solidFill>
                  <a:schemeClr val="accent3">
                    <a:lumMod val="50000"/>
                  </a:schemeClr>
                </a:solidFill>
                <a:latin typeface="Times New Roman" pitchFamily="18" charset="0"/>
                <a:cs typeface="Times New Roman" pitchFamily="18" charset="0"/>
              </a:rPr>
              <a:t>«</a:t>
            </a:r>
            <a:r>
              <a:rPr lang="ru-RU" sz="1800" b="1" dirty="0" err="1" smtClean="0">
                <a:ln/>
                <a:solidFill>
                  <a:schemeClr val="accent3">
                    <a:lumMod val="50000"/>
                  </a:schemeClr>
                </a:solidFill>
                <a:latin typeface="Times New Roman" pitchFamily="18" charset="0"/>
                <a:cs typeface="Times New Roman" pitchFamily="18" charset="0"/>
              </a:rPr>
              <a:t>Семицветик</a:t>
            </a:r>
            <a:r>
              <a:rPr lang="ru-RU" sz="1800" b="1" dirty="0">
                <a:ln/>
                <a:solidFill>
                  <a:schemeClr val="accent3">
                    <a:lumMod val="50000"/>
                  </a:schemeClr>
                </a:solidFill>
                <a:latin typeface="Times New Roman" pitchFamily="18" charset="0"/>
                <a:cs typeface="Times New Roman" pitchFamily="18" charset="0"/>
              </a:rPr>
              <a:t>» (Фёдорова Г. М</a:t>
            </a:r>
            <a:r>
              <a:rPr lang="ru-RU" sz="1800" b="1" dirty="0" smtClean="0">
                <a:ln/>
                <a:solidFill>
                  <a:schemeClr val="accent3">
                    <a:lumMod val="50000"/>
                  </a:schemeClr>
                </a:solidFill>
                <a:latin typeface="Times New Roman" pitchFamily="18" charset="0"/>
                <a:cs typeface="Times New Roman" pitchFamily="18" charset="0"/>
              </a:rPr>
              <a:t>.)</a:t>
            </a:r>
            <a:br>
              <a:rPr lang="ru-RU" sz="1800" b="1" dirty="0" smtClean="0">
                <a:ln/>
                <a:solidFill>
                  <a:schemeClr val="accent3">
                    <a:lumMod val="50000"/>
                  </a:schemeClr>
                </a:solidFill>
                <a:latin typeface="Times New Roman" pitchFamily="18" charset="0"/>
                <a:cs typeface="Times New Roman" pitchFamily="18" charset="0"/>
              </a:rPr>
            </a:br>
            <a:r>
              <a:rPr lang="ru-RU" sz="1800" b="1" dirty="0">
                <a:ln/>
                <a:solidFill>
                  <a:schemeClr val="accent3">
                    <a:lumMod val="50000"/>
                  </a:schemeClr>
                </a:solidFill>
                <a:latin typeface="Times New Roman" pitchFamily="18" charset="0"/>
                <a:cs typeface="Times New Roman" pitchFamily="18" charset="0"/>
              </a:rPr>
              <a:t/>
            </a:r>
            <a:br>
              <a:rPr lang="ru-RU" sz="1800" b="1" dirty="0">
                <a:ln/>
                <a:solidFill>
                  <a:schemeClr val="accent3">
                    <a:lumMod val="50000"/>
                  </a:schemeClr>
                </a:solidFill>
                <a:latin typeface="Times New Roman" pitchFamily="18" charset="0"/>
                <a:cs typeface="Times New Roman" pitchFamily="18" charset="0"/>
              </a:rPr>
            </a:br>
            <a:r>
              <a:rPr lang="ru-RU" sz="1800" b="1" dirty="0" smtClean="0">
                <a:ln/>
                <a:solidFill>
                  <a:srgbClr val="FF0000"/>
                </a:solidFill>
                <a:latin typeface="Times New Roman" pitchFamily="18" charset="0"/>
                <a:cs typeface="Times New Roman" pitchFamily="18" charset="0"/>
              </a:rPr>
              <a:t>Участники проекта:</a:t>
            </a:r>
            <a:r>
              <a:rPr lang="ru-RU" sz="1800" b="1" dirty="0" smtClean="0">
                <a:ln/>
                <a:solidFill>
                  <a:schemeClr val="accent3">
                    <a:lumMod val="50000"/>
                  </a:schemeClr>
                </a:solidFill>
                <a:latin typeface="Times New Roman" pitchFamily="18" charset="0"/>
                <a:cs typeface="Times New Roman" pitchFamily="18" charset="0"/>
              </a:rPr>
              <a:t/>
            </a:r>
            <a:br>
              <a:rPr lang="ru-RU" sz="1800" b="1" dirty="0" smtClean="0">
                <a:ln/>
                <a:solidFill>
                  <a:schemeClr val="accent3">
                    <a:lumMod val="50000"/>
                  </a:schemeClr>
                </a:solidFill>
                <a:latin typeface="Times New Roman" pitchFamily="18" charset="0"/>
                <a:cs typeface="Times New Roman" pitchFamily="18" charset="0"/>
              </a:rPr>
            </a:br>
            <a:r>
              <a:rPr lang="ru-RU" sz="1800" b="1" dirty="0" smtClean="0">
                <a:ln/>
                <a:solidFill>
                  <a:schemeClr val="accent3">
                    <a:lumMod val="50000"/>
                  </a:schemeClr>
                </a:solidFill>
                <a:latin typeface="Times New Roman" pitchFamily="18" charset="0"/>
                <a:cs typeface="Times New Roman" pitchFamily="18" charset="0"/>
              </a:rPr>
              <a:t>«</a:t>
            </a:r>
            <a:r>
              <a:rPr lang="ru-RU" sz="1800" b="1" dirty="0" err="1" smtClean="0">
                <a:ln/>
                <a:solidFill>
                  <a:schemeClr val="accent3">
                    <a:lumMod val="50000"/>
                  </a:schemeClr>
                </a:solidFill>
                <a:latin typeface="Times New Roman" pitchFamily="18" charset="0"/>
                <a:cs typeface="Times New Roman" pitchFamily="18" charset="0"/>
              </a:rPr>
              <a:t>КатаПУЛЬта</a:t>
            </a:r>
            <a:r>
              <a:rPr lang="ru-RU" sz="1800" b="1" dirty="0" smtClean="0">
                <a:ln/>
                <a:solidFill>
                  <a:schemeClr val="accent3">
                    <a:lumMod val="50000"/>
                  </a:schemeClr>
                </a:solidFill>
                <a:latin typeface="Times New Roman" pitchFamily="18" charset="0"/>
                <a:cs typeface="Times New Roman" pitchFamily="18" charset="0"/>
              </a:rPr>
              <a:t>» (Лизунова Ю. В.)</a:t>
            </a:r>
            <a:r>
              <a:rPr lang="ru-RU" sz="1800" b="1" dirty="0">
                <a:ln/>
                <a:solidFill>
                  <a:srgbClr val="FF0000"/>
                </a:solidFill>
                <a:latin typeface="Times New Roman" pitchFamily="18" charset="0"/>
                <a:cs typeface="Times New Roman" pitchFamily="18" charset="0"/>
              </a:rPr>
              <a:t/>
            </a:r>
            <a:br>
              <a:rPr lang="ru-RU" sz="1800" b="1" dirty="0">
                <a:ln/>
                <a:solidFill>
                  <a:srgbClr val="FF0000"/>
                </a:solidFill>
                <a:latin typeface="Times New Roman" pitchFamily="18" charset="0"/>
                <a:cs typeface="Times New Roman" pitchFamily="18" charset="0"/>
              </a:rPr>
            </a:br>
            <a:endParaRPr lang="ru-RU" sz="1800" b="1" dirty="0">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28858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9664"/>
            <a:ext cx="9144000" cy="3038336"/>
          </a:xfrm>
          <a:prstGeom prst="rect">
            <a:avLst/>
          </a:prstGeom>
        </p:spPr>
      </p:pic>
      <p:sp>
        <p:nvSpPr>
          <p:cNvPr id="6" name="Заголовок 1"/>
          <p:cNvSpPr>
            <a:spLocks noGrp="1"/>
          </p:cNvSpPr>
          <p:nvPr>
            <p:ph type="ctrTitle"/>
          </p:nvPr>
        </p:nvSpPr>
        <p:spPr>
          <a:xfrm>
            <a:off x="827584" y="476672"/>
            <a:ext cx="7630616" cy="4536504"/>
          </a:xfrm>
          <a:ln>
            <a:prstDash val="dash"/>
          </a:ln>
          <a:effectLst>
            <a:glow rad="2286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sz="2400" b="1" dirty="0">
                <a:ln/>
                <a:solidFill>
                  <a:schemeClr val="accent3">
                    <a:lumMod val="50000"/>
                  </a:schemeClr>
                </a:solidFill>
                <a:latin typeface="Times New Roman" pitchFamily="18" charset="0"/>
                <a:cs typeface="Times New Roman" pitchFamily="18" charset="0"/>
              </a:rPr>
              <a:t>Благодаря сетевому проекту в ходе выполнения заданий удалось решить все поставленные задачи, а также способствовать развитию у учащихся таких </a:t>
            </a:r>
            <a:r>
              <a:rPr lang="ru-RU" sz="2400" b="1" dirty="0" err="1">
                <a:ln/>
                <a:solidFill>
                  <a:schemeClr val="accent3">
                    <a:lumMod val="50000"/>
                  </a:schemeClr>
                </a:solidFill>
                <a:latin typeface="Times New Roman" pitchFamily="18" charset="0"/>
                <a:cs typeface="Times New Roman" pitchFamily="18" charset="0"/>
              </a:rPr>
              <a:t>метапредметных</a:t>
            </a:r>
            <a:r>
              <a:rPr lang="ru-RU" sz="2400" b="1" dirty="0">
                <a:ln/>
                <a:solidFill>
                  <a:schemeClr val="accent3">
                    <a:lumMod val="50000"/>
                  </a:schemeClr>
                </a:solidFill>
                <a:latin typeface="Times New Roman" pitchFamily="18" charset="0"/>
                <a:cs typeface="Times New Roman" pitchFamily="18" charset="0"/>
              </a:rPr>
              <a:t> компетенций как:</a:t>
            </a:r>
            <a:br>
              <a:rPr lang="ru-RU" sz="2400" b="1" dirty="0">
                <a:ln/>
                <a:solidFill>
                  <a:schemeClr val="accent3">
                    <a:lumMod val="50000"/>
                  </a:schemeClr>
                </a:solidFill>
                <a:latin typeface="Times New Roman" pitchFamily="18" charset="0"/>
                <a:cs typeface="Times New Roman" pitchFamily="18" charset="0"/>
              </a:rPr>
            </a:br>
            <a:r>
              <a:rPr lang="ru-RU" sz="2400" b="1" dirty="0">
                <a:ln/>
                <a:solidFill>
                  <a:schemeClr val="accent3">
                    <a:lumMod val="50000"/>
                  </a:schemeClr>
                </a:solidFill>
                <a:latin typeface="Times New Roman" pitchFamily="18" charset="0"/>
                <a:cs typeface="Times New Roman" pitchFamily="18" charset="0"/>
              </a:rPr>
              <a:t>- навыки сотрудничества;</a:t>
            </a:r>
            <a:br>
              <a:rPr lang="ru-RU" sz="2400" b="1" dirty="0">
                <a:ln/>
                <a:solidFill>
                  <a:schemeClr val="accent3">
                    <a:lumMod val="50000"/>
                  </a:schemeClr>
                </a:solidFill>
                <a:latin typeface="Times New Roman" pitchFamily="18" charset="0"/>
                <a:cs typeface="Times New Roman" pitchFamily="18" charset="0"/>
              </a:rPr>
            </a:br>
            <a:r>
              <a:rPr lang="ru-RU" sz="2400" b="1" dirty="0">
                <a:ln/>
                <a:solidFill>
                  <a:schemeClr val="accent3">
                    <a:lumMod val="50000"/>
                  </a:schemeClr>
                </a:solidFill>
                <a:latin typeface="Times New Roman" pitchFamily="18" charset="0"/>
                <a:cs typeface="Times New Roman" pitchFamily="18" charset="0"/>
              </a:rPr>
              <a:t>- поиск информации в различных источниках, её анализ и оформление;</a:t>
            </a:r>
            <a:br>
              <a:rPr lang="ru-RU" sz="2400" b="1" dirty="0">
                <a:ln/>
                <a:solidFill>
                  <a:schemeClr val="accent3">
                    <a:lumMod val="50000"/>
                  </a:schemeClr>
                </a:solidFill>
                <a:latin typeface="Times New Roman" pitchFamily="18" charset="0"/>
                <a:cs typeface="Times New Roman" pitchFamily="18" charset="0"/>
              </a:rPr>
            </a:br>
            <a:r>
              <a:rPr lang="ru-RU" sz="2400" b="1" dirty="0">
                <a:ln/>
                <a:solidFill>
                  <a:schemeClr val="accent3">
                    <a:lumMod val="50000"/>
                  </a:schemeClr>
                </a:solidFill>
                <a:latin typeface="Times New Roman" pitchFamily="18" charset="0"/>
                <a:cs typeface="Times New Roman" pitchFamily="18" charset="0"/>
              </a:rPr>
              <a:t>- организация собственной деятельности</a:t>
            </a:r>
            <a:r>
              <a:rPr lang="ru-RU" sz="2400" b="1" dirty="0" smtClean="0">
                <a:ln/>
                <a:solidFill>
                  <a:schemeClr val="accent3">
                    <a:lumMod val="50000"/>
                  </a:schemeClr>
                </a:solidFill>
                <a:latin typeface="Times New Roman" pitchFamily="18" charset="0"/>
                <a:cs typeface="Times New Roman" pitchFamily="18" charset="0"/>
              </a:rPr>
              <a:t/>
            </a:r>
            <a:br>
              <a:rPr lang="ru-RU" sz="2400" b="1" dirty="0" smtClean="0">
                <a:ln/>
                <a:solidFill>
                  <a:schemeClr val="accent3">
                    <a:lumMod val="50000"/>
                  </a:schemeClr>
                </a:solidFill>
                <a:latin typeface="Times New Roman" pitchFamily="18" charset="0"/>
                <a:cs typeface="Times New Roman" pitchFamily="18" charset="0"/>
              </a:rPr>
            </a:br>
            <a:r>
              <a:rPr lang="ru-RU" sz="2400" b="1" dirty="0">
                <a:ln/>
                <a:solidFill>
                  <a:schemeClr val="accent3">
                    <a:lumMod val="50000"/>
                  </a:schemeClr>
                </a:solidFill>
                <a:latin typeface="Times New Roman" pitchFamily="18" charset="0"/>
                <a:cs typeface="Times New Roman" pitchFamily="18" charset="0"/>
              </a:rPr>
              <a:t/>
            </a:r>
            <a:br>
              <a:rPr lang="ru-RU" sz="2400" b="1" dirty="0">
                <a:ln/>
                <a:solidFill>
                  <a:schemeClr val="accent3">
                    <a:lumMod val="50000"/>
                  </a:schemeClr>
                </a:solidFill>
                <a:latin typeface="Times New Roman" pitchFamily="18" charset="0"/>
                <a:cs typeface="Times New Roman" pitchFamily="18" charset="0"/>
              </a:rPr>
            </a:br>
            <a:endParaRPr lang="ru-RU" sz="2400" b="1" dirty="0">
              <a:ln/>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642787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9664"/>
            <a:ext cx="9144000" cy="3038336"/>
          </a:xfrm>
          <a:prstGeom prst="rect">
            <a:avLst/>
          </a:prstGeom>
        </p:spPr>
      </p:pic>
      <p:sp>
        <p:nvSpPr>
          <p:cNvPr id="8" name="Заголовок 1"/>
          <p:cNvSpPr>
            <a:spLocks noGrp="1"/>
          </p:cNvSpPr>
          <p:nvPr>
            <p:ph type="ctrTitle"/>
          </p:nvPr>
        </p:nvSpPr>
        <p:spPr>
          <a:xfrm>
            <a:off x="685800" y="404664"/>
            <a:ext cx="7772400" cy="5904656"/>
          </a:xfrm>
          <a:ln>
            <a:prstDash val="dash"/>
          </a:ln>
          <a:effectLst>
            <a:glow rad="2286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sz="3600" dirty="0">
                <a:ln/>
                <a:solidFill>
                  <a:schemeClr val="tx1"/>
                </a:solidFill>
                <a:latin typeface="Times New Roman" pitchFamily="18" charset="0"/>
                <a:cs typeface="Times New Roman" pitchFamily="18" charset="0"/>
              </a:rPr>
              <a:t>Проблема здорового образа жизни очень актуальна сегодня, ведь только здоровый человек может быть свободным, радостным, успешным во всех делах. </a:t>
            </a:r>
            <a:r>
              <a:rPr lang="ru-RU" sz="3600" dirty="0" smtClean="0">
                <a:ln/>
                <a:solidFill>
                  <a:schemeClr val="tx1"/>
                </a:solidFill>
                <a:latin typeface="Times New Roman" pitchFamily="18" charset="0"/>
                <a:cs typeface="Times New Roman" pitchFamily="18" charset="0"/>
              </a:rPr>
              <a:t/>
            </a:r>
            <a:br>
              <a:rPr lang="ru-RU" sz="3600" dirty="0" smtClean="0">
                <a:ln/>
                <a:solidFill>
                  <a:schemeClr val="tx1"/>
                </a:solidFill>
                <a:latin typeface="Times New Roman" pitchFamily="18" charset="0"/>
                <a:cs typeface="Times New Roman" pitchFamily="18" charset="0"/>
              </a:rPr>
            </a:br>
            <a:r>
              <a:rPr lang="ru-RU" sz="3600" dirty="0">
                <a:ln/>
                <a:solidFill>
                  <a:schemeClr val="tx1"/>
                </a:solidFill>
                <a:latin typeface="Times New Roman" pitchFamily="18" charset="0"/>
                <a:cs typeface="Times New Roman" pitchFamily="18" charset="0"/>
              </a:rPr>
              <a:t/>
            </a:r>
            <a:br>
              <a:rPr lang="ru-RU" sz="3600" dirty="0">
                <a:ln/>
                <a:solidFill>
                  <a:schemeClr val="tx1"/>
                </a:solidFill>
                <a:latin typeface="Times New Roman" pitchFamily="18" charset="0"/>
                <a:cs typeface="Times New Roman" pitchFamily="18" charset="0"/>
              </a:rPr>
            </a:br>
            <a:endParaRPr lang="ru-RU" sz="3600" dirty="0">
              <a:ln w="10541" cmpd="sng">
                <a:solidFill>
                  <a:schemeClr val="accent1">
                    <a:shade val="88000"/>
                    <a:satMod val="110000"/>
                  </a:schemeClr>
                </a:solidFill>
                <a:prstDash val="solid"/>
              </a:ln>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83568" y="3501007"/>
            <a:ext cx="3369810" cy="284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345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9664"/>
            <a:ext cx="9144000" cy="3038336"/>
          </a:xfrm>
          <a:prstGeom prst="rect">
            <a:avLst/>
          </a:prstGeom>
        </p:spPr>
      </p:pic>
      <p:sp>
        <p:nvSpPr>
          <p:cNvPr id="8" name="Заголовок 1"/>
          <p:cNvSpPr>
            <a:spLocks noGrp="1"/>
          </p:cNvSpPr>
          <p:nvPr>
            <p:ph type="ctrTitle"/>
          </p:nvPr>
        </p:nvSpPr>
        <p:spPr>
          <a:xfrm>
            <a:off x="685800" y="404664"/>
            <a:ext cx="7772400" cy="5904656"/>
          </a:xfrm>
          <a:ln>
            <a:prstDash val="dash"/>
          </a:ln>
          <a:effectLst>
            <a:glow rad="2286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a:r>
              <a:rPr lang="ru-RU" sz="2800" u="sng" dirty="0">
                <a:ln/>
                <a:solidFill>
                  <a:schemeClr val="tx1"/>
                </a:solidFill>
                <a:latin typeface="Times New Roman" pitchFamily="18" charset="0"/>
                <a:cs typeface="Times New Roman" pitchFamily="18" charset="0"/>
              </a:rPr>
              <a:t>Цели:</a:t>
            </a:r>
            <a:r>
              <a:rPr lang="ru-RU" sz="2800" dirty="0">
                <a:ln/>
                <a:solidFill>
                  <a:schemeClr val="tx1"/>
                </a:solidFill>
                <a:latin typeface="Times New Roman" pitchFamily="18" charset="0"/>
                <a:cs typeface="Times New Roman" pitchFamily="18" charset="0"/>
              </a:rPr>
              <a:t/>
            </a:r>
            <a:br>
              <a:rPr lang="ru-RU" sz="2800" dirty="0">
                <a:ln/>
                <a:solidFill>
                  <a:schemeClr val="tx1"/>
                </a:solidFill>
                <a:latin typeface="Times New Roman" pitchFamily="18" charset="0"/>
                <a:cs typeface="Times New Roman" pitchFamily="18" charset="0"/>
              </a:rPr>
            </a:br>
            <a:r>
              <a:rPr lang="ru-RU" sz="2400" dirty="0">
                <a:ln/>
                <a:solidFill>
                  <a:schemeClr val="tx1"/>
                </a:solidFill>
                <a:latin typeface="Times New Roman" pitchFamily="18" charset="0"/>
                <a:cs typeface="Times New Roman" pitchFamily="18" charset="0"/>
              </a:rPr>
              <a:t>- создание условий для развития </a:t>
            </a:r>
            <a:r>
              <a:rPr lang="ru-RU" sz="2400" dirty="0" err="1">
                <a:ln/>
                <a:solidFill>
                  <a:schemeClr val="tx1"/>
                </a:solidFill>
                <a:latin typeface="Times New Roman" pitchFamily="18" charset="0"/>
                <a:cs typeface="Times New Roman" pitchFamily="18" charset="0"/>
              </a:rPr>
              <a:t>метапредметных</a:t>
            </a:r>
            <a:r>
              <a:rPr lang="ru-RU" sz="2400" dirty="0">
                <a:ln/>
                <a:solidFill>
                  <a:schemeClr val="tx1"/>
                </a:solidFill>
                <a:latin typeface="Times New Roman" pitchFamily="18" charset="0"/>
                <a:cs typeface="Times New Roman" pitchFamily="18" charset="0"/>
              </a:rPr>
              <a:t> компетенций учащихся через сетевое взаимодействие, развитие исследовательских умений, навыков проектной работы</a:t>
            </a:r>
            <a:r>
              <a:rPr lang="ru-RU" sz="2400" dirty="0" smtClean="0">
                <a:ln/>
                <a:solidFill>
                  <a:schemeClr val="tx1"/>
                </a:solidFill>
                <a:latin typeface="Times New Roman" pitchFamily="18" charset="0"/>
                <a:cs typeface="Times New Roman" pitchFamily="18" charset="0"/>
              </a:rPr>
              <a:t>.</a:t>
            </a:r>
            <a:br>
              <a:rPr lang="ru-RU" sz="2400" dirty="0" smtClean="0">
                <a:ln/>
                <a:solidFill>
                  <a:schemeClr val="tx1"/>
                </a:solidFill>
                <a:latin typeface="Times New Roman" pitchFamily="18" charset="0"/>
                <a:cs typeface="Times New Roman" pitchFamily="18" charset="0"/>
              </a:rPr>
            </a:br>
            <a:r>
              <a:rPr lang="ru-RU" sz="2400" dirty="0">
                <a:ln/>
                <a:solidFill>
                  <a:schemeClr val="tx1"/>
                </a:solidFill>
                <a:latin typeface="Times New Roman" pitchFamily="18" charset="0"/>
                <a:cs typeface="Times New Roman" pitchFamily="18" charset="0"/>
              </a:rPr>
              <a:t/>
            </a:r>
            <a:br>
              <a:rPr lang="ru-RU" sz="2400" dirty="0">
                <a:ln/>
                <a:solidFill>
                  <a:schemeClr val="tx1"/>
                </a:solidFill>
                <a:latin typeface="Times New Roman" pitchFamily="18" charset="0"/>
                <a:cs typeface="Times New Roman" pitchFamily="18" charset="0"/>
              </a:rPr>
            </a:br>
            <a:r>
              <a:rPr lang="ru-RU" sz="2800" u="sng" dirty="0">
                <a:ln/>
                <a:solidFill>
                  <a:schemeClr val="tx1"/>
                </a:solidFill>
                <a:latin typeface="Times New Roman" pitchFamily="18" charset="0"/>
                <a:cs typeface="Times New Roman" pitchFamily="18" charset="0"/>
              </a:rPr>
              <a:t>Дидактические задачи:</a:t>
            </a:r>
            <a:r>
              <a:rPr lang="ru-RU" sz="2800" dirty="0">
                <a:ln/>
                <a:solidFill>
                  <a:schemeClr val="tx1"/>
                </a:solidFill>
                <a:latin typeface="Times New Roman" pitchFamily="18" charset="0"/>
                <a:cs typeface="Times New Roman" pitchFamily="18" charset="0"/>
              </a:rPr>
              <a:t/>
            </a:r>
            <a:br>
              <a:rPr lang="ru-RU" sz="2800" dirty="0">
                <a:ln/>
                <a:solidFill>
                  <a:schemeClr val="tx1"/>
                </a:solidFill>
                <a:latin typeface="Times New Roman" pitchFamily="18" charset="0"/>
                <a:cs typeface="Times New Roman" pitchFamily="18" charset="0"/>
              </a:rPr>
            </a:br>
            <a:r>
              <a:rPr lang="ru-RU" sz="2400" dirty="0">
                <a:ln/>
                <a:solidFill>
                  <a:schemeClr val="tx1"/>
                </a:solidFill>
                <a:latin typeface="Times New Roman" pitchFamily="18" charset="0"/>
                <a:cs typeface="Times New Roman" pitchFamily="18" charset="0"/>
              </a:rPr>
              <a:t>- развивать исследовательские навыки для осознания структурных элементов здорового образа жизни</a:t>
            </a:r>
            <a:r>
              <a:rPr lang="ru-RU" sz="2400" dirty="0" smtClean="0">
                <a:ln/>
                <a:solidFill>
                  <a:schemeClr val="tx1"/>
                </a:solidFill>
                <a:latin typeface="Times New Roman" pitchFamily="18" charset="0"/>
                <a:cs typeface="Times New Roman" pitchFamily="18" charset="0"/>
              </a:rPr>
              <a:t>.</a:t>
            </a:r>
            <a:br>
              <a:rPr lang="ru-RU" sz="2400" dirty="0" smtClean="0">
                <a:ln/>
                <a:solidFill>
                  <a:schemeClr val="tx1"/>
                </a:solidFill>
                <a:latin typeface="Times New Roman" pitchFamily="18" charset="0"/>
                <a:cs typeface="Times New Roman" pitchFamily="18" charset="0"/>
              </a:rPr>
            </a:br>
            <a:r>
              <a:rPr lang="ru-RU" sz="2400" dirty="0">
                <a:ln/>
                <a:solidFill>
                  <a:schemeClr val="tx1"/>
                </a:solidFill>
                <a:latin typeface="Times New Roman" pitchFamily="18" charset="0"/>
                <a:cs typeface="Times New Roman" pitchFamily="18" charset="0"/>
              </a:rPr>
              <a:t/>
            </a:r>
            <a:br>
              <a:rPr lang="ru-RU" sz="2400" dirty="0">
                <a:ln/>
                <a:solidFill>
                  <a:schemeClr val="tx1"/>
                </a:solidFill>
                <a:latin typeface="Times New Roman" pitchFamily="18" charset="0"/>
                <a:cs typeface="Times New Roman" pitchFamily="18" charset="0"/>
              </a:rPr>
            </a:br>
            <a:r>
              <a:rPr lang="ru-RU" sz="2800" u="sng" dirty="0">
                <a:ln/>
                <a:solidFill>
                  <a:schemeClr val="tx1"/>
                </a:solidFill>
                <a:latin typeface="Times New Roman" pitchFamily="18" charset="0"/>
                <a:cs typeface="Times New Roman" pitchFamily="18" charset="0"/>
              </a:rPr>
              <a:t>Методические задачи:</a:t>
            </a:r>
            <a:r>
              <a:rPr lang="ru-RU" sz="2800" dirty="0">
                <a:ln/>
                <a:solidFill>
                  <a:schemeClr val="tx1"/>
                </a:solidFill>
                <a:latin typeface="Times New Roman" pitchFamily="18" charset="0"/>
                <a:cs typeface="Times New Roman" pitchFamily="18" charset="0"/>
              </a:rPr>
              <a:t/>
            </a:r>
            <a:br>
              <a:rPr lang="ru-RU" sz="2800" dirty="0">
                <a:ln/>
                <a:solidFill>
                  <a:schemeClr val="tx1"/>
                </a:solidFill>
                <a:latin typeface="Times New Roman" pitchFamily="18" charset="0"/>
                <a:cs typeface="Times New Roman" pitchFamily="18" charset="0"/>
              </a:rPr>
            </a:br>
            <a:r>
              <a:rPr lang="ru-RU" sz="2400" dirty="0">
                <a:ln/>
                <a:solidFill>
                  <a:schemeClr val="tx1"/>
                </a:solidFill>
                <a:latin typeface="Times New Roman" pitchFamily="18" charset="0"/>
                <a:cs typeface="Times New Roman" pitchFamily="18" charset="0"/>
              </a:rPr>
              <a:t>- научить обрабатывать и оформлять данные по теоретической и практической проблеме.</a:t>
            </a:r>
          </a:p>
        </p:txBody>
      </p:sp>
    </p:spTree>
    <p:extLst>
      <p:ext uri="{BB962C8B-B14F-4D97-AF65-F5344CB8AC3E}">
        <p14:creationId xmlns:p14="http://schemas.microsoft.com/office/powerpoint/2010/main" val="3744989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9664"/>
            <a:ext cx="9144000" cy="3038336"/>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2425361015"/>
              </p:ext>
            </p:extLst>
          </p:nvPr>
        </p:nvGraphicFramePr>
        <p:xfrm>
          <a:off x="467544" y="1340767"/>
          <a:ext cx="8280920" cy="5196902"/>
        </p:xfrm>
        <a:graphic>
          <a:graphicData uri="http://schemas.openxmlformats.org/drawingml/2006/table">
            <a:tbl>
              <a:tblPr firstRow="1" bandRow="1">
                <a:tableStyleId>{3C2FFA5D-87B4-456A-9821-1D502468CF0F}</a:tableStyleId>
              </a:tblPr>
              <a:tblGrid>
                <a:gridCol w="2664296"/>
                <a:gridCol w="2304256"/>
                <a:gridCol w="1584176"/>
                <a:gridCol w="1728192"/>
              </a:tblGrid>
              <a:tr h="648073">
                <a:tc>
                  <a:txBody>
                    <a:bodyPr/>
                    <a:lstStyle/>
                    <a:p>
                      <a:pPr algn="ctr">
                        <a:lnSpc>
                          <a:spcPct val="150000"/>
                        </a:lnSpc>
                        <a:spcAft>
                          <a:spcPts val="0"/>
                        </a:spcAft>
                      </a:pPr>
                      <a:r>
                        <a:rPr lang="ru-RU" sz="1800" i="1" dirty="0">
                          <a:solidFill>
                            <a:schemeClr val="tx1"/>
                          </a:solidFill>
                          <a:effectLst/>
                          <a:latin typeface="Times New Roman"/>
                          <a:ea typeface="Calibri"/>
                          <a:cs typeface="Times New Roman"/>
                        </a:rPr>
                        <a:t>Куратор</a:t>
                      </a:r>
                      <a:endParaRPr lang="ru-RU" sz="18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800" i="1" dirty="0">
                          <a:solidFill>
                            <a:schemeClr val="tx1"/>
                          </a:solidFill>
                          <a:effectLst/>
                          <a:latin typeface="Times New Roman"/>
                          <a:ea typeface="Calibri"/>
                          <a:cs typeface="Times New Roman"/>
                        </a:rPr>
                        <a:t>Команда</a:t>
                      </a:r>
                      <a:endParaRPr lang="ru-RU" sz="18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800" i="1" dirty="0" smtClean="0">
                          <a:solidFill>
                            <a:schemeClr val="tx1"/>
                          </a:solidFill>
                          <a:effectLst/>
                          <a:latin typeface="Times New Roman"/>
                          <a:ea typeface="Calibri"/>
                          <a:cs typeface="Times New Roman"/>
                        </a:rPr>
                        <a:t>Класс</a:t>
                      </a:r>
                      <a:endParaRPr lang="ru-RU" sz="18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800" i="1" dirty="0">
                          <a:solidFill>
                            <a:schemeClr val="tx1"/>
                          </a:solidFill>
                          <a:effectLst/>
                          <a:latin typeface="Times New Roman"/>
                          <a:ea typeface="Calibri"/>
                          <a:cs typeface="Times New Roman"/>
                        </a:rPr>
                        <a:t>Количество участников</a:t>
                      </a:r>
                      <a:endParaRPr lang="ru-RU" sz="18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7201">
                <a:tc>
                  <a:txBody>
                    <a:bodyPr/>
                    <a:lstStyle/>
                    <a:p>
                      <a:pPr marL="0" lvl="0" indent="0" algn="l">
                        <a:lnSpc>
                          <a:spcPct val="150000"/>
                        </a:lnSpc>
                        <a:spcAft>
                          <a:spcPts val="0"/>
                        </a:spcAft>
                        <a:buFont typeface="+mj-lt"/>
                        <a:buNone/>
                      </a:pPr>
                      <a:r>
                        <a:rPr lang="ru-RU" sz="1800" dirty="0" smtClean="0">
                          <a:effectLst/>
                          <a:latin typeface="Times New Roman" pitchFamily="18" charset="0"/>
                          <a:ea typeface="Calibri"/>
                          <a:cs typeface="Times New Roman" pitchFamily="18" charset="0"/>
                        </a:rPr>
                        <a:t>1. </a:t>
                      </a:r>
                      <a:r>
                        <a:rPr lang="ru-RU" sz="1800" dirty="0" err="1" smtClean="0">
                          <a:effectLst/>
                          <a:latin typeface="Times New Roman" pitchFamily="18" charset="0"/>
                          <a:ea typeface="Calibri"/>
                          <a:cs typeface="Times New Roman" pitchFamily="18" charset="0"/>
                        </a:rPr>
                        <a:t>Кабицкая</a:t>
                      </a:r>
                      <a:r>
                        <a:rPr lang="ru-RU" sz="1800" dirty="0" smtClean="0">
                          <a:effectLst/>
                          <a:latin typeface="Times New Roman" pitchFamily="18" charset="0"/>
                          <a:ea typeface="Calibri"/>
                          <a:cs typeface="Times New Roman" pitchFamily="18" charset="0"/>
                        </a:rPr>
                        <a:t> </a:t>
                      </a:r>
                      <a:r>
                        <a:rPr lang="ru-RU" sz="1800" dirty="0">
                          <a:effectLst/>
                          <a:latin typeface="Times New Roman" pitchFamily="18" charset="0"/>
                          <a:ea typeface="Calibri"/>
                          <a:cs typeface="Times New Roman" pitchFamily="18" charset="0"/>
                        </a:rPr>
                        <a:t>Л. 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800">
                          <a:effectLst/>
                          <a:latin typeface="Times New Roman"/>
                          <a:ea typeface="Calibri"/>
                          <a:cs typeface="Times New Roman"/>
                        </a:rPr>
                        <a:t>«Северянка»</a:t>
                      </a:r>
                      <a:endParaRPr lang="ru-RU" sz="18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800" dirty="0" smtClean="0">
                          <a:effectLst/>
                          <a:latin typeface="Times New Roman"/>
                          <a:ea typeface="Calibri"/>
                          <a:cs typeface="Times New Roman"/>
                        </a:rPr>
                        <a:t> </a:t>
                      </a:r>
                      <a:r>
                        <a:rPr lang="ru-RU" sz="1800" dirty="0">
                          <a:effectLst/>
                          <a:latin typeface="Times New Roman"/>
                          <a:ea typeface="Calibri"/>
                          <a:cs typeface="Times New Roman"/>
                        </a:rPr>
                        <a:t>2-4 </a:t>
                      </a:r>
                      <a:r>
                        <a:rPr lang="ru-RU" sz="1800" dirty="0" err="1">
                          <a:effectLst/>
                          <a:latin typeface="Times New Roman"/>
                          <a:ea typeface="Calibri"/>
                          <a:cs typeface="Times New Roman"/>
                        </a:rPr>
                        <a:t>кл</a:t>
                      </a:r>
                      <a:r>
                        <a:rPr lang="ru-RU" sz="1800" dirty="0">
                          <a:effectLst/>
                          <a:latin typeface="Times New Roman"/>
                          <a:ea typeface="Calibri"/>
                          <a:cs typeface="Times New Roman"/>
                        </a:rPr>
                        <a:t>.</a:t>
                      </a:r>
                      <a:endParaRPr lang="ru-RU" sz="1800" dirty="0">
                        <a:effectLst/>
                        <a:latin typeface="Calibri"/>
                        <a:ea typeface="Calibri"/>
                        <a:cs typeface="Times New Roman"/>
                      </a:endParaRPr>
                    </a:p>
                    <a:p>
                      <a:pPr algn="ctr">
                        <a:lnSpc>
                          <a:spcPct val="150000"/>
                        </a:lnSpc>
                        <a:spcAft>
                          <a:spcPts val="0"/>
                        </a:spcAft>
                      </a:pPr>
                      <a:r>
                        <a:rPr lang="ru-RU" sz="1800" dirty="0">
                          <a:effectLst/>
                          <a:latin typeface="Times New Roman"/>
                          <a:ea typeface="Calibri"/>
                          <a:cs typeface="Times New Roman"/>
                        </a:rPr>
                        <a:t> </a:t>
                      </a:r>
                      <a:endParaRPr lang="ru-RU" sz="1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800">
                          <a:effectLst/>
                          <a:latin typeface="Times New Roman"/>
                          <a:ea typeface="Calibri"/>
                          <a:cs typeface="Times New Roman"/>
                        </a:rPr>
                        <a:t>5</a:t>
                      </a:r>
                      <a:endParaRPr lang="ru-RU" sz="18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4056">
                <a:tc>
                  <a:txBody>
                    <a:bodyPr/>
                    <a:lstStyle/>
                    <a:p>
                      <a:pPr marL="0" lvl="0" indent="0" algn="l">
                        <a:lnSpc>
                          <a:spcPct val="150000"/>
                        </a:lnSpc>
                        <a:spcAft>
                          <a:spcPts val="0"/>
                        </a:spcAft>
                        <a:buFont typeface="+mj-lt"/>
                        <a:buNone/>
                      </a:pPr>
                      <a:r>
                        <a:rPr lang="ru-RU" sz="1800" dirty="0" smtClean="0">
                          <a:effectLst/>
                          <a:latin typeface="Times New Roman" pitchFamily="18" charset="0"/>
                          <a:ea typeface="Calibri"/>
                          <a:cs typeface="Times New Roman" pitchFamily="18" charset="0"/>
                        </a:rPr>
                        <a:t>2. Громова </a:t>
                      </a:r>
                      <a:r>
                        <a:rPr lang="ru-RU" sz="1800" dirty="0">
                          <a:effectLst/>
                          <a:latin typeface="Times New Roman" pitchFamily="18" charset="0"/>
                          <a:ea typeface="Calibri"/>
                          <a:cs typeface="Times New Roman" pitchFamily="18" charset="0"/>
                        </a:rPr>
                        <a:t>Е. 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800" dirty="0">
                          <a:effectLst/>
                          <a:latin typeface="Times New Roman"/>
                          <a:ea typeface="Calibri"/>
                          <a:cs typeface="Times New Roman"/>
                        </a:rPr>
                        <a:t>«</a:t>
                      </a:r>
                      <a:r>
                        <a:rPr lang="ru-RU" sz="1800" dirty="0" err="1">
                          <a:effectLst/>
                          <a:latin typeface="Times New Roman"/>
                          <a:ea typeface="Calibri"/>
                          <a:cs typeface="Times New Roman"/>
                        </a:rPr>
                        <a:t>Витаминки</a:t>
                      </a:r>
                      <a:r>
                        <a:rPr lang="ru-RU" sz="1800" dirty="0">
                          <a:effectLst/>
                          <a:latin typeface="Times New Roman"/>
                          <a:ea typeface="Calibri"/>
                          <a:cs typeface="Times New Roman"/>
                        </a:rPr>
                        <a:t>»</a:t>
                      </a:r>
                      <a:endParaRPr lang="ru-RU" sz="1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800" dirty="0" smtClean="0">
                          <a:effectLst/>
                          <a:latin typeface="Times New Roman"/>
                          <a:ea typeface="Calibri"/>
                          <a:cs typeface="Times New Roman"/>
                        </a:rPr>
                        <a:t>2-4 </a:t>
                      </a:r>
                      <a:r>
                        <a:rPr lang="ru-RU" sz="1800" dirty="0" err="1">
                          <a:effectLst/>
                          <a:latin typeface="Times New Roman"/>
                          <a:ea typeface="Calibri"/>
                          <a:cs typeface="Times New Roman"/>
                        </a:rPr>
                        <a:t>кл</a:t>
                      </a:r>
                      <a:r>
                        <a:rPr lang="ru-RU" sz="1800" dirty="0">
                          <a:effectLst/>
                          <a:latin typeface="Times New Roman"/>
                          <a:ea typeface="Calibri"/>
                          <a:cs typeface="Times New Roman"/>
                        </a:rPr>
                        <a:t>.</a:t>
                      </a:r>
                      <a:endParaRPr lang="ru-RU" sz="1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800">
                          <a:effectLst/>
                          <a:latin typeface="Times New Roman"/>
                          <a:ea typeface="Calibri"/>
                          <a:cs typeface="Times New Roman"/>
                        </a:rPr>
                        <a:t>6</a:t>
                      </a:r>
                      <a:endParaRPr lang="ru-RU" sz="18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048">
                <a:tc>
                  <a:txBody>
                    <a:bodyPr/>
                    <a:lstStyle/>
                    <a:p>
                      <a:pPr marL="0" lvl="0" indent="0" algn="l">
                        <a:lnSpc>
                          <a:spcPct val="150000"/>
                        </a:lnSpc>
                        <a:spcAft>
                          <a:spcPts val="0"/>
                        </a:spcAft>
                        <a:buFont typeface="+mj-lt"/>
                        <a:buNone/>
                      </a:pPr>
                      <a:r>
                        <a:rPr lang="ru-RU" sz="1800" dirty="0" smtClean="0">
                          <a:effectLst/>
                          <a:latin typeface="Times New Roman" pitchFamily="18" charset="0"/>
                          <a:ea typeface="Calibri"/>
                          <a:cs typeface="Times New Roman" pitchFamily="18" charset="0"/>
                        </a:rPr>
                        <a:t>3. </a:t>
                      </a:r>
                      <a:r>
                        <a:rPr lang="ru-RU" sz="1800" dirty="0" err="1" smtClean="0">
                          <a:effectLst/>
                          <a:latin typeface="Times New Roman" pitchFamily="18" charset="0"/>
                          <a:ea typeface="Calibri"/>
                          <a:cs typeface="Times New Roman" pitchFamily="18" charset="0"/>
                        </a:rPr>
                        <a:t>Кушманова</a:t>
                      </a:r>
                      <a:r>
                        <a:rPr lang="ru-RU" sz="1800" dirty="0" smtClean="0">
                          <a:effectLst/>
                          <a:latin typeface="Times New Roman" pitchFamily="18" charset="0"/>
                          <a:ea typeface="Calibri"/>
                          <a:cs typeface="Times New Roman" pitchFamily="18" charset="0"/>
                        </a:rPr>
                        <a:t> </a:t>
                      </a:r>
                      <a:r>
                        <a:rPr lang="ru-RU" sz="1800" dirty="0">
                          <a:effectLst/>
                          <a:latin typeface="Times New Roman" pitchFamily="18" charset="0"/>
                          <a:ea typeface="Calibri"/>
                          <a:cs typeface="Times New Roman" pitchFamily="18" charset="0"/>
                        </a:rPr>
                        <a:t>Ж. Д.</a:t>
                      </a:r>
                    </a:p>
                    <a:p>
                      <a:pPr algn="l">
                        <a:lnSpc>
                          <a:spcPct val="150000"/>
                        </a:lnSpc>
                        <a:spcAft>
                          <a:spcPts val="0"/>
                        </a:spcAft>
                      </a:pPr>
                      <a:r>
                        <a:rPr lang="ru-RU" sz="1800" dirty="0" smtClean="0">
                          <a:effectLst/>
                          <a:latin typeface="Times New Roman" pitchFamily="18" charset="0"/>
                          <a:ea typeface="Calibri"/>
                          <a:cs typeface="Times New Roman" pitchFamily="18" charset="0"/>
                        </a:rPr>
                        <a:t>    </a:t>
                      </a:r>
                      <a:r>
                        <a:rPr lang="ru-RU" sz="1800" dirty="0" err="1" smtClean="0">
                          <a:effectLst/>
                          <a:latin typeface="Times New Roman" pitchFamily="18" charset="0"/>
                          <a:ea typeface="Calibri"/>
                          <a:cs typeface="Times New Roman" pitchFamily="18" charset="0"/>
                        </a:rPr>
                        <a:t>Пилипавичене</a:t>
                      </a:r>
                      <a:r>
                        <a:rPr lang="ru-RU" sz="1800" dirty="0" smtClean="0">
                          <a:effectLst/>
                          <a:latin typeface="Times New Roman" pitchFamily="18" charset="0"/>
                          <a:ea typeface="Calibri"/>
                          <a:cs typeface="Times New Roman" pitchFamily="18" charset="0"/>
                        </a:rPr>
                        <a:t> </a:t>
                      </a:r>
                      <a:r>
                        <a:rPr lang="ru-RU" sz="1800" dirty="0">
                          <a:effectLst/>
                          <a:latin typeface="Times New Roman" pitchFamily="18" charset="0"/>
                          <a:ea typeface="Calibri"/>
                          <a:cs typeface="Times New Roman" pitchFamily="18" charset="0"/>
                        </a:rPr>
                        <a:t>В. 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800" dirty="0">
                          <a:effectLst/>
                          <a:latin typeface="Times New Roman"/>
                          <a:ea typeface="Calibri"/>
                          <a:cs typeface="Times New Roman"/>
                        </a:rPr>
                        <a:t>«</a:t>
                      </a:r>
                      <a:r>
                        <a:rPr lang="ru-RU" sz="1800" dirty="0" err="1">
                          <a:effectLst/>
                          <a:latin typeface="Times New Roman"/>
                          <a:ea typeface="Calibri"/>
                          <a:cs typeface="Times New Roman"/>
                        </a:rPr>
                        <a:t>Здоровичок</a:t>
                      </a:r>
                      <a:r>
                        <a:rPr lang="ru-RU" sz="1800" dirty="0">
                          <a:effectLst/>
                          <a:latin typeface="Times New Roman"/>
                          <a:ea typeface="Calibri"/>
                          <a:cs typeface="Times New Roman"/>
                        </a:rPr>
                        <a:t>»</a:t>
                      </a:r>
                      <a:endParaRPr lang="ru-RU" sz="1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800" dirty="0" smtClean="0">
                          <a:effectLst/>
                          <a:latin typeface="Times New Roman"/>
                          <a:ea typeface="Calibri"/>
                          <a:cs typeface="Times New Roman"/>
                        </a:rPr>
                        <a:t>3-6 </a:t>
                      </a:r>
                      <a:r>
                        <a:rPr lang="ru-RU" sz="1800" dirty="0" err="1">
                          <a:effectLst/>
                          <a:latin typeface="Times New Roman"/>
                          <a:ea typeface="Calibri"/>
                          <a:cs typeface="Times New Roman"/>
                        </a:rPr>
                        <a:t>кл</a:t>
                      </a:r>
                      <a:r>
                        <a:rPr lang="ru-RU" sz="1800" dirty="0">
                          <a:effectLst/>
                          <a:latin typeface="Times New Roman"/>
                          <a:ea typeface="Calibri"/>
                          <a:cs typeface="Times New Roman"/>
                        </a:rPr>
                        <a:t>.</a:t>
                      </a:r>
                      <a:endParaRPr lang="ru-RU" sz="1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800" dirty="0">
                          <a:effectLst/>
                          <a:latin typeface="Times New Roman"/>
                          <a:ea typeface="Calibri"/>
                          <a:cs typeface="Times New Roman"/>
                        </a:rPr>
                        <a:t>11</a:t>
                      </a:r>
                      <a:endParaRPr lang="ru-RU" sz="1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048">
                <a:tc>
                  <a:txBody>
                    <a:bodyPr/>
                    <a:lstStyle/>
                    <a:p>
                      <a:pPr marL="0" lvl="0" indent="0" algn="l">
                        <a:lnSpc>
                          <a:spcPct val="150000"/>
                        </a:lnSpc>
                        <a:spcAft>
                          <a:spcPts val="0"/>
                        </a:spcAft>
                        <a:buFont typeface="+mj-lt"/>
                        <a:buNone/>
                      </a:pPr>
                      <a:r>
                        <a:rPr lang="ru-RU" sz="1800" dirty="0" smtClean="0">
                          <a:effectLst/>
                          <a:latin typeface="Times New Roman" pitchFamily="18" charset="0"/>
                          <a:ea typeface="Calibri"/>
                          <a:cs typeface="Times New Roman" pitchFamily="18" charset="0"/>
                        </a:rPr>
                        <a:t>4. Белых </a:t>
                      </a:r>
                      <a:r>
                        <a:rPr lang="ru-RU" sz="1800" dirty="0">
                          <a:effectLst/>
                          <a:latin typeface="Times New Roman" pitchFamily="18" charset="0"/>
                          <a:ea typeface="Calibri"/>
                          <a:cs typeface="Times New Roman" pitchFamily="18" charset="0"/>
                        </a:rPr>
                        <a:t>В. Е.</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800">
                          <a:effectLst/>
                          <a:latin typeface="Times New Roman"/>
                          <a:ea typeface="Calibri"/>
                          <a:cs typeface="Times New Roman"/>
                        </a:rPr>
                        <a:t>«Апельсин»</a:t>
                      </a:r>
                      <a:endParaRPr lang="ru-RU" sz="18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800" dirty="0" smtClean="0">
                          <a:effectLst/>
                          <a:latin typeface="Times New Roman"/>
                          <a:ea typeface="Calibri"/>
                          <a:cs typeface="Times New Roman"/>
                        </a:rPr>
                        <a:t>1-4 </a:t>
                      </a:r>
                      <a:r>
                        <a:rPr lang="ru-RU" sz="1800" dirty="0" err="1">
                          <a:effectLst/>
                          <a:latin typeface="Times New Roman"/>
                          <a:ea typeface="Calibri"/>
                          <a:cs typeface="Times New Roman"/>
                        </a:rPr>
                        <a:t>кл</a:t>
                      </a:r>
                      <a:r>
                        <a:rPr lang="ru-RU" sz="1800" dirty="0">
                          <a:effectLst/>
                          <a:latin typeface="Times New Roman"/>
                          <a:ea typeface="Calibri"/>
                          <a:cs typeface="Times New Roman"/>
                        </a:rPr>
                        <a:t>.</a:t>
                      </a:r>
                      <a:endParaRPr lang="ru-RU" sz="1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800" dirty="0">
                          <a:effectLst/>
                          <a:latin typeface="Times New Roman"/>
                          <a:ea typeface="Calibri"/>
                          <a:cs typeface="Times New Roman"/>
                        </a:rPr>
                        <a:t>14</a:t>
                      </a:r>
                      <a:endParaRPr lang="ru-RU" sz="1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048">
                <a:tc>
                  <a:txBody>
                    <a:bodyPr/>
                    <a:lstStyle/>
                    <a:p>
                      <a:pPr marL="0" lvl="0" indent="0" algn="l">
                        <a:lnSpc>
                          <a:spcPct val="150000"/>
                        </a:lnSpc>
                        <a:spcAft>
                          <a:spcPts val="0"/>
                        </a:spcAft>
                        <a:buFont typeface="+mj-lt"/>
                        <a:buNone/>
                      </a:pPr>
                      <a:r>
                        <a:rPr lang="ru-RU" sz="1800" dirty="0" smtClean="0">
                          <a:effectLst/>
                          <a:latin typeface="Times New Roman" pitchFamily="18" charset="0"/>
                          <a:ea typeface="Calibri"/>
                          <a:cs typeface="Times New Roman" pitchFamily="18" charset="0"/>
                        </a:rPr>
                        <a:t>5. Иевлева </a:t>
                      </a:r>
                      <a:r>
                        <a:rPr lang="ru-RU" sz="1800" dirty="0">
                          <a:effectLst/>
                          <a:latin typeface="Times New Roman" pitchFamily="18" charset="0"/>
                          <a:ea typeface="Calibri"/>
                          <a:cs typeface="Times New Roman" pitchFamily="18" charset="0"/>
                        </a:rPr>
                        <a:t>Л. 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800">
                          <a:effectLst/>
                          <a:latin typeface="Times New Roman"/>
                          <a:ea typeface="Calibri"/>
                          <a:cs typeface="Times New Roman"/>
                        </a:rPr>
                        <a:t>«Улыбка»</a:t>
                      </a:r>
                      <a:endParaRPr lang="ru-RU" sz="18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800" dirty="0" smtClean="0">
                          <a:effectLst/>
                          <a:latin typeface="Times New Roman"/>
                          <a:ea typeface="Calibri"/>
                          <a:cs typeface="Times New Roman"/>
                        </a:rPr>
                        <a:t>1-4 </a:t>
                      </a:r>
                      <a:r>
                        <a:rPr lang="ru-RU" sz="1800" dirty="0" err="1">
                          <a:effectLst/>
                          <a:latin typeface="Times New Roman"/>
                          <a:ea typeface="Calibri"/>
                          <a:cs typeface="Times New Roman"/>
                        </a:rPr>
                        <a:t>кл</a:t>
                      </a:r>
                      <a:r>
                        <a:rPr lang="ru-RU" sz="1800" dirty="0">
                          <a:effectLst/>
                          <a:latin typeface="Times New Roman"/>
                          <a:ea typeface="Calibri"/>
                          <a:cs typeface="Times New Roman"/>
                        </a:rPr>
                        <a:t>.</a:t>
                      </a:r>
                      <a:endParaRPr lang="ru-RU" sz="1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800" dirty="0">
                          <a:effectLst/>
                          <a:latin typeface="Times New Roman"/>
                          <a:ea typeface="Calibri"/>
                          <a:cs typeface="Times New Roman"/>
                        </a:rPr>
                        <a:t>6</a:t>
                      </a:r>
                      <a:endParaRPr lang="ru-RU" sz="1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4056">
                <a:tc>
                  <a:txBody>
                    <a:bodyPr/>
                    <a:lstStyle/>
                    <a:p>
                      <a:pPr marL="0" lvl="0" indent="0" algn="l">
                        <a:lnSpc>
                          <a:spcPct val="150000"/>
                        </a:lnSpc>
                        <a:spcAft>
                          <a:spcPts val="0"/>
                        </a:spcAft>
                        <a:buFont typeface="+mj-lt"/>
                        <a:buNone/>
                      </a:pPr>
                      <a:r>
                        <a:rPr lang="ru-RU" sz="1800" dirty="0" smtClean="0">
                          <a:effectLst/>
                          <a:latin typeface="Times New Roman" pitchFamily="18" charset="0"/>
                          <a:ea typeface="Calibri"/>
                          <a:cs typeface="Times New Roman" pitchFamily="18" charset="0"/>
                        </a:rPr>
                        <a:t>6. </a:t>
                      </a:r>
                      <a:r>
                        <a:rPr lang="ru-RU" sz="1800" dirty="0" err="1" smtClean="0">
                          <a:effectLst/>
                          <a:latin typeface="Times New Roman" pitchFamily="18" charset="0"/>
                          <a:ea typeface="Calibri"/>
                          <a:cs typeface="Times New Roman" pitchFamily="18" charset="0"/>
                        </a:rPr>
                        <a:t>Животенко</a:t>
                      </a:r>
                      <a:r>
                        <a:rPr lang="ru-RU" sz="1800" dirty="0" smtClean="0">
                          <a:effectLst/>
                          <a:latin typeface="Times New Roman" pitchFamily="18" charset="0"/>
                          <a:ea typeface="Calibri"/>
                          <a:cs typeface="Times New Roman" pitchFamily="18" charset="0"/>
                        </a:rPr>
                        <a:t> </a:t>
                      </a:r>
                      <a:r>
                        <a:rPr lang="ru-RU" sz="1800" dirty="0">
                          <a:effectLst/>
                          <a:latin typeface="Times New Roman" pitchFamily="18" charset="0"/>
                          <a:ea typeface="Calibri"/>
                          <a:cs typeface="Times New Roman" pitchFamily="18" charset="0"/>
                        </a:rPr>
                        <a:t>Т. В.</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800">
                          <a:effectLst/>
                          <a:latin typeface="Times New Roman"/>
                          <a:ea typeface="Calibri"/>
                          <a:cs typeface="Times New Roman"/>
                        </a:rPr>
                        <a:t>«Непоседы»</a:t>
                      </a:r>
                      <a:endParaRPr lang="ru-RU" sz="18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800" dirty="0" smtClean="0">
                          <a:effectLst/>
                          <a:latin typeface="Times New Roman"/>
                          <a:ea typeface="Calibri"/>
                          <a:cs typeface="Times New Roman"/>
                        </a:rPr>
                        <a:t>3 </a:t>
                      </a:r>
                      <a:r>
                        <a:rPr lang="ru-RU" sz="1800" dirty="0" err="1">
                          <a:effectLst/>
                          <a:latin typeface="Times New Roman"/>
                          <a:ea typeface="Calibri"/>
                          <a:cs typeface="Times New Roman"/>
                        </a:rPr>
                        <a:t>кл</a:t>
                      </a:r>
                      <a:r>
                        <a:rPr lang="ru-RU" sz="1800" dirty="0">
                          <a:effectLst/>
                          <a:latin typeface="Times New Roman"/>
                          <a:ea typeface="Calibri"/>
                          <a:cs typeface="Times New Roman"/>
                        </a:rPr>
                        <a:t>.</a:t>
                      </a:r>
                      <a:endParaRPr lang="ru-RU" sz="1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800" dirty="0">
                          <a:effectLst/>
                          <a:latin typeface="Times New Roman"/>
                          <a:ea typeface="Calibri"/>
                          <a:cs typeface="Times New Roman"/>
                        </a:rPr>
                        <a:t>5</a:t>
                      </a:r>
                      <a:endParaRPr lang="ru-RU" sz="1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55814">
                <a:tc>
                  <a:txBody>
                    <a:bodyPr/>
                    <a:lstStyle/>
                    <a:p>
                      <a:pPr marL="0" lvl="0" indent="0" algn="l">
                        <a:lnSpc>
                          <a:spcPct val="150000"/>
                        </a:lnSpc>
                        <a:spcAft>
                          <a:spcPts val="0"/>
                        </a:spcAft>
                        <a:buFont typeface="+mj-lt"/>
                        <a:buNone/>
                      </a:pPr>
                      <a:r>
                        <a:rPr lang="ru-RU" sz="1800" dirty="0" smtClean="0">
                          <a:effectLst/>
                          <a:latin typeface="Times New Roman" pitchFamily="18" charset="0"/>
                          <a:ea typeface="Calibri"/>
                          <a:cs typeface="Times New Roman" pitchFamily="18" charset="0"/>
                        </a:rPr>
                        <a:t>7. </a:t>
                      </a:r>
                      <a:r>
                        <a:rPr lang="ru-RU" sz="1800" dirty="0" err="1" smtClean="0">
                          <a:effectLst/>
                          <a:latin typeface="Times New Roman" pitchFamily="18" charset="0"/>
                          <a:ea typeface="Calibri"/>
                          <a:cs typeface="Times New Roman" pitchFamily="18" charset="0"/>
                        </a:rPr>
                        <a:t>Остапова</a:t>
                      </a:r>
                      <a:r>
                        <a:rPr lang="ru-RU" sz="1800" dirty="0" smtClean="0">
                          <a:effectLst/>
                          <a:latin typeface="Times New Roman" pitchFamily="18" charset="0"/>
                          <a:ea typeface="Calibri"/>
                          <a:cs typeface="Times New Roman" pitchFamily="18" charset="0"/>
                        </a:rPr>
                        <a:t> </a:t>
                      </a:r>
                      <a:r>
                        <a:rPr lang="ru-RU" sz="1800" dirty="0">
                          <a:effectLst/>
                          <a:latin typeface="Times New Roman" pitchFamily="18" charset="0"/>
                          <a:ea typeface="Calibri"/>
                          <a:cs typeface="Times New Roman" pitchFamily="18" charset="0"/>
                        </a:rPr>
                        <a:t>Е. В., </a:t>
                      </a:r>
                      <a:endParaRPr lang="ru-RU" sz="1800" dirty="0" smtClean="0">
                        <a:effectLst/>
                        <a:latin typeface="Times New Roman" pitchFamily="18" charset="0"/>
                        <a:ea typeface="Calibri"/>
                        <a:cs typeface="Times New Roman" pitchFamily="18" charset="0"/>
                      </a:endParaRPr>
                    </a:p>
                    <a:p>
                      <a:pPr marL="0" lvl="0" indent="0" algn="l">
                        <a:lnSpc>
                          <a:spcPct val="150000"/>
                        </a:lnSpc>
                        <a:spcAft>
                          <a:spcPts val="0"/>
                        </a:spcAft>
                        <a:buFont typeface="+mj-lt"/>
                        <a:buNone/>
                      </a:pPr>
                      <a:r>
                        <a:rPr lang="ru-RU" sz="1800" dirty="0" smtClean="0">
                          <a:effectLst/>
                          <a:latin typeface="Times New Roman" pitchFamily="18" charset="0"/>
                          <a:ea typeface="Calibri"/>
                          <a:cs typeface="Times New Roman" pitchFamily="18" charset="0"/>
                        </a:rPr>
                        <a:t>    </a:t>
                      </a:r>
                      <a:r>
                        <a:rPr lang="ru-RU" sz="1800" dirty="0" err="1" smtClean="0">
                          <a:effectLst/>
                          <a:latin typeface="Times New Roman" pitchFamily="18" charset="0"/>
                          <a:ea typeface="Calibri"/>
                          <a:cs typeface="Times New Roman" pitchFamily="18" charset="0"/>
                        </a:rPr>
                        <a:t>Гилева</a:t>
                      </a:r>
                      <a:r>
                        <a:rPr lang="ru-RU" sz="1800" dirty="0" smtClean="0">
                          <a:effectLst/>
                          <a:latin typeface="Times New Roman" pitchFamily="18" charset="0"/>
                          <a:ea typeface="Calibri"/>
                          <a:cs typeface="Times New Roman" pitchFamily="18" charset="0"/>
                        </a:rPr>
                        <a:t> </a:t>
                      </a:r>
                      <a:r>
                        <a:rPr lang="ru-RU" sz="1800" dirty="0">
                          <a:effectLst/>
                          <a:latin typeface="Times New Roman" pitchFamily="18" charset="0"/>
                          <a:ea typeface="Calibri"/>
                          <a:cs typeface="Times New Roman" pitchFamily="18" charset="0"/>
                        </a:rPr>
                        <a:t>И. М.</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800">
                          <a:effectLst/>
                          <a:latin typeface="Times New Roman"/>
                          <a:ea typeface="Calibri"/>
                          <a:cs typeface="Times New Roman"/>
                        </a:rPr>
                        <a:t>«Зарядка»</a:t>
                      </a:r>
                      <a:endParaRPr lang="ru-RU" sz="18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800" dirty="0" smtClean="0">
                          <a:effectLst/>
                          <a:latin typeface="Times New Roman"/>
                          <a:ea typeface="Calibri"/>
                          <a:cs typeface="Times New Roman"/>
                        </a:rPr>
                        <a:t>2 </a:t>
                      </a:r>
                      <a:r>
                        <a:rPr lang="ru-RU" sz="1800" dirty="0" err="1">
                          <a:effectLst/>
                          <a:latin typeface="Times New Roman"/>
                          <a:ea typeface="Calibri"/>
                          <a:cs typeface="Times New Roman"/>
                        </a:rPr>
                        <a:t>кл</a:t>
                      </a:r>
                      <a:r>
                        <a:rPr lang="ru-RU" sz="1800" dirty="0">
                          <a:effectLst/>
                          <a:latin typeface="Times New Roman"/>
                          <a:ea typeface="Calibri"/>
                          <a:cs typeface="Times New Roman"/>
                        </a:rPr>
                        <a:t>.</a:t>
                      </a:r>
                      <a:endParaRPr lang="ru-RU" sz="1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800" dirty="0">
                          <a:effectLst/>
                          <a:latin typeface="Times New Roman"/>
                          <a:ea typeface="Calibri"/>
                          <a:cs typeface="Times New Roman"/>
                        </a:rPr>
                        <a:t>29</a:t>
                      </a:r>
                      <a:endParaRPr lang="ru-RU" sz="1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Прямоугольник 4"/>
          <p:cNvSpPr/>
          <p:nvPr/>
        </p:nvSpPr>
        <p:spPr>
          <a:xfrm>
            <a:off x="1644729" y="188640"/>
            <a:ext cx="5854551" cy="923330"/>
          </a:xfrm>
          <a:prstGeom prst="rect">
            <a:avLst/>
          </a:prstGeom>
          <a:noFill/>
        </p:spPr>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Участники проекта</a:t>
            </a:r>
            <a:endParaRPr lang="ru-RU" sz="5400" b="1" cap="none" spc="0" dirty="0">
              <a:ln w="10541" cmpd="sng">
                <a:solidFill>
                  <a:schemeClr val="accent1">
                    <a:shade val="88000"/>
                    <a:satMod val="110000"/>
                  </a:schemeClr>
                </a:solidFill>
                <a:prstDash val="solid"/>
              </a:ln>
              <a:solidFill>
                <a:srgbClr val="00B050"/>
              </a:solidFill>
              <a:effectLst>
                <a:glow rad="228600">
                  <a:schemeClr val="bg1">
                    <a:alpha val="40000"/>
                  </a:schemeClr>
                </a:glow>
              </a:effectLst>
            </a:endParaRPr>
          </a:p>
        </p:txBody>
      </p:sp>
    </p:spTree>
    <p:extLst>
      <p:ext uri="{BB962C8B-B14F-4D97-AF65-F5344CB8AC3E}">
        <p14:creationId xmlns:p14="http://schemas.microsoft.com/office/powerpoint/2010/main" val="760969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9664"/>
            <a:ext cx="9144000" cy="3038336"/>
          </a:xfrm>
          <a:prstGeom prst="rect">
            <a:avLst/>
          </a:prstGeom>
        </p:spPr>
      </p:pic>
      <p:sp>
        <p:nvSpPr>
          <p:cNvPr id="5" name="Прямоугольник 4"/>
          <p:cNvSpPr/>
          <p:nvPr/>
        </p:nvSpPr>
        <p:spPr>
          <a:xfrm>
            <a:off x="1644729" y="188640"/>
            <a:ext cx="5854551" cy="923330"/>
          </a:xfrm>
          <a:prstGeom prst="rect">
            <a:avLst/>
          </a:prstGeom>
          <a:noFill/>
        </p:spPr>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Участники проекта</a:t>
            </a:r>
            <a:endParaRPr lang="ru-RU" sz="5400" b="1" cap="none" spc="0" dirty="0">
              <a:ln w="10541" cmpd="sng">
                <a:solidFill>
                  <a:schemeClr val="accent1">
                    <a:shade val="88000"/>
                    <a:satMod val="110000"/>
                  </a:schemeClr>
                </a:solidFill>
                <a:prstDash val="solid"/>
              </a:ln>
              <a:solidFill>
                <a:srgbClr val="00B050"/>
              </a:solidFill>
              <a:effectLst>
                <a:glow rad="228600">
                  <a:schemeClr val="bg1">
                    <a:alpha val="40000"/>
                  </a:schemeClr>
                </a:glow>
              </a:effectLs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30489770"/>
              </p:ext>
            </p:extLst>
          </p:nvPr>
        </p:nvGraphicFramePr>
        <p:xfrm>
          <a:off x="395536" y="1111970"/>
          <a:ext cx="8136904" cy="5541129"/>
        </p:xfrm>
        <a:graphic>
          <a:graphicData uri="http://schemas.openxmlformats.org/drawingml/2006/table">
            <a:tbl>
              <a:tblPr firstRow="1" bandRow="1">
                <a:tableStyleId>{5C22544A-7EE6-4342-B048-85BDC9FD1C3A}</a:tableStyleId>
              </a:tblPr>
              <a:tblGrid>
                <a:gridCol w="3240360"/>
                <a:gridCol w="2376264"/>
                <a:gridCol w="1224136"/>
                <a:gridCol w="1296144"/>
              </a:tblGrid>
              <a:tr h="453121">
                <a:tc>
                  <a:txBody>
                    <a:bodyPr/>
                    <a:lstStyle/>
                    <a:p>
                      <a:pPr algn="ctr">
                        <a:lnSpc>
                          <a:spcPct val="150000"/>
                        </a:lnSpc>
                        <a:spcAft>
                          <a:spcPts val="0"/>
                        </a:spcAft>
                      </a:pPr>
                      <a:r>
                        <a:rPr lang="ru-RU" sz="1600" i="1" dirty="0">
                          <a:solidFill>
                            <a:schemeClr val="tx1"/>
                          </a:solidFill>
                          <a:effectLst/>
                          <a:latin typeface="Times New Roman"/>
                          <a:ea typeface="Calibri"/>
                          <a:cs typeface="Times New Roman"/>
                        </a:rPr>
                        <a:t>Куратор</a:t>
                      </a:r>
                      <a:endParaRPr lang="ru-RU" sz="16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i="1">
                          <a:solidFill>
                            <a:schemeClr val="tx1"/>
                          </a:solidFill>
                          <a:effectLst/>
                          <a:latin typeface="Times New Roman"/>
                          <a:ea typeface="Calibri"/>
                          <a:cs typeface="Times New Roman"/>
                        </a:rPr>
                        <a:t>Команда</a:t>
                      </a:r>
                      <a:endParaRPr lang="ru-RU" sz="160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i="1" dirty="0" smtClean="0">
                          <a:solidFill>
                            <a:schemeClr val="tx1"/>
                          </a:solidFill>
                          <a:effectLst/>
                          <a:latin typeface="Times New Roman"/>
                          <a:ea typeface="Calibri"/>
                          <a:cs typeface="Times New Roman"/>
                        </a:rPr>
                        <a:t>Класс</a:t>
                      </a:r>
                      <a:endParaRPr lang="ru-RU" sz="16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i="1" dirty="0" smtClean="0">
                          <a:solidFill>
                            <a:schemeClr val="tx1"/>
                          </a:solidFill>
                          <a:effectLst/>
                          <a:latin typeface="Times New Roman"/>
                          <a:ea typeface="Calibri"/>
                          <a:cs typeface="Times New Roman"/>
                        </a:rPr>
                        <a:t>Кол-во </a:t>
                      </a:r>
                      <a:r>
                        <a:rPr lang="ru-RU" sz="1600" i="1" dirty="0">
                          <a:solidFill>
                            <a:schemeClr val="tx1"/>
                          </a:solidFill>
                          <a:effectLst/>
                          <a:latin typeface="Times New Roman"/>
                          <a:ea typeface="Calibri"/>
                          <a:cs typeface="Times New Roman"/>
                        </a:rPr>
                        <a:t>участников</a:t>
                      </a:r>
                      <a:endParaRPr lang="ru-RU" sz="16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3121">
                <a:tc>
                  <a:txBody>
                    <a:bodyPr/>
                    <a:lstStyle/>
                    <a:p>
                      <a:pPr marL="0" lvl="0" indent="0" algn="just">
                        <a:lnSpc>
                          <a:spcPct val="150000"/>
                        </a:lnSpc>
                        <a:spcAft>
                          <a:spcPts val="0"/>
                        </a:spcAft>
                        <a:buFont typeface="+mj-lt"/>
                        <a:buNone/>
                      </a:pPr>
                      <a:r>
                        <a:rPr lang="ru-RU" sz="1600" dirty="0" smtClean="0">
                          <a:effectLst/>
                          <a:latin typeface="Times New Roman"/>
                          <a:ea typeface="Calibri"/>
                          <a:cs typeface="Times New Roman"/>
                        </a:rPr>
                        <a:t>1. Новикова </a:t>
                      </a:r>
                      <a:r>
                        <a:rPr lang="ru-RU" sz="1600" dirty="0">
                          <a:effectLst/>
                          <a:latin typeface="Times New Roman"/>
                          <a:ea typeface="Calibri"/>
                          <a:cs typeface="Times New Roman"/>
                        </a:rPr>
                        <a:t>А. П.</a:t>
                      </a:r>
                      <a:endParaRPr lang="ru-RU"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a:effectLst/>
                          <a:latin typeface="Times New Roman"/>
                          <a:ea typeface="Calibri"/>
                          <a:cs typeface="Times New Roman"/>
                        </a:rPr>
                        <a:t>«Любопышки»</a:t>
                      </a:r>
                      <a:endParaRPr lang="ru-RU" sz="16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dirty="0" smtClean="0">
                          <a:effectLst/>
                          <a:latin typeface="Times New Roman"/>
                          <a:ea typeface="Calibri"/>
                          <a:cs typeface="Times New Roman"/>
                        </a:rPr>
                        <a:t>5 </a:t>
                      </a:r>
                      <a:r>
                        <a:rPr lang="ru-RU" sz="1600" dirty="0" err="1">
                          <a:effectLst/>
                          <a:latin typeface="Times New Roman"/>
                          <a:ea typeface="Calibri"/>
                          <a:cs typeface="Times New Roman"/>
                        </a:rPr>
                        <a:t>кл</a:t>
                      </a:r>
                      <a:r>
                        <a:rPr lang="ru-RU" sz="1600" dirty="0">
                          <a:effectLst/>
                          <a:latin typeface="Times New Roman"/>
                          <a:ea typeface="Calibri"/>
                          <a:cs typeface="Times New Roman"/>
                        </a:rPr>
                        <a:t>.</a:t>
                      </a:r>
                      <a:endParaRPr lang="ru-RU" sz="1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a:effectLst/>
                          <a:latin typeface="Times New Roman"/>
                          <a:ea typeface="Calibri"/>
                          <a:cs typeface="Times New Roman"/>
                        </a:rPr>
                        <a:t>5</a:t>
                      </a:r>
                      <a:endParaRPr lang="ru-RU" sz="16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3121">
                <a:tc>
                  <a:txBody>
                    <a:bodyPr/>
                    <a:lstStyle/>
                    <a:p>
                      <a:pPr marL="0" lvl="0" indent="0" algn="just">
                        <a:lnSpc>
                          <a:spcPct val="150000"/>
                        </a:lnSpc>
                        <a:spcAft>
                          <a:spcPts val="0"/>
                        </a:spcAft>
                        <a:buFont typeface="+mj-lt"/>
                        <a:buNone/>
                      </a:pPr>
                      <a:r>
                        <a:rPr lang="ru-RU" sz="1600" dirty="0" smtClean="0">
                          <a:effectLst/>
                          <a:latin typeface="Times New Roman"/>
                          <a:ea typeface="Calibri"/>
                          <a:cs typeface="Times New Roman"/>
                        </a:rPr>
                        <a:t>2. Лизунова </a:t>
                      </a:r>
                      <a:r>
                        <a:rPr lang="ru-RU" sz="1600" dirty="0">
                          <a:effectLst/>
                          <a:latin typeface="Times New Roman"/>
                          <a:ea typeface="Calibri"/>
                          <a:cs typeface="Times New Roman"/>
                        </a:rPr>
                        <a:t>Ю. В.</a:t>
                      </a:r>
                      <a:endParaRPr lang="ru-RU"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dirty="0">
                          <a:effectLst/>
                          <a:latin typeface="Times New Roman"/>
                          <a:ea typeface="Calibri"/>
                          <a:cs typeface="Times New Roman"/>
                        </a:rPr>
                        <a:t>«</a:t>
                      </a:r>
                      <a:r>
                        <a:rPr lang="ru-RU" sz="1600" dirty="0" err="1">
                          <a:effectLst/>
                          <a:latin typeface="Times New Roman"/>
                          <a:ea typeface="Calibri"/>
                          <a:cs typeface="Times New Roman"/>
                        </a:rPr>
                        <a:t>КатаПУЛЬта</a:t>
                      </a:r>
                      <a:r>
                        <a:rPr lang="ru-RU" sz="1600" dirty="0">
                          <a:effectLst/>
                          <a:latin typeface="Times New Roman"/>
                          <a:ea typeface="Calibri"/>
                          <a:cs typeface="Times New Roman"/>
                        </a:rPr>
                        <a:t>»</a:t>
                      </a:r>
                      <a:endParaRPr lang="ru-RU" sz="1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dirty="0" smtClean="0">
                          <a:effectLst/>
                          <a:latin typeface="Times New Roman"/>
                          <a:ea typeface="Calibri"/>
                          <a:cs typeface="Times New Roman"/>
                        </a:rPr>
                        <a:t>5 </a:t>
                      </a:r>
                      <a:r>
                        <a:rPr lang="ru-RU" sz="1600" dirty="0" err="1">
                          <a:effectLst/>
                          <a:latin typeface="Times New Roman"/>
                          <a:ea typeface="Calibri"/>
                          <a:cs typeface="Times New Roman"/>
                        </a:rPr>
                        <a:t>кл</a:t>
                      </a:r>
                      <a:r>
                        <a:rPr lang="ru-RU" sz="1600" dirty="0">
                          <a:effectLst/>
                          <a:latin typeface="Times New Roman"/>
                          <a:ea typeface="Calibri"/>
                          <a:cs typeface="Times New Roman"/>
                        </a:rPr>
                        <a:t>.</a:t>
                      </a:r>
                      <a:endParaRPr lang="ru-RU" sz="1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a:effectLst/>
                          <a:latin typeface="Times New Roman"/>
                          <a:ea typeface="Calibri"/>
                          <a:cs typeface="Times New Roman"/>
                        </a:rPr>
                        <a:t>1</a:t>
                      </a:r>
                      <a:endParaRPr lang="ru-RU" sz="16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3121">
                <a:tc>
                  <a:txBody>
                    <a:bodyPr/>
                    <a:lstStyle/>
                    <a:p>
                      <a:pPr marL="0" lvl="0" indent="0" algn="just">
                        <a:lnSpc>
                          <a:spcPct val="150000"/>
                        </a:lnSpc>
                        <a:spcAft>
                          <a:spcPts val="0"/>
                        </a:spcAft>
                        <a:buFont typeface="+mj-lt"/>
                        <a:buNone/>
                      </a:pPr>
                      <a:r>
                        <a:rPr lang="ru-RU" sz="1600" dirty="0" smtClean="0">
                          <a:effectLst/>
                          <a:latin typeface="Times New Roman"/>
                          <a:ea typeface="Calibri"/>
                          <a:cs typeface="Times New Roman"/>
                        </a:rPr>
                        <a:t>3. </a:t>
                      </a:r>
                      <a:r>
                        <a:rPr lang="ru-RU" sz="1600" dirty="0" err="1" smtClean="0">
                          <a:effectLst/>
                          <a:latin typeface="Times New Roman"/>
                          <a:ea typeface="Calibri"/>
                          <a:cs typeface="Times New Roman"/>
                        </a:rPr>
                        <a:t>Стефанова</a:t>
                      </a:r>
                      <a:r>
                        <a:rPr lang="ru-RU" sz="1600" dirty="0" smtClean="0">
                          <a:effectLst/>
                          <a:latin typeface="Times New Roman"/>
                          <a:ea typeface="Calibri"/>
                          <a:cs typeface="Times New Roman"/>
                        </a:rPr>
                        <a:t> </a:t>
                      </a:r>
                      <a:r>
                        <a:rPr lang="ru-RU" sz="1600" dirty="0">
                          <a:effectLst/>
                          <a:latin typeface="Times New Roman"/>
                          <a:ea typeface="Calibri"/>
                          <a:cs typeface="Times New Roman"/>
                        </a:rPr>
                        <a:t>Л. М. </a:t>
                      </a:r>
                      <a:endParaRPr lang="ru-RU"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dirty="0">
                          <a:effectLst/>
                          <a:latin typeface="Times New Roman"/>
                          <a:ea typeface="Calibri"/>
                          <a:cs typeface="Times New Roman"/>
                        </a:rPr>
                        <a:t>«Алые паруса»</a:t>
                      </a:r>
                      <a:endParaRPr lang="ru-RU" sz="1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dirty="0" smtClean="0">
                          <a:effectLst/>
                          <a:latin typeface="Times New Roman"/>
                          <a:ea typeface="Calibri"/>
                          <a:cs typeface="Times New Roman"/>
                        </a:rPr>
                        <a:t>5-6 </a:t>
                      </a:r>
                      <a:r>
                        <a:rPr lang="ru-RU" sz="1600" dirty="0" err="1">
                          <a:effectLst/>
                          <a:latin typeface="Times New Roman"/>
                          <a:ea typeface="Calibri"/>
                          <a:cs typeface="Times New Roman"/>
                        </a:rPr>
                        <a:t>кл</a:t>
                      </a:r>
                      <a:r>
                        <a:rPr lang="ru-RU" sz="1600" dirty="0">
                          <a:effectLst/>
                          <a:latin typeface="Times New Roman"/>
                          <a:ea typeface="Calibri"/>
                          <a:cs typeface="Times New Roman"/>
                        </a:rPr>
                        <a:t>.</a:t>
                      </a:r>
                      <a:endParaRPr lang="ru-RU" sz="1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a:effectLst/>
                          <a:latin typeface="Times New Roman"/>
                          <a:ea typeface="Calibri"/>
                          <a:cs typeface="Times New Roman"/>
                        </a:rPr>
                        <a:t>6 </a:t>
                      </a:r>
                      <a:endParaRPr lang="ru-RU" sz="16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3121">
                <a:tc>
                  <a:txBody>
                    <a:bodyPr/>
                    <a:lstStyle/>
                    <a:p>
                      <a:pPr marL="0" lvl="0" indent="0" algn="just">
                        <a:lnSpc>
                          <a:spcPct val="150000"/>
                        </a:lnSpc>
                        <a:spcAft>
                          <a:spcPts val="0"/>
                        </a:spcAft>
                        <a:buFont typeface="+mj-lt"/>
                        <a:buNone/>
                      </a:pPr>
                      <a:r>
                        <a:rPr lang="ru-RU" sz="1600" dirty="0" smtClean="0">
                          <a:effectLst/>
                          <a:latin typeface="Times New Roman"/>
                          <a:ea typeface="Calibri"/>
                          <a:cs typeface="Times New Roman"/>
                        </a:rPr>
                        <a:t>4. Вербина </a:t>
                      </a:r>
                      <a:r>
                        <a:rPr lang="ru-RU" sz="1600" dirty="0">
                          <a:effectLst/>
                          <a:latin typeface="Times New Roman"/>
                          <a:ea typeface="Calibri"/>
                          <a:cs typeface="Times New Roman"/>
                        </a:rPr>
                        <a:t>В. Д., Денисова Е. А.</a:t>
                      </a:r>
                      <a:endParaRPr lang="ru-RU"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a:effectLst/>
                          <a:latin typeface="Times New Roman"/>
                          <a:ea typeface="Calibri"/>
                          <a:cs typeface="Times New Roman"/>
                        </a:rPr>
                        <a:t>«Радуга»</a:t>
                      </a:r>
                      <a:endParaRPr lang="ru-RU" sz="16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dirty="0" smtClean="0">
                          <a:effectLst/>
                          <a:latin typeface="Times New Roman"/>
                          <a:ea typeface="Calibri"/>
                          <a:cs typeface="Times New Roman"/>
                        </a:rPr>
                        <a:t>7-8 </a:t>
                      </a:r>
                      <a:r>
                        <a:rPr lang="ru-RU" sz="1600" dirty="0" err="1">
                          <a:effectLst/>
                          <a:latin typeface="Times New Roman"/>
                          <a:ea typeface="Calibri"/>
                          <a:cs typeface="Times New Roman"/>
                        </a:rPr>
                        <a:t>кл</a:t>
                      </a:r>
                      <a:r>
                        <a:rPr lang="ru-RU" sz="1600" dirty="0">
                          <a:effectLst/>
                          <a:latin typeface="Times New Roman"/>
                          <a:ea typeface="Calibri"/>
                          <a:cs typeface="Times New Roman"/>
                        </a:rPr>
                        <a:t>.</a:t>
                      </a:r>
                      <a:endParaRPr lang="ru-RU" sz="1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dirty="0">
                          <a:effectLst/>
                          <a:latin typeface="Times New Roman"/>
                          <a:ea typeface="Calibri"/>
                          <a:cs typeface="Times New Roman"/>
                        </a:rPr>
                        <a:t>5</a:t>
                      </a:r>
                      <a:endParaRPr lang="ru-RU" sz="1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3121">
                <a:tc>
                  <a:txBody>
                    <a:bodyPr/>
                    <a:lstStyle/>
                    <a:p>
                      <a:pPr marL="0" lvl="0" indent="0" algn="just">
                        <a:lnSpc>
                          <a:spcPct val="150000"/>
                        </a:lnSpc>
                        <a:spcAft>
                          <a:spcPts val="0"/>
                        </a:spcAft>
                        <a:buFont typeface="+mj-lt"/>
                        <a:buNone/>
                      </a:pPr>
                      <a:r>
                        <a:rPr lang="ru-RU" sz="1600" dirty="0" smtClean="0">
                          <a:effectLst/>
                          <a:latin typeface="Times New Roman"/>
                          <a:ea typeface="Calibri"/>
                          <a:cs typeface="Times New Roman"/>
                        </a:rPr>
                        <a:t>5. Кузнецова </a:t>
                      </a:r>
                      <a:r>
                        <a:rPr lang="ru-RU" sz="1600" dirty="0">
                          <a:effectLst/>
                          <a:latin typeface="Times New Roman"/>
                          <a:ea typeface="Calibri"/>
                          <a:cs typeface="Times New Roman"/>
                        </a:rPr>
                        <a:t>Д. А., Петухова Т. Г.</a:t>
                      </a:r>
                      <a:endParaRPr lang="ru-RU"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a:effectLst/>
                          <a:latin typeface="Times New Roman"/>
                          <a:ea typeface="Calibri"/>
                          <a:cs typeface="Times New Roman"/>
                        </a:rPr>
                        <a:t>«Снегири»</a:t>
                      </a:r>
                      <a:endParaRPr lang="ru-RU" sz="16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dirty="0" smtClean="0">
                          <a:effectLst/>
                          <a:latin typeface="Times New Roman"/>
                          <a:ea typeface="Calibri"/>
                          <a:cs typeface="Times New Roman"/>
                        </a:rPr>
                        <a:t>7-8 </a:t>
                      </a:r>
                      <a:r>
                        <a:rPr lang="ru-RU" sz="1600" dirty="0" err="1">
                          <a:effectLst/>
                          <a:latin typeface="Times New Roman"/>
                          <a:ea typeface="Calibri"/>
                          <a:cs typeface="Times New Roman"/>
                        </a:rPr>
                        <a:t>кл</a:t>
                      </a:r>
                      <a:r>
                        <a:rPr lang="ru-RU" sz="1600" dirty="0">
                          <a:effectLst/>
                          <a:latin typeface="Times New Roman"/>
                          <a:ea typeface="Calibri"/>
                          <a:cs typeface="Times New Roman"/>
                        </a:rPr>
                        <a:t>.</a:t>
                      </a:r>
                      <a:endParaRPr lang="ru-RU" sz="1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dirty="0">
                          <a:effectLst/>
                          <a:latin typeface="Times New Roman"/>
                          <a:ea typeface="Calibri"/>
                          <a:cs typeface="Times New Roman"/>
                        </a:rPr>
                        <a:t>2</a:t>
                      </a:r>
                      <a:endParaRPr lang="ru-RU" sz="1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3121">
                <a:tc>
                  <a:txBody>
                    <a:bodyPr/>
                    <a:lstStyle/>
                    <a:p>
                      <a:pPr marL="0" lvl="0" indent="0" algn="just">
                        <a:lnSpc>
                          <a:spcPct val="150000"/>
                        </a:lnSpc>
                        <a:spcAft>
                          <a:spcPts val="0"/>
                        </a:spcAft>
                        <a:buFont typeface="+mj-lt"/>
                        <a:buNone/>
                      </a:pPr>
                      <a:r>
                        <a:rPr lang="ru-RU" sz="1600" dirty="0" smtClean="0">
                          <a:effectLst/>
                          <a:latin typeface="Times New Roman"/>
                          <a:ea typeface="Calibri"/>
                          <a:cs typeface="Times New Roman"/>
                        </a:rPr>
                        <a:t>6. Татаринова </a:t>
                      </a:r>
                      <a:r>
                        <a:rPr lang="ru-RU" sz="1600" dirty="0">
                          <a:effectLst/>
                          <a:latin typeface="Times New Roman"/>
                          <a:ea typeface="Calibri"/>
                          <a:cs typeface="Times New Roman"/>
                        </a:rPr>
                        <a:t>М. А.</a:t>
                      </a:r>
                      <a:endParaRPr lang="ru-RU"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a:effectLst/>
                          <a:latin typeface="Times New Roman"/>
                          <a:ea typeface="Calibri"/>
                          <a:cs typeface="Times New Roman"/>
                        </a:rPr>
                        <a:t>«Смешарики»</a:t>
                      </a:r>
                      <a:endParaRPr lang="ru-RU" sz="16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dirty="0" smtClean="0">
                          <a:effectLst/>
                          <a:latin typeface="Times New Roman"/>
                          <a:ea typeface="Calibri"/>
                          <a:cs typeface="Times New Roman"/>
                        </a:rPr>
                        <a:t>5-7 </a:t>
                      </a:r>
                      <a:r>
                        <a:rPr lang="ru-RU" sz="1600" dirty="0" err="1">
                          <a:effectLst/>
                          <a:latin typeface="Times New Roman"/>
                          <a:ea typeface="Calibri"/>
                          <a:cs typeface="Times New Roman"/>
                        </a:rPr>
                        <a:t>кл</a:t>
                      </a:r>
                      <a:r>
                        <a:rPr lang="ru-RU" sz="1600" dirty="0">
                          <a:effectLst/>
                          <a:latin typeface="Times New Roman"/>
                          <a:ea typeface="Calibri"/>
                          <a:cs typeface="Times New Roman"/>
                        </a:rPr>
                        <a:t>.</a:t>
                      </a:r>
                      <a:endParaRPr lang="ru-RU" sz="1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dirty="0">
                          <a:effectLst/>
                          <a:latin typeface="Times New Roman"/>
                          <a:ea typeface="Calibri"/>
                          <a:cs typeface="Times New Roman"/>
                        </a:rPr>
                        <a:t>12</a:t>
                      </a:r>
                      <a:endParaRPr lang="ru-RU" sz="1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3121">
                <a:tc>
                  <a:txBody>
                    <a:bodyPr/>
                    <a:lstStyle/>
                    <a:p>
                      <a:pPr marL="0" lvl="0" indent="0" algn="just">
                        <a:lnSpc>
                          <a:spcPct val="150000"/>
                        </a:lnSpc>
                        <a:spcAft>
                          <a:spcPts val="0"/>
                        </a:spcAft>
                        <a:buFont typeface="+mj-lt"/>
                        <a:buNone/>
                      </a:pPr>
                      <a:r>
                        <a:rPr lang="ru-RU" sz="1600" dirty="0" smtClean="0">
                          <a:effectLst/>
                          <a:latin typeface="Times New Roman"/>
                          <a:ea typeface="Calibri"/>
                          <a:cs typeface="Times New Roman"/>
                        </a:rPr>
                        <a:t>7. Волобуева </a:t>
                      </a:r>
                      <a:r>
                        <a:rPr lang="ru-RU" sz="1600" dirty="0">
                          <a:effectLst/>
                          <a:latin typeface="Times New Roman"/>
                          <a:ea typeface="Calibri"/>
                          <a:cs typeface="Times New Roman"/>
                        </a:rPr>
                        <a:t>Л. М., Гаврилюк Л. Ф.</a:t>
                      </a:r>
                      <a:endParaRPr lang="ru-RU"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a:effectLst/>
                          <a:latin typeface="Times New Roman"/>
                          <a:ea typeface="Calibri"/>
                          <a:cs typeface="Times New Roman"/>
                        </a:rPr>
                        <a:t>«Береги здоровье смолоду»</a:t>
                      </a:r>
                      <a:endParaRPr lang="ru-RU" sz="16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dirty="0" smtClean="0">
                          <a:effectLst/>
                          <a:latin typeface="Times New Roman"/>
                          <a:ea typeface="Calibri"/>
                          <a:cs typeface="Times New Roman"/>
                        </a:rPr>
                        <a:t>5-8 </a:t>
                      </a:r>
                      <a:r>
                        <a:rPr lang="ru-RU" sz="1600" dirty="0" err="1">
                          <a:effectLst/>
                          <a:latin typeface="Times New Roman"/>
                          <a:ea typeface="Calibri"/>
                          <a:cs typeface="Times New Roman"/>
                        </a:rPr>
                        <a:t>кл</a:t>
                      </a:r>
                      <a:r>
                        <a:rPr lang="ru-RU" sz="1600" dirty="0">
                          <a:effectLst/>
                          <a:latin typeface="Times New Roman"/>
                          <a:ea typeface="Calibri"/>
                          <a:cs typeface="Times New Roman"/>
                        </a:rPr>
                        <a:t>.</a:t>
                      </a:r>
                      <a:endParaRPr lang="ru-RU" sz="1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dirty="0">
                          <a:effectLst/>
                          <a:latin typeface="Times New Roman"/>
                          <a:ea typeface="Calibri"/>
                          <a:cs typeface="Times New Roman"/>
                        </a:rPr>
                        <a:t>11</a:t>
                      </a:r>
                      <a:endParaRPr lang="ru-RU" sz="1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3121">
                <a:tc>
                  <a:txBody>
                    <a:bodyPr/>
                    <a:lstStyle/>
                    <a:p>
                      <a:pPr marL="0" lvl="0" indent="0" algn="just">
                        <a:lnSpc>
                          <a:spcPct val="150000"/>
                        </a:lnSpc>
                        <a:spcAft>
                          <a:spcPts val="0"/>
                        </a:spcAft>
                        <a:buFont typeface="+mj-lt"/>
                        <a:buNone/>
                      </a:pPr>
                      <a:r>
                        <a:rPr lang="ru-RU" sz="1600" dirty="0" smtClean="0">
                          <a:effectLst/>
                          <a:latin typeface="Times New Roman"/>
                          <a:ea typeface="Calibri"/>
                          <a:cs typeface="Times New Roman"/>
                        </a:rPr>
                        <a:t>8. </a:t>
                      </a:r>
                      <a:r>
                        <a:rPr lang="ru-RU" sz="1600" dirty="0" err="1" smtClean="0">
                          <a:effectLst/>
                          <a:latin typeface="Times New Roman"/>
                          <a:ea typeface="Calibri"/>
                          <a:cs typeface="Times New Roman"/>
                        </a:rPr>
                        <a:t>Асонкова</a:t>
                      </a:r>
                      <a:r>
                        <a:rPr lang="ru-RU" sz="1600" dirty="0" smtClean="0">
                          <a:effectLst/>
                          <a:latin typeface="Times New Roman"/>
                          <a:ea typeface="Calibri"/>
                          <a:cs typeface="Times New Roman"/>
                        </a:rPr>
                        <a:t> </a:t>
                      </a:r>
                      <a:r>
                        <a:rPr lang="ru-RU" sz="1600" dirty="0">
                          <a:effectLst/>
                          <a:latin typeface="Times New Roman"/>
                          <a:ea typeface="Calibri"/>
                          <a:cs typeface="Times New Roman"/>
                        </a:rPr>
                        <a:t>З. А., Маркова В. Ф.</a:t>
                      </a:r>
                      <a:endParaRPr lang="ru-RU"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a:effectLst/>
                          <a:latin typeface="Times New Roman"/>
                          <a:ea typeface="Calibri"/>
                          <a:cs typeface="Times New Roman"/>
                        </a:rPr>
                        <a:t>«Весёлые ребята»</a:t>
                      </a:r>
                      <a:endParaRPr lang="ru-RU" sz="16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dirty="0" smtClean="0">
                          <a:effectLst/>
                          <a:latin typeface="Times New Roman"/>
                          <a:ea typeface="Calibri"/>
                          <a:cs typeface="Times New Roman"/>
                        </a:rPr>
                        <a:t>7-8 </a:t>
                      </a:r>
                      <a:r>
                        <a:rPr lang="ru-RU" sz="1600" dirty="0" err="1">
                          <a:effectLst/>
                          <a:latin typeface="Times New Roman"/>
                          <a:ea typeface="Calibri"/>
                          <a:cs typeface="Times New Roman"/>
                        </a:rPr>
                        <a:t>кл</a:t>
                      </a:r>
                      <a:r>
                        <a:rPr lang="ru-RU" sz="1600" dirty="0">
                          <a:effectLst/>
                          <a:latin typeface="Times New Roman"/>
                          <a:ea typeface="Calibri"/>
                          <a:cs typeface="Times New Roman"/>
                        </a:rPr>
                        <a:t>.</a:t>
                      </a:r>
                      <a:endParaRPr lang="ru-RU" sz="1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dirty="0">
                          <a:effectLst/>
                          <a:latin typeface="Times New Roman"/>
                          <a:ea typeface="Calibri"/>
                          <a:cs typeface="Times New Roman"/>
                        </a:rPr>
                        <a:t>15</a:t>
                      </a:r>
                      <a:endParaRPr lang="ru-RU" sz="1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3121">
                <a:tc>
                  <a:txBody>
                    <a:bodyPr/>
                    <a:lstStyle/>
                    <a:p>
                      <a:pPr marL="0" lvl="0" indent="0" algn="just">
                        <a:lnSpc>
                          <a:spcPct val="150000"/>
                        </a:lnSpc>
                        <a:spcAft>
                          <a:spcPts val="0"/>
                        </a:spcAft>
                        <a:buFont typeface="+mj-lt"/>
                        <a:buNone/>
                      </a:pPr>
                      <a:r>
                        <a:rPr lang="ru-RU" sz="1600" dirty="0" smtClean="0">
                          <a:effectLst/>
                          <a:latin typeface="Times New Roman"/>
                          <a:ea typeface="Calibri"/>
                          <a:cs typeface="Times New Roman"/>
                        </a:rPr>
                        <a:t>9. Фёдорова </a:t>
                      </a:r>
                      <a:r>
                        <a:rPr lang="ru-RU" sz="1600" dirty="0">
                          <a:effectLst/>
                          <a:latin typeface="Times New Roman"/>
                          <a:ea typeface="Calibri"/>
                          <a:cs typeface="Times New Roman"/>
                        </a:rPr>
                        <a:t>Г. М.</a:t>
                      </a:r>
                      <a:endParaRPr lang="ru-RU"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a:effectLst/>
                          <a:latin typeface="Times New Roman"/>
                          <a:ea typeface="Calibri"/>
                          <a:cs typeface="Times New Roman"/>
                        </a:rPr>
                        <a:t>«Семицветик»</a:t>
                      </a:r>
                      <a:endParaRPr lang="ru-RU" sz="16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dirty="0" smtClean="0">
                          <a:effectLst/>
                          <a:latin typeface="Times New Roman"/>
                          <a:ea typeface="Calibri"/>
                          <a:cs typeface="Times New Roman"/>
                        </a:rPr>
                        <a:t>6кл</a:t>
                      </a:r>
                      <a:r>
                        <a:rPr lang="ru-RU" sz="1600" dirty="0">
                          <a:effectLst/>
                          <a:latin typeface="Times New Roman"/>
                          <a:ea typeface="Calibri"/>
                          <a:cs typeface="Times New Roman"/>
                        </a:rPr>
                        <a:t>.</a:t>
                      </a:r>
                      <a:endParaRPr lang="ru-RU" sz="1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dirty="0">
                          <a:effectLst/>
                          <a:latin typeface="Times New Roman"/>
                          <a:ea typeface="Calibri"/>
                          <a:cs typeface="Times New Roman"/>
                        </a:rPr>
                        <a:t>4</a:t>
                      </a:r>
                      <a:endParaRPr lang="ru-RU" sz="1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3121">
                <a:tc>
                  <a:txBody>
                    <a:bodyPr/>
                    <a:lstStyle/>
                    <a:p>
                      <a:pPr marL="0" lvl="0" indent="0" algn="just">
                        <a:lnSpc>
                          <a:spcPct val="150000"/>
                        </a:lnSpc>
                        <a:spcAft>
                          <a:spcPts val="0"/>
                        </a:spcAft>
                        <a:buFont typeface="+mj-lt"/>
                        <a:buNone/>
                      </a:pPr>
                      <a:r>
                        <a:rPr lang="ru-RU" sz="1600" dirty="0" smtClean="0">
                          <a:effectLst/>
                          <a:latin typeface="Times New Roman"/>
                          <a:ea typeface="Calibri"/>
                          <a:cs typeface="Times New Roman"/>
                        </a:rPr>
                        <a:t>10. Потапова </a:t>
                      </a:r>
                      <a:r>
                        <a:rPr lang="ru-RU" sz="1600" dirty="0">
                          <a:effectLst/>
                          <a:latin typeface="Times New Roman"/>
                          <a:ea typeface="Calibri"/>
                          <a:cs typeface="Times New Roman"/>
                        </a:rPr>
                        <a:t>В. В.</a:t>
                      </a:r>
                      <a:endParaRPr lang="ru-RU"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a:effectLst/>
                          <a:latin typeface="Times New Roman"/>
                          <a:ea typeface="Calibri"/>
                          <a:cs typeface="Times New Roman"/>
                        </a:rPr>
                        <a:t>«Лозымцы»</a:t>
                      </a:r>
                      <a:endParaRPr lang="ru-RU" sz="16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dirty="0" smtClean="0">
                          <a:effectLst/>
                          <a:latin typeface="Times New Roman"/>
                          <a:ea typeface="Calibri"/>
                          <a:cs typeface="Times New Roman"/>
                        </a:rPr>
                        <a:t>5 </a:t>
                      </a:r>
                      <a:r>
                        <a:rPr lang="ru-RU" sz="1600" dirty="0">
                          <a:effectLst/>
                          <a:latin typeface="Times New Roman"/>
                          <a:ea typeface="Calibri"/>
                          <a:cs typeface="Times New Roman"/>
                        </a:rPr>
                        <a:t>л.</a:t>
                      </a:r>
                      <a:endParaRPr lang="ru-RU" sz="1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ru-RU" sz="1600" dirty="0">
                          <a:effectLst/>
                          <a:latin typeface="Times New Roman"/>
                          <a:ea typeface="Calibri"/>
                          <a:cs typeface="Times New Roman"/>
                        </a:rPr>
                        <a:t>5</a:t>
                      </a:r>
                      <a:endParaRPr lang="ru-RU" sz="1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604494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9664"/>
            <a:ext cx="9144000" cy="3038336"/>
          </a:xfrm>
          <a:prstGeom prst="rect">
            <a:avLst/>
          </a:prstGeom>
        </p:spPr>
      </p:pic>
      <p:sp>
        <p:nvSpPr>
          <p:cNvPr id="5" name="Прямоугольник 4"/>
          <p:cNvSpPr/>
          <p:nvPr/>
        </p:nvSpPr>
        <p:spPr>
          <a:xfrm>
            <a:off x="1644729" y="188640"/>
            <a:ext cx="5854551" cy="923330"/>
          </a:xfrm>
          <a:prstGeom prst="rect">
            <a:avLst/>
          </a:prstGeom>
          <a:noFill/>
        </p:spPr>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Участники проекта</a:t>
            </a:r>
            <a:endParaRPr lang="ru-RU" sz="5400" b="1" cap="none" spc="0" dirty="0">
              <a:ln w="10541" cmpd="sng">
                <a:solidFill>
                  <a:schemeClr val="accent1">
                    <a:shade val="88000"/>
                    <a:satMod val="110000"/>
                  </a:schemeClr>
                </a:solidFill>
                <a:prstDash val="solid"/>
              </a:ln>
              <a:solidFill>
                <a:srgbClr val="00B050"/>
              </a:solidFill>
              <a:effectLst>
                <a:glow rad="228600">
                  <a:schemeClr val="bg1">
                    <a:alpha val="40000"/>
                  </a:schemeClr>
                </a:glow>
              </a:effectLst>
            </a:endParaRPr>
          </a:p>
        </p:txBody>
      </p:sp>
      <p:sp>
        <p:nvSpPr>
          <p:cNvPr id="6" name="Заголовок 1"/>
          <p:cNvSpPr>
            <a:spLocks noGrp="1"/>
          </p:cNvSpPr>
          <p:nvPr>
            <p:ph type="ctrTitle"/>
          </p:nvPr>
        </p:nvSpPr>
        <p:spPr>
          <a:xfrm>
            <a:off x="685800" y="1196752"/>
            <a:ext cx="7772400" cy="5112568"/>
          </a:xfrm>
          <a:ln>
            <a:prstDash val="dash"/>
          </a:ln>
          <a:effectLst>
            <a:glow rad="2286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sz="4000" b="1" dirty="0">
                <a:ln/>
                <a:solidFill>
                  <a:srgbClr val="FF0000"/>
                </a:solidFill>
                <a:latin typeface="Times New Roman" pitchFamily="18" charset="0"/>
                <a:cs typeface="Times New Roman" pitchFamily="18" charset="0"/>
              </a:rPr>
              <a:t>Участие </a:t>
            </a:r>
            <a:r>
              <a:rPr lang="ru-RU" sz="4000" b="1" dirty="0" smtClean="0">
                <a:ln/>
                <a:solidFill>
                  <a:srgbClr val="FF0000"/>
                </a:solidFill>
                <a:latin typeface="Times New Roman" pitchFamily="18" charset="0"/>
                <a:cs typeface="Times New Roman" pitchFamily="18" charset="0"/>
              </a:rPr>
              <a:t>на всех этапах проекта приняли 17 команд, 22 </a:t>
            </a:r>
            <a:r>
              <a:rPr lang="ru-RU" sz="4000" b="1" dirty="0">
                <a:ln/>
                <a:solidFill>
                  <a:srgbClr val="FF0000"/>
                </a:solidFill>
                <a:latin typeface="Times New Roman" pitchFamily="18" charset="0"/>
                <a:cs typeface="Times New Roman" pitchFamily="18" charset="0"/>
              </a:rPr>
              <a:t>учителя, </a:t>
            </a:r>
            <a:r>
              <a:rPr lang="ru-RU" sz="4000" b="1" dirty="0" smtClean="0">
                <a:ln/>
                <a:solidFill>
                  <a:srgbClr val="FF0000"/>
                </a:solidFill>
                <a:latin typeface="Times New Roman" pitchFamily="18" charset="0"/>
                <a:cs typeface="Times New Roman" pitchFamily="18" charset="0"/>
              </a:rPr>
              <a:t/>
            </a:r>
            <a:br>
              <a:rPr lang="ru-RU" sz="4000" b="1" dirty="0" smtClean="0">
                <a:ln/>
                <a:solidFill>
                  <a:srgbClr val="FF0000"/>
                </a:solidFill>
                <a:latin typeface="Times New Roman" pitchFamily="18" charset="0"/>
                <a:cs typeface="Times New Roman" pitchFamily="18" charset="0"/>
              </a:rPr>
            </a:br>
            <a:r>
              <a:rPr lang="ru-RU" sz="4000" b="1" dirty="0" smtClean="0">
                <a:ln/>
                <a:solidFill>
                  <a:srgbClr val="FF0000"/>
                </a:solidFill>
                <a:latin typeface="Times New Roman" pitchFamily="18" charset="0"/>
                <a:cs typeface="Times New Roman" pitchFamily="18" charset="0"/>
              </a:rPr>
              <a:t>1 воспитатель и </a:t>
            </a:r>
            <a:r>
              <a:rPr lang="ru-RU" sz="4000" b="1" dirty="0">
                <a:ln/>
                <a:solidFill>
                  <a:srgbClr val="FF0000"/>
                </a:solidFill>
                <a:latin typeface="Times New Roman" pitchFamily="18" charset="0"/>
                <a:cs typeface="Times New Roman" pitchFamily="18" charset="0"/>
              </a:rPr>
              <a:t>142 учащихся.</a:t>
            </a:r>
          </a:p>
        </p:txBody>
      </p:sp>
    </p:spTree>
    <p:extLst>
      <p:ext uri="{BB962C8B-B14F-4D97-AF65-F5344CB8AC3E}">
        <p14:creationId xmlns:p14="http://schemas.microsoft.com/office/powerpoint/2010/main" val="3647303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9664"/>
            <a:ext cx="9144000" cy="3038336"/>
          </a:xfrm>
          <a:prstGeom prst="rect">
            <a:avLst/>
          </a:prstGeom>
        </p:spPr>
      </p:pic>
      <p:sp>
        <p:nvSpPr>
          <p:cNvPr id="6" name="Заголовок 1"/>
          <p:cNvSpPr>
            <a:spLocks noGrp="1"/>
          </p:cNvSpPr>
          <p:nvPr>
            <p:ph type="ctrTitle"/>
          </p:nvPr>
        </p:nvSpPr>
        <p:spPr>
          <a:xfrm>
            <a:off x="685800" y="1196752"/>
            <a:ext cx="7772400" cy="5112568"/>
          </a:xfrm>
          <a:ln>
            <a:prstDash val="dash"/>
          </a:ln>
          <a:effectLst>
            <a:glow rad="2286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a:r>
              <a:rPr lang="ru-RU" sz="2400" b="1" dirty="0">
                <a:ln/>
                <a:solidFill>
                  <a:srgbClr val="FF0000"/>
                </a:solidFill>
                <a:latin typeface="Times New Roman" pitchFamily="18" charset="0"/>
                <a:cs typeface="Times New Roman" pitchFamily="18" charset="0"/>
              </a:rPr>
              <a:t>Автор, координатор проекта – Новикова А. П.</a:t>
            </a:r>
            <a:br>
              <a:rPr lang="ru-RU" sz="2400" b="1" dirty="0">
                <a:ln/>
                <a:solidFill>
                  <a:srgbClr val="FF0000"/>
                </a:solidFill>
                <a:latin typeface="Times New Roman" pitchFamily="18" charset="0"/>
                <a:cs typeface="Times New Roman" pitchFamily="18" charset="0"/>
              </a:rPr>
            </a:br>
            <a:r>
              <a:rPr lang="ru-RU" sz="2400" b="1" dirty="0">
                <a:ln/>
                <a:solidFill>
                  <a:srgbClr val="FF0000"/>
                </a:solidFill>
                <a:latin typeface="Times New Roman" pitchFamily="18" charset="0"/>
                <a:cs typeface="Times New Roman" pitchFamily="18" charset="0"/>
              </a:rPr>
              <a:t>Эксперт проекта – Кузнецова Д. А</a:t>
            </a:r>
            <a:r>
              <a:rPr lang="ru-RU" sz="2400" b="1" dirty="0" smtClean="0">
                <a:ln/>
                <a:solidFill>
                  <a:srgbClr val="FF0000"/>
                </a:solidFill>
                <a:latin typeface="Times New Roman" pitchFamily="18" charset="0"/>
                <a:cs typeface="Times New Roman" pitchFamily="18" charset="0"/>
              </a:rPr>
              <a:t>.</a:t>
            </a:r>
            <a:br>
              <a:rPr lang="ru-RU" sz="2400" b="1" dirty="0" smtClean="0">
                <a:ln/>
                <a:solidFill>
                  <a:srgbClr val="FF0000"/>
                </a:solidFill>
                <a:latin typeface="Times New Roman" pitchFamily="18" charset="0"/>
                <a:cs typeface="Times New Roman" pitchFamily="18" charset="0"/>
              </a:rPr>
            </a:br>
            <a:r>
              <a:rPr lang="ru-RU" sz="2400" b="1" dirty="0">
                <a:ln/>
                <a:solidFill>
                  <a:schemeClr val="accent3">
                    <a:lumMod val="50000"/>
                  </a:schemeClr>
                </a:solidFill>
                <a:latin typeface="Times New Roman" pitchFamily="18" charset="0"/>
                <a:cs typeface="Times New Roman" pitchFamily="18" charset="0"/>
              </a:rPr>
              <a:t/>
            </a:r>
            <a:br>
              <a:rPr lang="ru-RU" sz="2400" b="1" dirty="0">
                <a:ln/>
                <a:solidFill>
                  <a:schemeClr val="accent3">
                    <a:lumMod val="50000"/>
                  </a:schemeClr>
                </a:solidFill>
                <a:latin typeface="Times New Roman" pitchFamily="18" charset="0"/>
                <a:cs typeface="Times New Roman" pitchFamily="18" charset="0"/>
              </a:rPr>
            </a:br>
            <a:r>
              <a:rPr lang="ru-RU" sz="2400" b="1" dirty="0">
                <a:ln/>
                <a:solidFill>
                  <a:schemeClr val="accent3">
                    <a:lumMod val="50000"/>
                  </a:schemeClr>
                </a:solidFill>
                <a:latin typeface="Times New Roman" pitchFamily="18" charset="0"/>
                <a:cs typeface="Times New Roman" pitchFamily="18" charset="0"/>
              </a:rPr>
              <a:t>Проект был реализован в I четверти </a:t>
            </a:r>
            <a:r>
              <a:rPr lang="ru-RU" sz="2400" b="1" dirty="0" smtClean="0">
                <a:ln/>
                <a:solidFill>
                  <a:schemeClr val="accent3">
                    <a:lumMod val="50000"/>
                  </a:schemeClr>
                </a:solidFill>
                <a:latin typeface="Times New Roman" pitchFamily="18" charset="0"/>
                <a:cs typeface="Times New Roman" pitchFamily="18" charset="0"/>
              </a:rPr>
              <a:t>2016-2017 уч. </a:t>
            </a:r>
            <a:r>
              <a:rPr lang="ru-RU" sz="2400" b="1" dirty="0">
                <a:ln/>
                <a:solidFill>
                  <a:schemeClr val="accent3">
                    <a:lumMod val="50000"/>
                  </a:schemeClr>
                </a:solidFill>
                <a:latin typeface="Times New Roman" pitchFamily="18" charset="0"/>
                <a:cs typeface="Times New Roman" pitchFamily="18" charset="0"/>
              </a:rPr>
              <a:t>г. Мероприятия проекта:</a:t>
            </a:r>
            <a:br>
              <a:rPr lang="ru-RU" sz="2400" b="1" dirty="0">
                <a:ln/>
                <a:solidFill>
                  <a:schemeClr val="accent3">
                    <a:lumMod val="50000"/>
                  </a:schemeClr>
                </a:solidFill>
                <a:latin typeface="Times New Roman" pitchFamily="18" charset="0"/>
                <a:cs typeface="Times New Roman" pitchFamily="18" charset="0"/>
              </a:rPr>
            </a:br>
            <a:r>
              <a:rPr lang="ru-RU" sz="2400" b="1" dirty="0">
                <a:ln/>
                <a:solidFill>
                  <a:schemeClr val="accent3">
                    <a:lumMod val="50000"/>
                  </a:schemeClr>
                </a:solidFill>
                <a:latin typeface="Times New Roman" pitchFamily="18" charset="0"/>
                <a:cs typeface="Times New Roman" pitchFamily="18" charset="0"/>
              </a:rPr>
              <a:t>•	«Будем знакомы!» (19 сентября-2 октября);</a:t>
            </a:r>
            <a:br>
              <a:rPr lang="ru-RU" sz="2400" b="1" dirty="0">
                <a:ln/>
                <a:solidFill>
                  <a:schemeClr val="accent3">
                    <a:lumMod val="50000"/>
                  </a:schemeClr>
                </a:solidFill>
                <a:latin typeface="Times New Roman" pitchFamily="18" charset="0"/>
                <a:cs typeface="Times New Roman" pitchFamily="18" charset="0"/>
              </a:rPr>
            </a:br>
            <a:r>
              <a:rPr lang="ru-RU" sz="2400" b="1" dirty="0">
                <a:ln/>
                <a:solidFill>
                  <a:schemeClr val="accent3">
                    <a:lumMod val="50000"/>
                  </a:schemeClr>
                </a:solidFill>
                <a:latin typeface="Times New Roman" pitchFamily="18" charset="0"/>
                <a:cs typeface="Times New Roman" pitchFamily="18" charset="0"/>
              </a:rPr>
              <a:t>•	1 этап «Сестрички-привычки» (3-10 октября);</a:t>
            </a:r>
            <a:br>
              <a:rPr lang="ru-RU" sz="2400" b="1" dirty="0">
                <a:ln/>
                <a:solidFill>
                  <a:schemeClr val="accent3">
                    <a:lumMod val="50000"/>
                  </a:schemeClr>
                </a:solidFill>
                <a:latin typeface="Times New Roman" pitchFamily="18" charset="0"/>
                <a:cs typeface="Times New Roman" pitchFamily="18" charset="0"/>
              </a:rPr>
            </a:br>
            <a:r>
              <a:rPr lang="ru-RU" sz="2400" b="1" dirty="0">
                <a:ln/>
                <a:solidFill>
                  <a:schemeClr val="accent3">
                    <a:lumMod val="50000"/>
                  </a:schemeClr>
                </a:solidFill>
                <a:latin typeface="Times New Roman" pitchFamily="18" charset="0"/>
                <a:cs typeface="Times New Roman" pitchFamily="18" charset="0"/>
              </a:rPr>
              <a:t>•	2 этап «Ура! Физкультминутка!» (11-19 октября);</a:t>
            </a:r>
            <a:br>
              <a:rPr lang="ru-RU" sz="2400" b="1" dirty="0">
                <a:ln/>
                <a:solidFill>
                  <a:schemeClr val="accent3">
                    <a:lumMod val="50000"/>
                  </a:schemeClr>
                </a:solidFill>
                <a:latin typeface="Times New Roman" pitchFamily="18" charset="0"/>
                <a:cs typeface="Times New Roman" pitchFamily="18" charset="0"/>
              </a:rPr>
            </a:br>
            <a:r>
              <a:rPr lang="ru-RU" sz="2400" b="1" dirty="0">
                <a:ln/>
                <a:solidFill>
                  <a:schemeClr val="accent3">
                    <a:lumMod val="50000"/>
                  </a:schemeClr>
                </a:solidFill>
                <a:latin typeface="Times New Roman" pitchFamily="18" charset="0"/>
                <a:cs typeface="Times New Roman" pitchFamily="18" charset="0"/>
              </a:rPr>
              <a:t>•	3 этап «Кроссворд», на данном этапе также была проведена рефлексия среди учащихся и учителей-кураторов (20-29 октября).</a:t>
            </a:r>
            <a:br>
              <a:rPr lang="ru-RU" sz="2400" b="1" dirty="0">
                <a:ln/>
                <a:solidFill>
                  <a:schemeClr val="accent3">
                    <a:lumMod val="50000"/>
                  </a:schemeClr>
                </a:solidFill>
                <a:latin typeface="Times New Roman" pitchFamily="18" charset="0"/>
                <a:cs typeface="Times New Roman" pitchFamily="18" charset="0"/>
              </a:rPr>
            </a:br>
            <a:r>
              <a:rPr lang="ru-RU" sz="2400" b="1" dirty="0">
                <a:ln/>
                <a:solidFill>
                  <a:schemeClr val="accent3">
                    <a:lumMod val="50000"/>
                  </a:schemeClr>
                </a:solidFill>
                <a:latin typeface="Times New Roman" pitchFamily="18" charset="0"/>
                <a:cs typeface="Times New Roman" pitchFamily="18" charset="0"/>
              </a:rPr>
              <a:t/>
            </a:r>
            <a:br>
              <a:rPr lang="ru-RU" sz="2400" b="1" dirty="0">
                <a:ln/>
                <a:solidFill>
                  <a:schemeClr val="accent3">
                    <a:lumMod val="50000"/>
                  </a:schemeClr>
                </a:solidFill>
                <a:latin typeface="Times New Roman" pitchFamily="18" charset="0"/>
                <a:cs typeface="Times New Roman" pitchFamily="18" charset="0"/>
              </a:rPr>
            </a:br>
            <a:endParaRPr lang="ru-RU" sz="2400" b="1" dirty="0">
              <a:ln/>
              <a:solidFill>
                <a:schemeClr val="accent3">
                  <a:lumMod val="50000"/>
                </a:schemeClr>
              </a:solidFill>
              <a:latin typeface="Times New Roman" pitchFamily="18" charset="0"/>
              <a:cs typeface="Times New Roman" pitchFamily="18" charset="0"/>
            </a:endParaRPr>
          </a:p>
        </p:txBody>
      </p:sp>
      <p:sp>
        <p:nvSpPr>
          <p:cNvPr id="7" name="Прямоугольник 6"/>
          <p:cNvSpPr/>
          <p:nvPr/>
        </p:nvSpPr>
        <p:spPr>
          <a:xfrm>
            <a:off x="1554223" y="188640"/>
            <a:ext cx="6035563" cy="923330"/>
          </a:xfrm>
          <a:prstGeom prst="rect">
            <a:avLst/>
          </a:prstGeom>
          <a:noFill/>
        </p:spPr>
        <p:txBody>
          <a:bodyPr wrap="none" lIns="91440" tIns="45720" rIns="91440" bIns="45720">
            <a:spAutoFit/>
          </a:bodyPr>
          <a:lstStyle/>
          <a:p>
            <a:pPr algn="ctr"/>
            <a:r>
              <a:rPr lang="ru-RU" sz="5400" b="1"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Календарь</a:t>
            </a:r>
            <a:r>
              <a:rPr lang="ru-RU" sz="5400" b="1" cap="none" spc="0"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 проекта</a:t>
            </a:r>
            <a:endParaRPr lang="ru-RU" sz="5400" b="1" cap="none" spc="0" dirty="0">
              <a:ln w="10541" cmpd="sng">
                <a:solidFill>
                  <a:schemeClr val="accent1">
                    <a:shade val="88000"/>
                    <a:satMod val="110000"/>
                  </a:schemeClr>
                </a:solidFill>
                <a:prstDash val="solid"/>
              </a:ln>
              <a:solidFill>
                <a:srgbClr val="00B050"/>
              </a:solidFill>
              <a:effectLst>
                <a:glow rad="228600">
                  <a:schemeClr val="bg1">
                    <a:alpha val="40000"/>
                  </a:schemeClr>
                </a:glow>
              </a:effectLst>
            </a:endParaRPr>
          </a:p>
        </p:txBody>
      </p:sp>
    </p:spTree>
    <p:extLst>
      <p:ext uri="{BB962C8B-B14F-4D97-AF65-F5344CB8AC3E}">
        <p14:creationId xmlns:p14="http://schemas.microsoft.com/office/powerpoint/2010/main" val="36168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9664"/>
            <a:ext cx="9144000" cy="3038336"/>
          </a:xfrm>
          <a:prstGeom prst="rect">
            <a:avLst/>
          </a:prstGeom>
        </p:spPr>
      </p:pic>
      <p:sp>
        <p:nvSpPr>
          <p:cNvPr id="6" name="Заголовок 1"/>
          <p:cNvSpPr>
            <a:spLocks noGrp="1"/>
          </p:cNvSpPr>
          <p:nvPr>
            <p:ph type="ctrTitle"/>
          </p:nvPr>
        </p:nvSpPr>
        <p:spPr>
          <a:xfrm>
            <a:off x="685800" y="1772816"/>
            <a:ext cx="7772400" cy="4536504"/>
          </a:xfrm>
          <a:ln>
            <a:prstDash val="dash"/>
          </a:ln>
          <a:effectLst>
            <a:glow rad="2286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sz="2400" b="1" dirty="0">
                <a:ln/>
                <a:solidFill>
                  <a:srgbClr val="FF0000"/>
                </a:solidFill>
                <a:latin typeface="Times New Roman" pitchFamily="18" charset="0"/>
                <a:cs typeface="Times New Roman" pitchFamily="18" charset="0"/>
              </a:rPr>
              <a:t>Цель этапа: </a:t>
            </a:r>
            <a:r>
              <a:rPr lang="ru-RU" sz="2400" b="1" dirty="0" smtClean="0">
                <a:ln/>
                <a:solidFill>
                  <a:srgbClr val="FF0000"/>
                </a:solidFill>
                <a:latin typeface="Times New Roman" pitchFamily="18" charset="0"/>
                <a:cs typeface="Times New Roman" pitchFamily="18" charset="0"/>
              </a:rPr>
              <a:t/>
            </a:r>
            <a:br>
              <a:rPr lang="ru-RU" sz="2400" b="1" dirty="0" smtClean="0">
                <a:ln/>
                <a:solidFill>
                  <a:srgbClr val="FF0000"/>
                </a:solidFill>
                <a:latin typeface="Times New Roman" pitchFamily="18" charset="0"/>
                <a:cs typeface="Times New Roman" pitchFamily="18" charset="0"/>
              </a:rPr>
            </a:br>
            <a:r>
              <a:rPr lang="ru-RU" sz="2400" b="1" dirty="0" smtClean="0">
                <a:ln/>
                <a:solidFill>
                  <a:schemeClr val="accent3">
                    <a:lumMod val="50000"/>
                  </a:schemeClr>
                </a:solidFill>
                <a:latin typeface="Times New Roman" pitchFamily="18" charset="0"/>
                <a:cs typeface="Times New Roman" pitchFamily="18" charset="0"/>
              </a:rPr>
              <a:t>знакомство </a:t>
            </a:r>
            <a:r>
              <a:rPr lang="ru-RU" sz="2400" b="1" dirty="0">
                <a:ln/>
                <a:solidFill>
                  <a:schemeClr val="accent3">
                    <a:lumMod val="50000"/>
                  </a:schemeClr>
                </a:solidFill>
                <a:latin typeface="Times New Roman" pitchFamily="18" charset="0"/>
                <a:cs typeface="Times New Roman" pitchFamily="18" charset="0"/>
              </a:rPr>
              <a:t>с визитной карточкой проекта, настрой на совместную деятельность, формирование команд</a:t>
            </a:r>
            <a:r>
              <a:rPr lang="ru-RU" sz="2400" b="1" dirty="0" smtClean="0">
                <a:ln/>
                <a:solidFill>
                  <a:schemeClr val="accent3">
                    <a:lumMod val="50000"/>
                  </a:schemeClr>
                </a:solidFill>
                <a:latin typeface="Times New Roman" pitchFamily="18" charset="0"/>
                <a:cs typeface="Times New Roman" pitchFamily="18" charset="0"/>
              </a:rPr>
              <a:t>.</a:t>
            </a:r>
            <a:br>
              <a:rPr lang="ru-RU" sz="2400" b="1" dirty="0" smtClean="0">
                <a:ln/>
                <a:solidFill>
                  <a:schemeClr val="accent3">
                    <a:lumMod val="50000"/>
                  </a:schemeClr>
                </a:solidFill>
                <a:latin typeface="Times New Roman" pitchFamily="18" charset="0"/>
                <a:cs typeface="Times New Roman" pitchFamily="18" charset="0"/>
              </a:rPr>
            </a:br>
            <a:r>
              <a:rPr lang="ru-RU" sz="2400" b="1" dirty="0">
                <a:ln/>
                <a:solidFill>
                  <a:schemeClr val="accent3">
                    <a:lumMod val="50000"/>
                  </a:schemeClr>
                </a:solidFill>
                <a:latin typeface="Times New Roman" pitchFamily="18" charset="0"/>
                <a:cs typeface="Times New Roman" pitchFamily="18" charset="0"/>
              </a:rPr>
              <a:t/>
            </a:r>
            <a:br>
              <a:rPr lang="ru-RU" sz="2400" b="1" dirty="0">
                <a:ln/>
                <a:solidFill>
                  <a:schemeClr val="accent3">
                    <a:lumMod val="50000"/>
                  </a:schemeClr>
                </a:solidFill>
                <a:latin typeface="Times New Roman" pitchFamily="18" charset="0"/>
                <a:cs typeface="Times New Roman" pitchFamily="18" charset="0"/>
              </a:rPr>
            </a:br>
            <a:endParaRPr lang="ru-RU" sz="2400" b="1" dirty="0">
              <a:ln/>
              <a:solidFill>
                <a:schemeClr val="accent3">
                  <a:lumMod val="50000"/>
                </a:schemeClr>
              </a:solidFill>
              <a:latin typeface="Times New Roman" pitchFamily="18" charset="0"/>
              <a:cs typeface="Times New Roman" pitchFamily="18" charset="0"/>
            </a:endParaRPr>
          </a:p>
        </p:txBody>
      </p:sp>
      <p:sp>
        <p:nvSpPr>
          <p:cNvPr id="8" name="Прямоугольник 7"/>
          <p:cNvSpPr/>
          <p:nvPr/>
        </p:nvSpPr>
        <p:spPr>
          <a:xfrm>
            <a:off x="2122675" y="188640"/>
            <a:ext cx="4898649" cy="1323439"/>
          </a:xfrm>
          <a:prstGeom prst="rect">
            <a:avLst/>
          </a:prstGeom>
          <a:noFill/>
        </p:spPr>
        <p:txBody>
          <a:bodyPr wrap="none" lIns="91440" tIns="45720" rIns="91440" bIns="45720">
            <a:spAutoFit/>
          </a:bodyPr>
          <a:lstStyle/>
          <a:p>
            <a:pPr algn="ctr"/>
            <a:r>
              <a:rPr lang="ru-RU" sz="4000" b="1"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Регистрация </a:t>
            </a:r>
            <a:r>
              <a:rPr lang="ru-RU" sz="4000" b="1" dirty="0">
                <a:ln w="10541" cmpd="sng">
                  <a:solidFill>
                    <a:schemeClr val="accent1">
                      <a:shade val="88000"/>
                      <a:satMod val="110000"/>
                    </a:schemeClr>
                  </a:solidFill>
                  <a:prstDash val="solid"/>
                </a:ln>
                <a:solidFill>
                  <a:srgbClr val="00B050"/>
                </a:solidFill>
                <a:effectLst>
                  <a:glow rad="228600">
                    <a:schemeClr val="bg1">
                      <a:alpha val="40000"/>
                    </a:schemeClr>
                  </a:glow>
                </a:effectLst>
              </a:rPr>
              <a:t>команд </a:t>
            </a:r>
            <a:endParaRPr lang="ru-RU" sz="4000" b="1"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endParaRPr>
          </a:p>
          <a:p>
            <a:pPr algn="ctr"/>
            <a:r>
              <a:rPr lang="ru-RU" sz="4000" b="1"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a:t>
            </a:r>
            <a:r>
              <a:rPr lang="ru-RU" sz="4000" b="1" dirty="0">
                <a:ln w="10541" cmpd="sng">
                  <a:solidFill>
                    <a:schemeClr val="accent1">
                      <a:shade val="88000"/>
                      <a:satMod val="110000"/>
                    </a:schemeClr>
                  </a:solidFill>
                  <a:prstDash val="solid"/>
                </a:ln>
                <a:solidFill>
                  <a:srgbClr val="00B050"/>
                </a:solidFill>
                <a:effectLst>
                  <a:glow rad="228600">
                    <a:schemeClr val="bg1">
                      <a:alpha val="40000"/>
                    </a:schemeClr>
                  </a:glow>
                </a:effectLst>
              </a:rPr>
              <a:t>Будем знакомы!» </a:t>
            </a:r>
            <a:endParaRPr lang="ru-RU" sz="4000" b="1" cap="none" spc="0" dirty="0">
              <a:ln w="10541" cmpd="sng">
                <a:solidFill>
                  <a:schemeClr val="accent1">
                    <a:shade val="88000"/>
                    <a:satMod val="110000"/>
                  </a:schemeClr>
                </a:solidFill>
                <a:prstDash val="solid"/>
              </a:ln>
              <a:solidFill>
                <a:srgbClr val="00B050"/>
              </a:solidFill>
              <a:effectLst>
                <a:glow rad="228600">
                  <a:schemeClr val="bg1">
                    <a:alpha val="40000"/>
                  </a:schemeClr>
                </a:glow>
              </a:effectLst>
            </a:endParaRPr>
          </a:p>
        </p:txBody>
      </p:sp>
    </p:spTree>
    <p:extLst>
      <p:ext uri="{BB962C8B-B14F-4D97-AF65-F5344CB8AC3E}">
        <p14:creationId xmlns:p14="http://schemas.microsoft.com/office/powerpoint/2010/main" val="1918458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6" name="Заголовок 1"/>
          <p:cNvSpPr>
            <a:spLocks noGrp="1"/>
          </p:cNvSpPr>
          <p:nvPr>
            <p:ph type="ctrTitle"/>
          </p:nvPr>
        </p:nvSpPr>
        <p:spPr>
          <a:xfrm>
            <a:off x="685800" y="1772816"/>
            <a:ext cx="3742184" cy="4536504"/>
          </a:xfrm>
          <a:ln>
            <a:prstDash val="dash"/>
          </a:ln>
          <a:effectLst>
            <a:glow rad="2286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sz="2400" b="1" dirty="0">
                <a:ln/>
                <a:solidFill>
                  <a:srgbClr val="FF0000"/>
                </a:solidFill>
                <a:latin typeface="Times New Roman" pitchFamily="18" charset="0"/>
                <a:cs typeface="Times New Roman" pitchFamily="18" charset="0"/>
              </a:rPr>
              <a:t>Цели этапа: </a:t>
            </a:r>
            <a:r>
              <a:rPr lang="ru-RU" sz="2400" b="1" dirty="0" smtClean="0">
                <a:ln/>
                <a:solidFill>
                  <a:srgbClr val="FF0000"/>
                </a:solidFill>
                <a:latin typeface="Times New Roman" pitchFamily="18" charset="0"/>
                <a:cs typeface="Times New Roman" pitchFamily="18" charset="0"/>
              </a:rPr>
              <a:t/>
            </a:r>
            <a:br>
              <a:rPr lang="ru-RU" sz="2400" b="1" dirty="0" smtClean="0">
                <a:ln/>
                <a:solidFill>
                  <a:srgbClr val="FF0000"/>
                </a:solidFill>
                <a:latin typeface="Times New Roman" pitchFamily="18" charset="0"/>
                <a:cs typeface="Times New Roman" pitchFamily="18" charset="0"/>
              </a:rPr>
            </a:br>
            <a:r>
              <a:rPr lang="ru-RU" sz="2400" b="1" dirty="0" smtClean="0">
                <a:ln/>
                <a:solidFill>
                  <a:schemeClr val="accent3">
                    <a:lumMod val="50000"/>
                  </a:schemeClr>
                </a:solidFill>
                <a:latin typeface="Times New Roman" pitchFamily="18" charset="0"/>
                <a:cs typeface="Times New Roman" pitchFamily="18" charset="0"/>
              </a:rPr>
              <a:t>сформировать </a:t>
            </a:r>
            <a:r>
              <a:rPr lang="ru-RU" sz="2400" b="1" dirty="0">
                <a:ln/>
                <a:solidFill>
                  <a:schemeClr val="accent3">
                    <a:lumMod val="50000"/>
                  </a:schemeClr>
                </a:solidFill>
                <a:latin typeface="Times New Roman" pitchFamily="18" charset="0"/>
                <a:cs typeface="Times New Roman" pitchFamily="18" charset="0"/>
              </a:rPr>
              <a:t>представление о плохих и хороших привычках; визуализировать свою привычку в форме рисунка, аппликации; оформить командный слайд в общей </a:t>
            </a:r>
            <a:r>
              <a:rPr lang="ru-RU" sz="2400" b="1" dirty="0" err="1">
                <a:ln/>
                <a:solidFill>
                  <a:schemeClr val="accent3">
                    <a:lumMod val="50000"/>
                  </a:schemeClr>
                </a:solidFill>
                <a:latin typeface="Times New Roman" pitchFamily="18" charset="0"/>
                <a:cs typeface="Times New Roman" pitchFamily="18" charset="0"/>
              </a:rPr>
              <a:t>Google</a:t>
            </a:r>
            <a:r>
              <a:rPr lang="ru-RU" sz="2400" b="1" dirty="0">
                <a:ln/>
                <a:solidFill>
                  <a:schemeClr val="accent3">
                    <a:lumMod val="50000"/>
                  </a:schemeClr>
                </a:solidFill>
                <a:latin typeface="Times New Roman" pitchFamily="18" charset="0"/>
                <a:cs typeface="Times New Roman" pitchFamily="18" charset="0"/>
              </a:rPr>
              <a:t>-</a:t>
            </a:r>
            <a:r>
              <a:rPr lang="ru-RU" sz="2400" b="1" dirty="0">
                <a:ln/>
                <a:solidFill>
                  <a:schemeClr val="accent3">
                    <a:lumMod val="50000"/>
                  </a:schemeClr>
                </a:solidFill>
                <a:latin typeface="Times New Roman" pitchFamily="18" charset="0"/>
                <a:cs typeface="Times New Roman" pitchFamily="18" charset="0"/>
                <a:hlinkClick r:id="rId2" action="ppaction://hlinkpres?slideindex=1&amp;slidetitle="/>
              </a:rPr>
              <a:t>презентации</a:t>
            </a:r>
            <a:r>
              <a:rPr lang="ru-RU" sz="2400" b="1" dirty="0">
                <a:ln/>
                <a:solidFill>
                  <a:schemeClr val="accent3">
                    <a:lumMod val="50000"/>
                  </a:schemeClr>
                </a:solidFill>
                <a:latin typeface="Times New Roman" pitchFamily="18" charset="0"/>
                <a:cs typeface="Times New Roman" pitchFamily="18" charset="0"/>
              </a:rPr>
              <a:t>.</a:t>
            </a:r>
          </a:p>
        </p:txBody>
      </p:sp>
      <p:sp>
        <p:nvSpPr>
          <p:cNvPr id="8" name="Прямоугольник 7"/>
          <p:cNvSpPr/>
          <p:nvPr/>
        </p:nvSpPr>
        <p:spPr>
          <a:xfrm>
            <a:off x="1079218" y="188640"/>
            <a:ext cx="6985567" cy="1323439"/>
          </a:xfrm>
          <a:prstGeom prst="rect">
            <a:avLst/>
          </a:prstGeom>
          <a:noFill/>
        </p:spPr>
        <p:txBody>
          <a:bodyPr wrap="none" lIns="91440" tIns="45720" rIns="91440" bIns="45720">
            <a:spAutoFit/>
          </a:bodyPr>
          <a:lstStyle/>
          <a:p>
            <a:pPr algn="ctr"/>
            <a:r>
              <a:rPr lang="ru-RU" sz="4000" b="1"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1 этап «Сестрички-привычки» </a:t>
            </a:r>
          </a:p>
          <a:p>
            <a:pPr algn="ctr"/>
            <a:r>
              <a:rPr lang="ru-RU" sz="4000" b="1" cap="none" spc="0" dirty="0" smtClean="0">
                <a:ln w="10541" cmpd="sng">
                  <a:solidFill>
                    <a:schemeClr val="accent1">
                      <a:shade val="88000"/>
                      <a:satMod val="110000"/>
                    </a:schemeClr>
                  </a:solidFill>
                  <a:prstDash val="solid"/>
                </a:ln>
                <a:solidFill>
                  <a:srgbClr val="00B050"/>
                </a:solidFill>
                <a:effectLst>
                  <a:glow rad="228600">
                    <a:schemeClr val="bg1">
                      <a:alpha val="40000"/>
                    </a:schemeClr>
                  </a:glow>
                </a:effectLst>
              </a:rPr>
              <a:t>(конкурс рисунков)</a:t>
            </a:r>
            <a:endParaRPr lang="ru-RU" sz="4000" b="1" cap="none" spc="0" dirty="0">
              <a:ln w="10541" cmpd="sng">
                <a:solidFill>
                  <a:schemeClr val="accent1">
                    <a:shade val="88000"/>
                    <a:satMod val="110000"/>
                  </a:schemeClr>
                </a:solidFill>
                <a:prstDash val="solid"/>
              </a:ln>
              <a:solidFill>
                <a:srgbClr val="00B050"/>
              </a:solidFill>
              <a:effectLst>
                <a:glow rad="228600">
                  <a:schemeClr val="bg1">
                    <a:alpha val="40000"/>
                  </a:schemeClr>
                </a:glow>
              </a:effectLst>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772816"/>
            <a:ext cx="3195592" cy="4559045"/>
          </a:xfrm>
          <a:prstGeom prst="rect">
            <a:avLst/>
          </a:prstGeom>
        </p:spPr>
      </p:pic>
    </p:spTree>
    <p:extLst>
      <p:ext uri="{BB962C8B-B14F-4D97-AF65-F5344CB8AC3E}">
        <p14:creationId xmlns:p14="http://schemas.microsoft.com/office/powerpoint/2010/main" val="260287445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493</Words>
  <Application>Microsoft Office PowerPoint</Application>
  <PresentationFormat>Экран (4:3)</PresentationFormat>
  <Paragraphs>118</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 Анализ результатов сетевого проекта  «Здоровье – это здорово!» </vt:lpstr>
      <vt:lpstr>Проблема здорового образа жизни очень актуальна сегодня, ведь только здоровый человек может быть свободным, радостным, успешным во всех делах.   </vt:lpstr>
      <vt:lpstr>Цели: - создание условий для развития метапредметных компетенций учащихся через сетевое взаимодействие, развитие исследовательских умений, навыков проектной работы.  Дидактические задачи: - развивать исследовательские навыки для осознания структурных элементов здорового образа жизни.  Методические задачи: - научить обрабатывать и оформлять данные по теоретической и практической проблеме.</vt:lpstr>
      <vt:lpstr>Презентация PowerPoint</vt:lpstr>
      <vt:lpstr>Презентация PowerPoint</vt:lpstr>
      <vt:lpstr>Участие на всех этапах проекта приняли 17 команд, 22 учителя,  1 воспитатель и 142 учащихся.</vt:lpstr>
      <vt:lpstr>Автор, координатор проекта – Новикова А. П. Эксперт проекта – Кузнецова Д. А.  Проект был реализован в I четверти 2016-2017 уч. г. Мероприятия проекта: • «Будем знакомы!» (19 сентября-2 октября); • 1 этап «Сестрички-привычки» (3-10 октября); • 2 этап «Ура! Физкультминутка!» (11-19 октября); • 3 этап «Кроссворд», на данном этапе также была проведена рефлексия среди учащихся и учителей-кураторов (20-29 октября).  </vt:lpstr>
      <vt:lpstr>Цель этапа:  знакомство с визитной карточкой проекта, настрой на совместную деятельность, формирование команд.  </vt:lpstr>
      <vt:lpstr>Цели этапа:  сформировать представление о плохих и хороших привычках; визуализировать свою привычку в форме рисунка, аппликации; оформить командный слайд в общей Google-презентации.</vt:lpstr>
      <vt:lpstr>Цель этапа: Пополнение методической копилки учителя-предметника, развитие речевых навыков учащихся, творческих способностей, логического мышления.   </vt:lpstr>
      <vt:lpstr>Презентация PowerPoint</vt:lpstr>
      <vt:lpstr> Цели этапа: - формирование ценностной ориентации на культуру здоровья и здорового образа жизни, повышение интереса к компонентам ЗОЖ; - совершенствование речи учащихся, выработка навыка формулирования толкования слова; - создание оптимальных условий для формирования творческих способностей и креативного мышления учащихся. </vt:lpstr>
      <vt:lpstr>Презентация PowerPoint</vt:lpstr>
      <vt:lpstr>Презентация PowerPoint</vt:lpstr>
      <vt:lpstr>Презентация PowerPoint</vt:lpstr>
      <vt:lpstr>Победители проекта (31 б.): Команда «Зарядка» (Остапова Е. В., Гилева И. М.) Команда «Северянка» (Кабицкая Л. И.)  Лауреаты проекта (27-30 б.): Команды «Витаминки» (Громова Е. А.),  «Апельсин» (Белых В. Е.), «Улыбка» (Иевлева Л. А.), «Непоседы» (Животенко Т. В.), «Здоровичок»  (Кушманова Ж. Д., Пилипавичене В. А.)  </vt:lpstr>
      <vt:lpstr>Победитель проекта (32 б.): Команда «Радуга»  (Вербина В. Д., Денисова Е. А.)  Лауреаты проекта (26-30 б.): Команды «Алые паруса» (Стефанова Л. М.), «Смешарики» (Татаринова М. В.), «Береги здоровье смолоду»  (Волобуева Л. Н., Гаврилюк Л. Ф.), «Любопышки» (Новикова А. П.),  «Лозымцы» (Потапова В. В.) «Снегири» (Кузнецова Д. А., Петухова Т. Г.) «Весёлые ребята» (Асонкова З. А., Маркова В. Ф.)) «Семицветик» (Фёдорова Г. М.)  Участники проекта: «КатаПУЛЬта» (Лизунова Ю. В.) </vt:lpstr>
      <vt:lpstr>Благодаря сетевому проекту в ходе выполнения заданий удалось решить все поставленные задачи, а также способствовать развитию у учащихся таких метапредметных компетенций как: - навыки сотрудничества; - поиск информации в различных источниках, её анализ и оформление; - организация собственной деятельности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Анализ результатов сетевого проекта  «Здоровье – это здорово!» http://ylka77.wixsite.com/proekt/blank-2 </dc:title>
  <dc:creator>Пользователь</dc:creator>
  <cp:lastModifiedBy>Пользователь</cp:lastModifiedBy>
  <cp:revision>16</cp:revision>
  <dcterms:created xsi:type="dcterms:W3CDTF">2016-11-02T20:28:29Z</dcterms:created>
  <dcterms:modified xsi:type="dcterms:W3CDTF">2016-11-03T03:31:55Z</dcterms:modified>
</cp:coreProperties>
</file>