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lvl1pPr marL="0" indent="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 rtl="0" fontAlgn="base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Верхний колонтитул 1"/>
          <p:cNvSpPr>
            <a:spLocks noChangeShapeType="1" noGrp="1"/>
          </p:cNvSpPr>
          <p:nvPr>
            <p:ph type="hdr" idx="0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7411" name="Дата 2"/>
          <p:cNvSpPr>
            <a:spLocks noChangeShapeType="1"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r>
              <a:rPr sz="1200"/>
              <a:t>*</a:t>
            </a:r>
          </a:p>
        </p:txBody>
      </p:sp>
      <p:sp>
        <p:nvSpPr>
          <p:cNvPr id="17412" name="Образ слайда 3"/>
          <p:cNvSpPr>
            <a:spLocks noChangeShapeType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17413" name="Заметки 4"/>
          <p:cNvSpPr>
            <a:spLocks noChangeShapeType="1"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None/>
              <a:defRPr sz="12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>
              <a:spcBef>
                <a:spcPct val="30000"/>
              </a:spcBef>
              <a:buNone/>
            </a:pPr>
            <a:r>
              <a:rPr/>
              <a:t>Образец текста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/>
              <a:t>Второй уровень</a:t>
            </a:r>
          </a:p>
          <a:p>
            <a:pPr marL="914400" lvl="2" indent="0">
              <a:spcBef>
                <a:spcPct val="30000"/>
              </a:spcBef>
              <a:buNone/>
            </a:pPr>
            <a:r>
              <a:rPr/>
              <a:t>Третий уровень</a:t>
            </a:r>
          </a:p>
          <a:p>
            <a:pPr marL="1371600" lvl="3" indent="0">
              <a:spcBef>
                <a:spcPct val="30000"/>
              </a:spcBef>
              <a:buNone/>
            </a:pPr>
            <a:r>
              <a:rPr/>
              <a:t>Четвертый уровень</a:t>
            </a:r>
          </a:p>
          <a:p>
            <a:pPr marL="1828800" lvl="4" indent="0">
              <a:spcBef>
                <a:spcPct val="30000"/>
              </a:spcBef>
              <a:buNone/>
            </a:pPr>
            <a:r>
              <a:rPr/>
              <a:t>Пятый уровень</a:t>
            </a:r>
          </a:p>
        </p:txBody>
      </p:sp>
      <p:sp>
        <p:nvSpPr>
          <p:cNvPr id="17414" name="Нижний колонтитул 5"/>
          <p:cNvSpPr>
            <a:spLocks noChangeShapeType="1" noGrp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/>
          <a:p>
            <a:endParaRPr sz="1400" dirty="0"/>
          </a:p>
        </p:txBody>
      </p:sp>
      <p:sp>
        <p:nvSpPr>
          <p:cNvPr id="17415" name="Номер слайда 6"/>
          <p:cNvSpPr>
            <a:spLocks noChangeShapeType="1" noGrp="1"/>
          </p:cNvSpPr>
          <p:nvPr>
            <p:ph type="sldNum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lIns="91440" tIns="45720" rIns="91440" bIns="45720" anchor="b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fld id="{D038279B-FC19-497E-A7D1-5ADD9CAF016F}" type="slidenum">
              <a:rPr sz="1200"/>
              <a:t>*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1" type="title">
  <p:cSld name="Title and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ChangeShapeType="1" noGrp="1"/>
          </p:cNvSpPr>
          <p:nvPr>
            <p:ph type="title" idx="0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1027" name="Shape 1027"/>
          <p:cNvSpPr>
            <a:spLocks noChangeShapeType="1"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  <a:ea typeface="Arial"/>
              </a:defRPr>
            </a:lvl5pPr>
          </a:lstStyle>
          <a:p>
            <a:pPr marL="342900" lvl="0" indent="-342900">
              <a:spcBef>
                <a:spcPct val="20000"/>
              </a:spcBef>
              <a:buChar char="•"/>
            </a:pPr>
            <a:r>
              <a:rPr lang="ru-RU"/>
              <a:t>Образец текста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ru-RU"/>
              <a:t>Второй уровень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 lang="ru-RU"/>
              <a:t>Третий уровень</a:t>
            </a:r>
          </a:p>
          <a:p>
            <a:pPr marL="1600200" lvl="3" indent="-228600">
              <a:spcBef>
                <a:spcPct val="20000"/>
              </a:spcBef>
              <a:buChar char="–"/>
            </a:pPr>
            <a:r>
              <a:rPr lang="ru-RU"/>
              <a:t>Четвертый уровень</a:t>
            </a:r>
          </a:p>
          <a:p>
            <a:pPr marL="2057400" lvl="4" indent="-228600">
              <a:spcBef>
                <a:spcPct val="20000"/>
              </a:spcBef>
              <a:buChar char="»"/>
            </a:pPr>
            <a:r>
              <a:rPr lang="ru-RU"/>
              <a:t>Пятый уровень</a:t>
            </a:r>
          </a:p>
        </p:txBody>
      </p:sp>
      <p:sp>
        <p:nvSpPr>
          <p:cNvPr id="1028" name="Shape 1028"/>
          <p:cNvSpPr>
            <a:spLocks noChangeShapeType="1"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029" name="Shape 1029"/>
          <p:cNvSpPr>
            <a:spLocks noChangeShapeType="1"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030" name="Shape 1030"/>
          <p:cNvSpPr>
            <a:spLocks noChangeShapeType="1"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fld id="{D038279B-FC19-497E-A7D1-5ADD9CAF016F}" type="slidenum">
              <a:rPr lang="ru-RU" sz="1400"/>
              <a:t>&lt;#&gt;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ShapeType="1" noGrp="1"/>
          </p:cNvSpPr>
          <p:nvPr>
            <p:ph type="title" idx="0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</p:spPr>
        <p:txBody>
          <a:bodyPr lIns="91440" tIns="45720" rIns="91440" bIns="45720" anchor="ctr" anchorCtr="0"/>
          <a:lstStyle/>
          <a:p>
            <a:pPr marL="0" lvl="0" indent="0">
              <a:spcBef>
                <a:spcPts val="0"/>
              </a:spcBef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ChangeShapeType="1"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342900" indent="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32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742950" indent="4572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1143000" indent="9144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•"/>
              <a:defRPr sz="24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600200" indent="13716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–"/>
              <a:defRPr sz="20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2057400" indent="1828800" algn="l" defTabSz="914400" rtl="0" fontAlgn="ba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»"/>
              <a:defRPr sz="2000" b="0" i="0">
                <a:solidFill>
                  <a:schemeClr val="dk1"/>
                </a:solidFill>
                <a:latin typeface="Arial"/>
                <a:ea typeface="Arial"/>
              </a:defRPr>
            </a:lvl5pPr>
          </a:lstStyle>
          <a:p>
            <a:pPr marL="342900" lvl="0" indent="-342900">
              <a:spcBef>
                <a:spcPct val="20000"/>
              </a:spcBef>
              <a:buChar char="•"/>
            </a:pPr>
            <a:r>
              <a:rPr lang="ru-RU"/>
              <a:t>Образец текста</a:t>
            </a:r>
          </a:p>
          <a:p>
            <a:pPr marL="742950" lvl="1" indent="-285750">
              <a:spcBef>
                <a:spcPct val="20000"/>
              </a:spcBef>
              <a:buChar char="–"/>
            </a:pPr>
            <a:r>
              <a:rPr lang="ru-RU"/>
              <a:t>Второй уровень</a:t>
            </a:r>
          </a:p>
          <a:p>
            <a:pPr marL="1143000" lvl="2" indent="-228600">
              <a:spcBef>
                <a:spcPct val="20000"/>
              </a:spcBef>
              <a:buChar char="•"/>
            </a:pPr>
            <a:r>
              <a:rPr lang="ru-RU"/>
              <a:t>Третий уровень</a:t>
            </a:r>
          </a:p>
          <a:p>
            <a:pPr marL="1600200" lvl="3" indent="-228600">
              <a:spcBef>
                <a:spcPct val="20000"/>
              </a:spcBef>
              <a:buChar char="–"/>
            </a:pPr>
            <a:r>
              <a:rPr lang="ru-RU"/>
              <a:t>Четвертый уровень</a:t>
            </a:r>
          </a:p>
          <a:p>
            <a:pPr marL="2057400" lvl="4" indent="-228600">
              <a:spcBef>
                <a:spcPct val="20000"/>
              </a:spcBef>
              <a:buChar char="»"/>
            </a:pPr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ChangeShapeType="1"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029" name="Rectangle 5"/>
          <p:cNvSpPr>
            <a:spLocks noChangeShapeType="1"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030" name="Rectangle 6"/>
          <p:cNvSpPr>
            <a:spLocks noChangeShapeType="1"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 marL="0" indent="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1pPr>
            <a:lvl2pPr marL="457200" indent="4572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2pPr>
            <a:lvl3pPr marL="914400" indent="9144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3pPr>
            <a:lvl4pPr marL="1371600" indent="13716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4pPr>
            <a:lvl5pPr marL="1828800" indent="1828800" algn="l" defTabSz="914400" rtl="0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Arial"/>
                <a:ea typeface="Arial"/>
              </a:defRPr>
            </a:lvl5pPr>
          </a:lstStyle>
          <a:p>
            <a:pPr marL="0" lvl="0" indent="0" algn="r" hangingPunct="1">
              <a:spcBef>
                <a:spcPts val="0"/>
              </a:spcBef>
              <a:buNone/>
            </a:pPr>
            <a:fld id="{D038279B-FC19-497E-A7D1-5ADD9CAF016F}" type="slidenum">
              <a:rPr lang="ru-RU" sz="1400"/>
              <a:t>*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2"/>
          </a:solidFill>
          <a:latin typeface="Arial"/>
          <a:ea typeface="Arial"/>
        </a:defRPr>
      </a:lvl1pPr>
      <a:lvl2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2"/>
          </a:solidFill>
          <a:latin typeface="Arial"/>
          <a:ea typeface="Arial"/>
        </a:defRPr>
      </a:lvl2pPr>
      <a:lvl3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2"/>
          </a:solidFill>
          <a:latin typeface="Arial"/>
          <a:ea typeface="Arial"/>
        </a:defRPr>
      </a:lvl3pPr>
      <a:lvl4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2"/>
          </a:solidFill>
          <a:latin typeface="Arial"/>
          <a:ea typeface="Arial"/>
        </a:defRPr>
      </a:lvl4pPr>
      <a:lvl5pPr marL="0" indent="0" algn="ctr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4400" b="0" i="0">
          <a:solidFill>
            <a:schemeClr val="dk2"/>
          </a:solidFill>
          <a:latin typeface="Arial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titleStyle>
    <p:bodyStyle>
      <a:lvl1pPr marL="342900" indent="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•"/>
        <a:defRPr lang="ru-RU" sz="3200" b="0" i="0">
          <a:solidFill>
            <a:schemeClr val="dk1"/>
          </a:solidFill>
          <a:latin typeface="Arial"/>
          <a:ea typeface="Arial"/>
        </a:defRPr>
      </a:lvl1pPr>
      <a:lvl2pPr marL="742950" indent="4572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–"/>
        <a:defRPr lang="ru-RU" sz="2800" b="0" i="0">
          <a:solidFill>
            <a:schemeClr val="dk1"/>
          </a:solidFill>
          <a:latin typeface="Arial"/>
          <a:ea typeface="Arial"/>
        </a:defRPr>
      </a:lvl2pPr>
      <a:lvl3pPr marL="1143000" indent="9144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•"/>
        <a:defRPr lang="ru-RU" sz="2400" b="0" i="0">
          <a:solidFill>
            <a:schemeClr val="dk1"/>
          </a:solidFill>
          <a:latin typeface="Arial"/>
          <a:ea typeface="Arial"/>
        </a:defRPr>
      </a:lvl3pPr>
      <a:lvl4pPr marL="1600200" indent="13716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–"/>
        <a:defRPr lang="ru-RU" sz="2000" b="0" i="0">
          <a:solidFill>
            <a:schemeClr val="dk1"/>
          </a:solidFill>
          <a:latin typeface="Arial"/>
          <a:ea typeface="Arial"/>
        </a:defRPr>
      </a:lvl4pPr>
      <a:lvl5pPr marL="2057400" indent="1828800" algn="l" defTabSz="914400" rtl="0" fontAlgn="base">
        <a:lnSpc>
          <a:spcPct val="100000"/>
        </a:lnSpc>
        <a:spcBef>
          <a:spcPct val="20000"/>
        </a:spcBef>
        <a:spcAft>
          <a:spcPts val="0"/>
        </a:spcAft>
        <a:buChar char="»"/>
        <a:defRPr lang="ru-RU" sz="2000" b="0" i="0">
          <a:solidFill>
            <a:schemeClr val="dk1"/>
          </a:solidFill>
          <a:latin typeface="Arial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bodyStyle>
    <p:otherStyle>
      <a:lvl1pPr marL="0" indent="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Arial"/>
          <a:ea typeface="Arial"/>
        </a:defRPr>
      </a:lvl1pPr>
      <a:lvl2pPr marL="457200" indent="4572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Arial"/>
          <a:ea typeface="Arial"/>
        </a:defRPr>
      </a:lvl2pPr>
      <a:lvl3pPr marL="914400" indent="9144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Arial"/>
          <a:ea typeface="Arial"/>
        </a:defRPr>
      </a:lvl3pPr>
      <a:lvl4pPr marL="1371600" indent="13716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Arial"/>
          <a:ea typeface="Arial"/>
        </a:defRPr>
      </a:lvl4pPr>
      <a:lvl5pPr marL="1828800" indent="1828800" algn="l" defTabSz="914400" rtl="0" fontAlgn="base">
        <a:lnSpc>
          <a:spcPct val="100000"/>
        </a:lnSpc>
        <a:spcBef>
          <a:spcPts val="0"/>
        </a:spcBef>
        <a:spcAft>
          <a:spcPts val="0"/>
        </a:spcAft>
        <a:buNone/>
        <a:defRPr lang="ru-RU" sz="1800" b="0" i="0">
          <a:solidFill>
            <a:schemeClr val="dk1"/>
          </a:solidFill>
          <a:latin typeface="Arial"/>
          <a:ea typeface="Arial"/>
        </a:defRPr>
      </a:lvl5pPr>
      <a:lvl6pPr>
        <a:defRPr lang="ru-RU" sz="1800"/>
      </a:lvl6pPr>
      <a:lvl7pPr>
        <a:defRPr lang="ru-RU" sz="1800"/>
      </a:lvl7pPr>
      <a:lvl8pPr>
        <a:defRPr lang="ru-RU" sz="1800"/>
      </a:lvl8pPr>
      <a:lvl9pPr>
        <a:defRPr lang="ru-RU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Урок-игра в школе: полезное применение и пример использования на предмете  Физика"/>
          <p:cNvPicPr>
            <a:picLocks noChangeAspect="1" noGrp="1"/>
          </p:cNvPicPr>
          <p:nvPr/>
        </p:nvPicPr>
        <p:blipFill>
          <a:blip r:embed="rId2"/>
          <a:srcRect l="0" t="0" r="0" b="8191"/>
          <a:stretch/>
        </p:blipFill>
        <p:spPr>
          <a:xfrm>
            <a:off x="3200400" y="0"/>
            <a:ext cx="5943600" cy="2860675"/>
          </a:xfrm>
          <a:prstGeom prst="rect">
            <a:avLst/>
          </a:prstGeom>
          <a:noFill/>
        </p:spPr>
      </p:pic>
      <p:grpSp>
        <p:nvGrpSpPr>
          <p:cNvPr id="2051" name="Группа 1"/>
          <p:cNvGrpSpPr/>
          <p:nvPr/>
        </p:nvGrpSpPr>
        <p:grpSpPr>
          <a:xfrm>
            <a:off x="0" y="6248400"/>
            <a:ext cx="9144000" cy="636587"/>
            <a:chOff x="0" y="6248400"/>
            <a:chExt cx="9144000" cy="637307"/>
          </a:xfrm>
        </p:grpSpPr>
        <p:pic>
          <p:nvPicPr>
            <p:cNvPr id="2059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2060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2052" name="Группа 11"/>
          <p:cNvGrpSpPr/>
          <p:nvPr/>
        </p:nvGrpSpPr>
        <p:grpSpPr>
          <a:xfrm rot="10800000">
            <a:off x="0" y="0"/>
            <a:ext cx="9144000" cy="638175"/>
            <a:chOff x="0" y="6248400"/>
            <a:chExt cx="9144000" cy="637307"/>
          </a:xfrm>
        </p:grpSpPr>
        <p:pic>
          <p:nvPicPr>
            <p:cNvPr id="2057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2058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sp>
        <p:nvSpPr>
          <p:cNvPr id="2053" name="TextBox 12"/>
          <p:cNvSpPr txBox="1">
            <a:spLocks noChangeShapeType="1" noGrp="1"/>
          </p:cNvSpPr>
          <p:nvPr/>
        </p:nvSpPr>
        <p:spPr>
          <a:xfrm>
            <a:off x="304800" y="6019800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/>
              <a:t>1</a:t>
            </a:r>
          </a:p>
        </p:txBody>
      </p:sp>
      <p:sp>
        <p:nvSpPr>
          <p:cNvPr id="2054" name="Rectangle 12"/>
          <p:cNvSpPr>
            <a:spLocks noChangeShapeType="1" noGrp="1"/>
          </p:cNvSpPr>
          <p:nvPr/>
        </p:nvSpPr>
        <p:spPr>
          <a:xfrm>
            <a:off x="381000" y="2819400"/>
            <a:ext cx="8456612" cy="1446212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pPr lvl="0" algn="ctr"/>
            <a:r>
              <a:rPr sz="4400" b="1" i="0" u="none">
                <a:solidFill>
                  <a:srgbClr val="C00000"/>
                </a:solidFill>
                <a:latin typeface="Calibri" pitchFamily="34"/>
                <a:ea typeface="Times New Roman" pitchFamily="18"/>
              </a:rPr>
              <a:t>«</a:t>
            </a:r>
            <a:r>
              <a:rPr sz="4400" b="1" i="0" u="none">
                <a:solidFill>
                  <a:srgbClr val="C00000"/>
                </a:solidFill>
                <a:latin typeface="Times New Roman" pitchFamily="18"/>
                <a:ea typeface="Times New Roman" pitchFamily="18"/>
              </a:rPr>
              <a:t>Игровые технологии на уроках</a:t>
            </a:r>
            <a:endParaRPr lang="en-US" sz="2000"/>
          </a:p>
          <a:p>
            <a:pPr lvl="0" algn="ctr"/>
            <a:r>
              <a:rPr sz="4400" b="1" i="0" u="none">
                <a:solidFill>
                  <a:srgbClr val="C00000"/>
                </a:solidFill>
                <a:latin typeface="Times New Roman" pitchFamily="18"/>
                <a:ea typeface="Times New Roman" pitchFamily="18"/>
              </a:rPr>
              <a:t>русского и коми языка</a:t>
            </a:r>
            <a:r>
              <a:rPr sz="4400" b="1" i="0" u="none">
                <a:solidFill>
                  <a:srgbClr val="C00000"/>
                </a:solidFill>
                <a:latin typeface="Calibri" pitchFamily="34"/>
                <a:ea typeface="Times New Roman" pitchFamily="18"/>
              </a:rPr>
              <a:t>»</a:t>
            </a:r>
          </a:p>
        </p:txBody>
      </p:sp>
      <p:sp>
        <p:nvSpPr>
          <p:cNvPr id="2055" name="Rectangle 13"/>
          <p:cNvSpPr>
            <a:spLocks noChangeShapeType="1" noGrp="1"/>
          </p:cNvSpPr>
          <p:nvPr/>
        </p:nvSpPr>
        <p:spPr>
          <a:xfrm>
            <a:off x="8869362" y="0"/>
            <a:ext cx="274637" cy="307975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pPr lvl="0" algn="r"/>
            <a:r>
              <a:rPr sz="1400">
                <a:latin typeface="Times New Roman" pitchFamily="18"/>
                <a:ea typeface="Times New Roman" pitchFamily="18"/>
              </a:rPr>
              <a:t>, </a:t>
            </a:r>
          </a:p>
        </p:txBody>
      </p:sp>
      <p:sp>
        <p:nvSpPr>
          <p:cNvPr id="2056" name="Rectangle 15"/>
          <p:cNvSpPr>
            <a:spLocks noChangeShapeType="1" noGrp="1"/>
          </p:cNvSpPr>
          <p:nvPr/>
        </p:nvSpPr>
        <p:spPr>
          <a:xfrm>
            <a:off x="4502150" y="4648200"/>
            <a:ext cx="4641850" cy="1200150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pPr lvl="0" algn="r"/>
            <a:r>
              <a:rPr sz="2400" b="1" i="0" u="none">
                <a:solidFill>
                  <a:srgbClr val="262673"/>
                </a:solidFill>
                <a:latin typeface="Times New Roman" pitchFamily="18"/>
                <a:ea typeface="Times New Roman" pitchFamily="18"/>
              </a:rPr>
              <a:t>Карманова И. В., </a:t>
            </a:r>
            <a:endParaRPr lang="en-US" sz="2400"/>
          </a:p>
          <a:p>
            <a:pPr lvl="0" algn="r"/>
            <a:r>
              <a:rPr sz="2400" b="1" i="0" u="none">
                <a:solidFill>
                  <a:srgbClr val="262673"/>
                </a:solidFill>
                <a:latin typeface="Times New Roman" pitchFamily="18"/>
                <a:ea typeface="Times New Roman" pitchFamily="18"/>
              </a:rPr>
              <a:t>учитель русского и коми языка </a:t>
            </a:r>
          </a:p>
          <a:p>
            <a:pPr lvl="0" algn="r"/>
            <a:r>
              <a:rPr sz="2400" b="1" i="0" u="none">
                <a:solidFill>
                  <a:srgbClr val="262673"/>
                </a:solidFill>
                <a:latin typeface="Times New Roman" pitchFamily="18"/>
                <a:ea typeface="Times New Roman" pitchFamily="18"/>
              </a:rPr>
              <a:t>Лозымского филиала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1"/>
          <p:cNvGrpSpPr/>
          <p:nvPr/>
        </p:nvGrpSpPr>
        <p:grpSpPr>
          <a:xfrm rot="10800000">
            <a:off x="-15875" y="22225"/>
            <a:ext cx="9144000" cy="511175"/>
            <a:chOff x="0" y="6248400"/>
            <a:chExt cx="9144000" cy="637307"/>
          </a:xfrm>
        </p:grpSpPr>
        <p:pic>
          <p:nvPicPr>
            <p:cNvPr id="1127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1280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11267" name="Группа 11"/>
          <p:cNvGrpSpPr/>
          <p:nvPr/>
        </p:nvGrpSpPr>
        <p:grpSpPr>
          <a:xfrm>
            <a:off x="0" y="6248400"/>
            <a:ext cx="9144000" cy="609600"/>
            <a:chOff x="0" y="6248400"/>
            <a:chExt cx="9144000" cy="637307"/>
          </a:xfrm>
        </p:grpSpPr>
        <p:pic>
          <p:nvPicPr>
            <p:cNvPr id="11277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1278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aphicFrame macro="">
        <p:nvGraphicFramePr>
          <p:cNvPr id="11268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1524000" y="2590800"/>
          <a:ext cx="6096000" cy="225583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25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Вӧч ачыд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Сувтӧй  жюри  пызан дорӧ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Сувтӧй  ме сайӧ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Дзебсьӧй  колонна  сайӧ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Кольччӧй  экран  дорӧ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Кыдзкӧ  кайӧй  улӧс вылӧ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Пуксьӧй   сцена  дорӧ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1" marR="64941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4" name="Прямоугольник 8"/>
          <p:cNvSpPr>
            <a:spLocks noChangeShapeType="1" noGrp="1"/>
          </p:cNvSpPr>
          <p:nvPr/>
        </p:nvSpPr>
        <p:spPr>
          <a:xfrm>
            <a:off x="838200" y="838200"/>
            <a:ext cx="7315200" cy="3698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b="1" i="0" u="none">
                <a:latin typeface="Times New Roman" pitchFamily="18"/>
                <a:ea typeface="Times New Roman" pitchFamily="18"/>
              </a:rPr>
              <a:t>ЭЛЕМЕНТЫ ИГРЫ НА УРОКАХ КОМИ ЯЗЫКА</a:t>
            </a:r>
          </a:p>
        </p:txBody>
      </p:sp>
      <p:sp>
        <p:nvSpPr>
          <p:cNvPr id="11275" name="TextBox 9"/>
          <p:cNvSpPr txBox="1">
            <a:spLocks noChangeShapeType="1" noGrp="1"/>
          </p:cNvSpPr>
          <p:nvPr/>
        </p:nvSpPr>
        <p:spPr>
          <a:xfrm>
            <a:off x="228600" y="5791200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/>
              <a:t>4</a:t>
            </a:r>
          </a:p>
        </p:txBody>
      </p:sp>
      <p:sp>
        <p:nvSpPr>
          <p:cNvPr id="11276" name="TextBox 10"/>
          <p:cNvSpPr txBox="1">
            <a:spLocks noChangeShapeType="1" noGrp="1"/>
          </p:cNvSpPr>
          <p:nvPr/>
        </p:nvSpPr>
        <p:spPr>
          <a:xfrm>
            <a:off x="431800" y="1752600"/>
            <a:ext cx="87122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b="1" i="0" u="none"/>
              <a:t>МИНИ-ЗАРЯДКА И ПОВТОРЕНИЕ ПОСЛЕЛОГОВ ДОРЫН, ВЫЛЫН, САЙЫН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1"/>
          <p:cNvGrpSpPr/>
          <p:nvPr/>
        </p:nvGrpSpPr>
        <p:grpSpPr>
          <a:xfrm rot="10800000">
            <a:off x="-15875" y="22225"/>
            <a:ext cx="9144000" cy="511175"/>
            <a:chOff x="0" y="6248400"/>
            <a:chExt cx="9144000" cy="637307"/>
          </a:xfrm>
        </p:grpSpPr>
        <p:pic>
          <p:nvPicPr>
            <p:cNvPr id="12311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2312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12291" name="Группа 11"/>
          <p:cNvGrpSpPr/>
          <p:nvPr/>
        </p:nvGrpSpPr>
        <p:grpSpPr>
          <a:xfrm>
            <a:off x="0" y="6248400"/>
            <a:ext cx="9144000" cy="609600"/>
            <a:chOff x="0" y="6248400"/>
            <a:chExt cx="9144000" cy="637307"/>
          </a:xfrm>
        </p:grpSpPr>
        <p:pic>
          <p:nvPicPr>
            <p:cNvPr id="1230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2310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sp>
        <p:nvSpPr>
          <p:cNvPr id="12292" name="TextBox 7"/>
          <p:cNvSpPr txBox="1">
            <a:spLocks noChangeShapeType="1" noGrp="1"/>
          </p:cNvSpPr>
          <p:nvPr/>
        </p:nvSpPr>
        <p:spPr>
          <a:xfrm>
            <a:off x="3429000" y="609600"/>
            <a:ext cx="2905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sz="2000" b="1" i="0" u="none">
                <a:latin typeface="Times New Roman" pitchFamily="18"/>
                <a:ea typeface="Times New Roman" pitchFamily="18"/>
              </a:rPr>
              <a:t>ПРИМЕРЫ ЗАДАНИЙ</a:t>
            </a:r>
          </a:p>
        </p:txBody>
      </p:sp>
      <p:sp>
        <p:nvSpPr>
          <p:cNvPr id="12293" name="Rectangle 1"/>
          <p:cNvSpPr>
            <a:spLocks noChangeShapeType="1" noGrp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endParaRPr sz="1400" dirty="0"/>
          </a:p>
        </p:txBody>
      </p:sp>
      <p:graphicFrame macro="">
        <p:nvGraphicFramePr>
          <p:cNvPr id="12294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1447800" y="4114800"/>
          <a:ext cx="6172200" cy="205740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Содтӧй сьыланкыв юкӧнӧ тырмытӧм  кадакывъяс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Менӧ батьӧ ______________, _________________.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Менӧ мамӧ ______________, _________________,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 жӧ талун бӧр ___________, бӧр ___________,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Коркӧ, гашкӧ, _____________, ________________.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 macro="">
        <p:nvGraphicFramePr>
          <p:cNvPr id="12300" name="Таблица 13"/>
          <p:cNvGraphicFramePr>
            <a:graphicFrameLocks xmlns:a="http://schemas.openxmlformats.org/drawingml/2006/main" noGrp="1"/>
          </p:cNvGraphicFramePr>
          <p:nvPr/>
        </p:nvGraphicFramePr>
        <p:xfrm>
          <a:off x="1524000" y="1752600"/>
          <a:ext cx="6096000" cy="2278063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27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Содтӧй сьыланкыв юкӧнӧ тырмытӧм  эмакывъяс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Менӧ ________________ кыйӧдӧ, кыйӧдӧ.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Менӧ ______________ пинялӧ, пинялӧ,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 жӧ талун бӧр ______________, бӧр _____________,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Коркӧ, гашкӧ, аддзысьлам, аддзысьлам.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6" name="Rectangle 2"/>
          <p:cNvSpPr>
            <a:spLocks noChangeShapeType="1" noGrp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</p:spPr>
        <p:txBody>
          <a:bodyPr wrap="none" anchor="ctr" anchorCtr="0">
            <a:spAutoFit/>
          </a:bodyPr>
          <a:lstStyle/>
          <a:p>
            <a:endParaRPr sz="1400" dirty="0"/>
          </a:p>
        </p:txBody>
      </p:sp>
      <p:sp>
        <p:nvSpPr>
          <p:cNvPr id="12307" name="TextBox 15"/>
          <p:cNvSpPr txBox="1">
            <a:spLocks noChangeShapeType="1" noGrp="1"/>
          </p:cNvSpPr>
          <p:nvPr/>
        </p:nvSpPr>
        <p:spPr>
          <a:xfrm>
            <a:off x="228600" y="5943600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/>
              <a:t>3</a:t>
            </a:r>
          </a:p>
        </p:txBody>
      </p:sp>
      <p:sp>
        <p:nvSpPr>
          <p:cNvPr id="12308" name="TextBox 16"/>
          <p:cNvSpPr txBox="1">
            <a:spLocks noChangeShapeType="1" noGrp="1"/>
          </p:cNvSpPr>
          <p:nvPr/>
        </p:nvSpPr>
        <p:spPr>
          <a:xfrm>
            <a:off x="228600" y="1295400"/>
            <a:ext cx="84899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sz="1600" b="1" i="0" u="none">
                <a:latin typeface="Times New Roman" pitchFamily="18"/>
                <a:ea typeface="Times New Roman" pitchFamily="18"/>
              </a:rPr>
              <a:t>ДОБАВЬТЕ В ТЕКСТ ПЕСЕН НЕДОСТАЮЩИЕ ГЛАГОЛЫ И СУЩЕСТВИТЕЛЬНЫЕ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 macro="">
        <p:nvGraphicFramePr>
          <p:cNvPr id="13314" name="Таблица 1"/>
          <p:cNvGraphicFramePr>
            <a:graphicFrameLocks xmlns:a="http://schemas.openxmlformats.org/drawingml/2006/main" noGrp="1"/>
          </p:cNvGraphicFramePr>
          <p:nvPr/>
        </p:nvGraphicFramePr>
        <p:xfrm>
          <a:off x="1600200" y="2514600"/>
          <a:ext cx="6096000" cy="231775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317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Видлӧй вочны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Мый  тэ олан?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Код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тэнад кар/сикт?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Кон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морт олӧ  т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 карын/сиктын?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20" name="Группа 11"/>
          <p:cNvGrpSpPr/>
          <p:nvPr/>
        </p:nvGrpSpPr>
        <p:grpSpPr>
          <a:xfrm rot="10800000">
            <a:off x="-15875" y="22225"/>
            <a:ext cx="9144000" cy="511175"/>
            <a:chOff x="0" y="6248400"/>
            <a:chExt cx="9144000" cy="637307"/>
          </a:xfrm>
        </p:grpSpPr>
        <p:pic>
          <p:nvPicPr>
            <p:cNvPr id="13327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3328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13321" name="Группа 11"/>
          <p:cNvGrpSpPr/>
          <p:nvPr/>
        </p:nvGrpSpPr>
        <p:grpSpPr>
          <a:xfrm>
            <a:off x="0" y="6172200"/>
            <a:ext cx="9144000" cy="685800"/>
            <a:chOff x="0" y="6248400"/>
            <a:chExt cx="9144000" cy="637307"/>
          </a:xfrm>
        </p:grpSpPr>
        <p:pic>
          <p:nvPicPr>
            <p:cNvPr id="13325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3326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sp>
        <p:nvSpPr>
          <p:cNvPr id="13322" name="Прямоугольник 8"/>
          <p:cNvSpPr>
            <a:spLocks noChangeShapeType="1" noGrp="1"/>
          </p:cNvSpPr>
          <p:nvPr/>
        </p:nvSpPr>
        <p:spPr>
          <a:xfrm>
            <a:off x="838200" y="838200"/>
            <a:ext cx="7162800" cy="70802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sz="2000" b="1" i="0" u="none">
                <a:latin typeface="Times New Roman" pitchFamily="18"/>
                <a:ea typeface="Times New Roman" pitchFamily="18"/>
              </a:rPr>
              <a:t>ПРИМЕРЫ ЗАДАНИЙ  </a:t>
            </a:r>
          </a:p>
          <a:p>
            <a:pPr lvl="0" algn="ctr" hangingPunct="1"/>
            <a:r>
              <a:rPr sz="2000" b="1" i="0" u="none">
                <a:latin typeface="Times New Roman" pitchFamily="18"/>
                <a:ea typeface="Times New Roman" pitchFamily="18"/>
              </a:rPr>
              <a:t>(СОЗДАНИЕ ПРОБЛЕМНОЙ СИТУАЦИИ)</a:t>
            </a:r>
          </a:p>
        </p:txBody>
      </p:sp>
      <p:sp>
        <p:nvSpPr>
          <p:cNvPr id="13323" name="TextBox 9"/>
          <p:cNvSpPr txBox="1">
            <a:spLocks noChangeShapeType="1" noGrp="1"/>
          </p:cNvSpPr>
          <p:nvPr/>
        </p:nvSpPr>
        <p:spPr>
          <a:xfrm>
            <a:off x="228600" y="5867400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/>
              <a:t>7</a:t>
            </a:r>
          </a:p>
        </p:txBody>
      </p:sp>
      <p:sp>
        <p:nvSpPr>
          <p:cNvPr id="13324" name="TextBox 10"/>
          <p:cNvSpPr txBox="1">
            <a:spLocks noChangeShapeType="1" noGrp="1"/>
          </p:cNvSpPr>
          <p:nvPr/>
        </p:nvSpPr>
        <p:spPr>
          <a:xfrm>
            <a:off x="2590800" y="1828800"/>
            <a:ext cx="42910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hangingPunct="1"/>
            <a:r>
              <a:rPr b="1" i="0" u="none">
                <a:latin typeface="Times New Roman" pitchFamily="18"/>
                <a:ea typeface="Times New Roman" pitchFamily="18"/>
              </a:rPr>
              <a:t>ОТВЕТЬТЕ НА ДАННЫЕ ВОПРОСЫ.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1"/>
          <p:cNvGrpSpPr/>
          <p:nvPr/>
        </p:nvGrpSpPr>
        <p:grpSpPr>
          <a:xfrm rot="10800000">
            <a:off x="-15875" y="22225"/>
            <a:ext cx="9144000" cy="511175"/>
            <a:chOff x="0" y="6248400"/>
            <a:chExt cx="9144000" cy="637307"/>
          </a:xfrm>
        </p:grpSpPr>
        <p:pic>
          <p:nvPicPr>
            <p:cNvPr id="14351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4352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14339" name="Группа 11"/>
          <p:cNvGrpSpPr/>
          <p:nvPr/>
        </p:nvGrpSpPr>
        <p:grpSpPr>
          <a:xfrm>
            <a:off x="0" y="6248400"/>
            <a:ext cx="9144000" cy="609600"/>
            <a:chOff x="0" y="6248400"/>
            <a:chExt cx="9144000" cy="637307"/>
          </a:xfrm>
        </p:grpSpPr>
        <p:pic>
          <p:nvPicPr>
            <p:cNvPr id="1434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4350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aphicFrame macro="">
        <p:nvGraphicFramePr>
          <p:cNvPr id="14340" name="Таблица 7"/>
          <p:cNvGraphicFramePr>
            <a:graphicFrameLocks xmlns:a="http://schemas.openxmlformats.org/drawingml/2006/main" noGrp="1"/>
          </p:cNvGraphicFramePr>
          <p:nvPr/>
        </p:nvGraphicFramePr>
        <p:xfrm>
          <a:off x="1447800" y="2438400"/>
          <a:ext cx="6096000" cy="278923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78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Ворсыштӧй да петкӧдлӧй кывтӧг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Быттьӧ т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дыр  эн адзысьлӧй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Быттьӧ т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мунынныд вӧрӧ вотны тшак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Быттьӧ тi чери кыянныд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1" marR="64941" marT="0" marB="0" horzOverflow="overflow">
                    <a:lnL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66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6" name="Прямоугольник 8"/>
          <p:cNvSpPr>
            <a:spLocks noChangeShapeType="1" noGrp="1"/>
          </p:cNvSpPr>
          <p:nvPr/>
        </p:nvSpPr>
        <p:spPr>
          <a:xfrm>
            <a:off x="990600" y="762000"/>
            <a:ext cx="7315200" cy="4000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sz="2000" b="1" i="0" u="none">
                <a:latin typeface="Times New Roman" pitchFamily="18"/>
                <a:ea typeface="Times New Roman" pitchFamily="18"/>
              </a:rPr>
              <a:t>ПРИМЕРЫ ЗАДАНИЙ</a:t>
            </a:r>
          </a:p>
        </p:txBody>
      </p:sp>
      <p:sp>
        <p:nvSpPr>
          <p:cNvPr id="14347" name="TextBox 9"/>
          <p:cNvSpPr txBox="1">
            <a:spLocks noChangeShapeType="1" noGrp="1"/>
          </p:cNvSpPr>
          <p:nvPr/>
        </p:nvSpPr>
        <p:spPr>
          <a:xfrm>
            <a:off x="228600" y="5867400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/>
              <a:t>5</a:t>
            </a:r>
          </a:p>
        </p:txBody>
      </p:sp>
      <p:sp>
        <p:nvSpPr>
          <p:cNvPr id="14348" name="TextBox 10"/>
          <p:cNvSpPr txBox="1">
            <a:spLocks noChangeShapeType="1" noGrp="1"/>
          </p:cNvSpPr>
          <p:nvPr/>
        </p:nvSpPr>
        <p:spPr>
          <a:xfrm>
            <a:off x="1066800" y="1828800"/>
            <a:ext cx="74850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b="1" i="0" u="none"/>
              <a:t>ПАНТОМИМА. ПОИГРАЙТЕ И ПОКАЖИТЕ ДЕЙСТВИЯ БЕЗ СЛОВ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1"/>
          <p:cNvGrpSpPr/>
          <p:nvPr/>
        </p:nvGrpSpPr>
        <p:grpSpPr>
          <a:xfrm rot="10800000">
            <a:off x="-15875" y="22225"/>
            <a:ext cx="9144000" cy="511175"/>
            <a:chOff x="0" y="6248400"/>
            <a:chExt cx="9144000" cy="637307"/>
          </a:xfrm>
        </p:grpSpPr>
        <p:pic>
          <p:nvPicPr>
            <p:cNvPr id="15368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536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15363" name="Группа 11"/>
          <p:cNvGrpSpPr/>
          <p:nvPr/>
        </p:nvGrpSpPr>
        <p:grpSpPr>
          <a:xfrm>
            <a:off x="0" y="6172200"/>
            <a:ext cx="9144000" cy="685800"/>
            <a:chOff x="0" y="6248400"/>
            <a:chExt cx="9144000" cy="637307"/>
          </a:xfrm>
        </p:grpSpPr>
        <p:pic>
          <p:nvPicPr>
            <p:cNvPr id="15366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5367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pic>
        <p:nvPicPr>
          <p:cNvPr id="15364" name="Picture 13" descr="https://sun9-73.userapi.com/impg/dtO9WsFnal0dlbFoLlTpGg_lhoHmIAd3t1AQzg/CmC2hdqmhSM.jpg?size=1280x960&amp;quality=95&amp;sign=fd9efe9365e99dbbca1ea53d70cb1118&amp;type=album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228600" y="1905000"/>
            <a:ext cx="5638800" cy="4229100"/>
          </a:xfrm>
          <a:prstGeom prst="rect">
            <a:avLst/>
          </a:prstGeom>
          <a:noFill/>
        </p:spPr>
      </p:pic>
      <p:sp>
        <p:nvSpPr>
          <p:cNvPr id="15365" name="Прямоугольник 12"/>
          <p:cNvSpPr>
            <a:spLocks noChangeShapeType="1" noGrp="1"/>
          </p:cNvSpPr>
          <p:nvPr/>
        </p:nvSpPr>
        <p:spPr>
          <a:xfrm>
            <a:off x="304800" y="609600"/>
            <a:ext cx="8534400" cy="16319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000">
                <a:solidFill>
                  <a:srgbClr val="262673"/>
                </a:solidFill>
              </a:rPr>
              <a:t>	</a:t>
            </a:r>
            <a:r>
              <a:rPr sz="2000" b="1" i="0" u="none">
                <a:solidFill>
                  <a:srgbClr val="262673"/>
                </a:solidFill>
                <a:latin typeface="Times New Roman" pitchFamily="18"/>
                <a:ea typeface="Times New Roman" pitchFamily="18"/>
              </a:rPr>
              <a:t>Игра – это огромное светлое окно, через которое в духовный мир ребенка вливается живительный поток представлений, понятий об окружающем мире. Игра – это искра, зажигающая огонек пытливости и любознательности.</a:t>
            </a:r>
          </a:p>
          <a:p>
            <a:pPr lvl="0" algn="r" hangingPunct="1"/>
            <a:r>
              <a:rPr sz="2000" b="1" i="0" u="none">
                <a:solidFill>
                  <a:srgbClr val="262673"/>
                </a:solidFill>
                <a:latin typeface="Times New Roman" pitchFamily="18"/>
                <a:ea typeface="Times New Roman" pitchFamily="18"/>
              </a:rPr>
              <a:t>Сухомлинский В. 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1"/>
          <p:cNvGrpSpPr/>
          <p:nvPr/>
        </p:nvGrpSpPr>
        <p:grpSpPr>
          <a:xfrm rot="10800000">
            <a:off x="-15875" y="22225"/>
            <a:ext cx="9144000" cy="638175"/>
            <a:chOff x="0" y="6248400"/>
            <a:chExt cx="9144000" cy="637307"/>
          </a:xfrm>
        </p:grpSpPr>
        <p:pic>
          <p:nvPicPr>
            <p:cNvPr id="16392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6393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16387" name="Группа 1"/>
          <p:cNvGrpSpPr/>
          <p:nvPr/>
        </p:nvGrpSpPr>
        <p:grpSpPr>
          <a:xfrm>
            <a:off x="0" y="6248400"/>
            <a:ext cx="9144000" cy="636587"/>
            <a:chOff x="0" y="6248400"/>
            <a:chExt cx="9144000" cy="637307"/>
          </a:xfrm>
        </p:grpSpPr>
        <p:pic>
          <p:nvPicPr>
            <p:cNvPr id="16390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16391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sp>
        <p:nvSpPr>
          <p:cNvPr id="16388" name="TextBox 7"/>
          <p:cNvSpPr txBox="1">
            <a:spLocks noChangeShapeType="1" noGrp="1"/>
          </p:cNvSpPr>
          <p:nvPr/>
        </p:nvSpPr>
        <p:spPr>
          <a:xfrm>
            <a:off x="457200" y="3048000"/>
            <a:ext cx="8382000" cy="1754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lang="en-US" sz="54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Аттьö кывзöмысь да видзöдöмысь! </a:t>
            </a:r>
          </a:p>
        </p:txBody>
      </p:sp>
      <p:sp>
        <p:nvSpPr>
          <p:cNvPr id="16389" name="TextBox 8"/>
          <p:cNvSpPr txBox="1">
            <a:spLocks noChangeShapeType="1" noGrp="1"/>
          </p:cNvSpPr>
          <p:nvPr/>
        </p:nvSpPr>
        <p:spPr>
          <a:xfrm>
            <a:off x="990600" y="1981200"/>
            <a:ext cx="71135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54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ChangeShapeType="1" noGrp="1"/>
          </p:cNvSpPr>
          <p:nvPr/>
        </p:nvSpPr>
        <p:spPr>
          <a:xfrm>
            <a:off x="0" y="1600200"/>
            <a:ext cx="5410200" cy="3570287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ru-RU" sz="2400" b="1" i="0" u="none">
                <a:solidFill>
                  <a:srgbClr val="FF0000"/>
                </a:solidFill>
                <a:latin typeface="Times New Roman" pitchFamily="18"/>
                <a:ea typeface="Times New Roman" pitchFamily="18"/>
              </a:rPr>
              <a:t>Для чего:</a:t>
            </a:r>
            <a:endParaRPr lang="en-US" sz="2400"/>
          </a:p>
          <a:p>
            <a:pPr lvl="0" hangingPunct="1"/>
          </a:p>
          <a:p>
            <a:pPr lvl="0" indent="0" hangingPunct="1">
              <a:buChar char="-"/>
            </a:pPr>
            <a:r>
              <a:rPr sz="20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ПОВЫШЕНИЯ МОТИВАЦИИ УЧАЩИХСЯ</a:t>
            </a:r>
          </a:p>
          <a:p>
            <a:pPr lvl="0" indent="0" hangingPunct="1">
              <a:buChar char="-"/>
            </a:pPr>
            <a:r>
              <a:rPr sz="20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РАЗВИТИЯ НАВЫКОВ И УЛУЧШЕНИЯ РЕЗУЛЬТАТОВ ОБУЧЕНИЯ</a:t>
            </a:r>
          </a:p>
          <a:p>
            <a:pPr lvl="0" indent="0" hangingPunct="1">
              <a:buChar char="-"/>
            </a:pPr>
            <a:r>
              <a:rPr sz="20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ПОЗНАВАТЕЛЬНО</a:t>
            </a:r>
          </a:p>
          <a:p>
            <a:pPr lvl="0" indent="0" hangingPunct="1">
              <a:buChar char="-"/>
            </a:pPr>
            <a:r>
              <a:rPr sz="20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КОНЦЕНТРАЦИЯ ВНИМАНИЯ</a:t>
            </a:r>
          </a:p>
          <a:p>
            <a:pPr lvl="0" indent="0" hangingPunct="1">
              <a:buChar char="-"/>
            </a:pPr>
            <a:endParaRPr lang="en-US" sz="2400"/>
          </a:p>
          <a:p>
            <a:pPr lvl="0" indent="0" hangingPunct="1">
              <a:buChar char="-"/>
            </a:pPr>
          </a:p>
        </p:txBody>
      </p:sp>
      <p:sp>
        <p:nvSpPr>
          <p:cNvPr id="3075" name="Rectangle 20"/>
          <p:cNvSpPr>
            <a:spLocks noChangeShapeType="1" noGrp="1"/>
          </p:cNvSpPr>
          <p:nvPr/>
        </p:nvSpPr>
        <p:spPr>
          <a:xfrm>
            <a:off x="228600" y="4953000"/>
            <a:ext cx="8731250" cy="1754187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1440" tIns="45720" rIns="91440" bIns="45720" anchor="ctr" anchorCtr="0">
            <a:spAutoFit/>
          </a:bodyPr>
          <a:lstStyle/>
          <a:p>
            <a:pPr lvl="0" hangingPunct="1"/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-РЕБЯТА </a:t>
            </a:r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СТАВЯТ ЦЕЛЬ </a:t>
            </a:r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УРОКА</a:t>
            </a:r>
          </a:p>
          <a:p>
            <a:pPr lvl="0" algn="just" hangingPunct="1"/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-ЗАНИМАЮТСЯ ТВОРЧЕСТВОМ</a:t>
            </a:r>
          </a:p>
          <a:p>
            <a:pPr lvl="0" algn="just" hangingPunct="1"/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-СОСТАВЛЯЮТ ТВОРЧЕСКИЕ ПРОДУКТЫ</a:t>
            </a:r>
          </a:p>
          <a:p>
            <a:pPr lvl="0" algn="just" hangingPunct="1"/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-</a:t>
            </a:r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УЧИТЕЛЬ И </a:t>
            </a:r>
            <a:r>
              <a:rPr lang="ru-RU" b="1" i="0" u="none">
                <a:solidFill>
                  <a:srgbClr val="FF0000"/>
                </a:solidFill>
                <a:latin typeface="Arial Black" pitchFamily="34"/>
              </a:rPr>
              <a:t>УЧАЩИЕСЯЗАКРЕПЛЯЮТ ИЗУЧЕННЫЙ МАТЕРИАЛ</a:t>
            </a:r>
            <a:endParaRPr lang="en-US"/>
          </a:p>
          <a:p>
            <a:pPr lvl="0" algn="just" hangingPunct="1"/>
          </a:p>
        </p:txBody>
      </p:sp>
      <p:sp>
        <p:nvSpPr>
          <p:cNvPr id="3076" name="Rectangle 24"/>
          <p:cNvSpPr>
            <a:spLocks noChangeShapeType="1" noGrp="1"/>
          </p:cNvSpPr>
          <p:nvPr/>
        </p:nvSpPr>
        <p:spPr>
          <a:xfrm>
            <a:off x="5867400" y="1905000"/>
            <a:ext cx="3276600" cy="2678112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lang="ru-RU" sz="2000" b="1" i="0" u="none">
                <a:solidFill>
                  <a:srgbClr val="FF0000"/>
                </a:solidFill>
                <a:latin typeface="Times New Roman" pitchFamily="18"/>
                <a:ea typeface="Times New Roman" pitchFamily="18"/>
              </a:rPr>
              <a:t>Опорные слова:</a:t>
            </a:r>
            <a:endParaRPr lang="en-US" sz="2000"/>
          </a:p>
          <a:p>
            <a:pPr lvl="0" hangingPunct="1"/>
            <a:r>
              <a:rPr lang="ru-RU" sz="20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-РАЗВИВАЮТ </a:t>
            </a:r>
          </a:p>
          <a:p>
            <a:pPr lvl="0" hangingPunct="1"/>
            <a:r>
              <a:rPr lang="ru-RU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-ПОЗНАЮТ</a:t>
            </a:r>
          </a:p>
          <a:p>
            <a:pPr lvl="0" hangingPunct="1"/>
            <a:r>
              <a:rPr lang="ru-RU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-ИНТЕРЕСУЮТСЯ</a:t>
            </a:r>
          </a:p>
          <a:p>
            <a:pPr lvl="0" hangingPunct="1"/>
            <a:r>
              <a:rPr lang="ru-RU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-СОСТАВЛЯЮТ</a:t>
            </a:r>
          </a:p>
          <a:p>
            <a:pPr lvl="0" hangingPunct="1"/>
            <a:r>
              <a:rPr lang="ru-RU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-ДУМАЮТ</a:t>
            </a:r>
          </a:p>
          <a:p>
            <a:pPr lvl="0" hangingPunct="1"/>
            <a:r>
              <a:rPr lang="ru-RU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-</a:t>
            </a:r>
            <a:r>
              <a:rPr lang="ru-RU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АНАЛИЗИРУЮТ </a:t>
            </a:r>
          </a:p>
          <a:p>
            <a:pPr lvl="0" hangingPunct="1"/>
          </a:p>
        </p:txBody>
      </p:sp>
      <p:sp>
        <p:nvSpPr>
          <p:cNvPr id="3077" name="Rectangle 8"/>
          <p:cNvSpPr>
            <a:spLocks noChangeShapeType="1" noGrp="1"/>
          </p:cNvSpPr>
          <p:nvPr/>
        </p:nvSpPr>
        <p:spPr>
          <a:xfrm>
            <a:off x="0" y="228600"/>
            <a:ext cx="9144000" cy="523875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2"/>
            </a:solidFill>
            <a:round/>
            <a:headEnd/>
            <a:tailEnd/>
          </a:ln>
        </p:spPr>
        <p:txBody>
          <a:bodyPr lIns="91440" tIns="45720" rIns="91440" bIns="45720" anchor="ctr" anchorCtr="0">
            <a:spAutoFit/>
          </a:bodyPr>
          <a:lstStyle/>
          <a:p>
            <a:pPr lvl="0" algn="ctr" hangingPunct="1"/>
            <a:r>
              <a:rPr lang="ru-RU" sz="2800" b="1" i="0" u="none">
                <a:solidFill>
                  <a:srgbClr val="FF0000"/>
                </a:solidFill>
                <a:latin typeface="Times New Roman" pitchFamily="18"/>
                <a:ea typeface="Times New Roman" pitchFamily="18"/>
              </a:rPr>
              <a:t>Игровые технологии на уроках русского и коми языка</a:t>
            </a:r>
          </a:p>
        </p:txBody>
      </p:sp>
      <p:sp>
        <p:nvSpPr>
          <p:cNvPr id="3078" name="Стрелка вниз 1"/>
          <p:cNvSpPr>
            <a:spLocks noChangeShapeType="1" noGrp="1"/>
          </p:cNvSpPr>
          <p:nvPr/>
        </p:nvSpPr>
        <p:spPr>
          <a:xfrm>
            <a:off x="1371600" y="838200"/>
            <a:ext cx="381000" cy="838200"/>
          </a:xfrm>
          <a:prstGeom prst="downArrow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3079" name="Стрелка вниз 14"/>
          <p:cNvSpPr>
            <a:spLocks noChangeShapeType="1" noGrp="1"/>
          </p:cNvSpPr>
          <p:nvPr/>
        </p:nvSpPr>
        <p:spPr>
          <a:xfrm>
            <a:off x="7467600" y="1066800"/>
            <a:ext cx="381000" cy="762000"/>
          </a:xfrm>
          <a:prstGeom prst="downArrow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3080" name="Стрелка вниз 15"/>
          <p:cNvSpPr>
            <a:spLocks noChangeShapeType="1" noGrp="1"/>
          </p:cNvSpPr>
          <p:nvPr/>
        </p:nvSpPr>
        <p:spPr>
          <a:xfrm>
            <a:off x="1295400" y="4354512"/>
            <a:ext cx="381000" cy="609600"/>
          </a:xfrm>
          <a:prstGeom prst="downArrow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3081" name="Стрелка вниз 16"/>
          <p:cNvSpPr>
            <a:spLocks noChangeShapeType="1" noGrp="1"/>
          </p:cNvSpPr>
          <p:nvPr/>
        </p:nvSpPr>
        <p:spPr>
          <a:xfrm>
            <a:off x="7620000" y="4267200"/>
            <a:ext cx="381000" cy="609600"/>
          </a:xfrm>
          <a:prstGeom prst="downArrow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3082" name="TextBox 10"/>
          <p:cNvSpPr txBox="1">
            <a:spLocks noChangeShapeType="1" noGrp="1"/>
          </p:cNvSpPr>
          <p:nvPr/>
        </p:nvSpPr>
        <p:spPr>
          <a:xfrm>
            <a:off x="0" y="6488112"/>
            <a:ext cx="312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s://sun91-2.userapi.com/impg/PsW7Pc36_qfLbkL_RlWaKcvPy9cL0paC_UTDBQ/8KNqHzFE3pQ.jpg?size=807x372&amp;quality=95&amp;sign=ec7e8ddf04b050f492fa8ef303f81f66&amp;c_uniq_tag=150tEgqO_ja_bmL94IChAOdDNmimAjp3AbF4JKxtHs0&amp;type=album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0" y="381000"/>
            <a:ext cx="6248400" cy="2879725"/>
          </a:xfrm>
          <a:prstGeom prst="rect">
            <a:avLst/>
          </a:prstGeom>
          <a:noFill/>
        </p:spPr>
      </p:pic>
      <p:grpSp>
        <p:nvGrpSpPr>
          <p:cNvPr id="4099" name="Группа 11"/>
          <p:cNvGrpSpPr/>
          <p:nvPr/>
        </p:nvGrpSpPr>
        <p:grpSpPr>
          <a:xfrm rot="10800000">
            <a:off x="0" y="0"/>
            <a:ext cx="9144000" cy="638175"/>
            <a:chOff x="0" y="6248400"/>
            <a:chExt cx="9144000" cy="637307"/>
          </a:xfrm>
        </p:grpSpPr>
        <p:pic>
          <p:nvPicPr>
            <p:cNvPr id="4105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4106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4100" name="Группа 1"/>
          <p:cNvGrpSpPr/>
          <p:nvPr/>
        </p:nvGrpSpPr>
        <p:grpSpPr>
          <a:xfrm>
            <a:off x="0" y="6248400"/>
            <a:ext cx="9144000" cy="636587"/>
            <a:chOff x="0" y="6248400"/>
            <a:chExt cx="9144000" cy="637307"/>
          </a:xfrm>
        </p:grpSpPr>
        <p:pic>
          <p:nvPicPr>
            <p:cNvPr id="4103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4104" name="Picture 5" descr="1200px-Flag_of_Nenets_Autonomous_District"/>
            <p:cNvPicPr>
              <a:picLocks noChangeAspect="1"/>
            </p:cNvPicPr>
            <p:nvPr/>
          </p:nvPicPr>
          <p:blipFill>
            <a:blip r:embed="rId3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sp>
        <p:nvSpPr>
          <p:cNvPr id="4101" name="TextBox 11"/>
          <p:cNvSpPr txBox="1">
            <a:spLocks noChangeShapeType="1" noGrp="1"/>
          </p:cNvSpPr>
          <p:nvPr/>
        </p:nvSpPr>
        <p:spPr>
          <a:xfrm>
            <a:off x="381000" y="3352800"/>
            <a:ext cx="8229600" cy="212407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 b="1" i="0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ИГРОВЫЕ ТЕХНОЛОГИИ:</a:t>
            </a:r>
          </a:p>
          <a:p>
            <a:pPr lvl="0" indent="0" hangingPunct="1">
              <a:buChar char="-"/>
            </a:pPr>
            <a:r>
              <a:rPr sz="2400" b="1" i="0" u="none">
                <a:latin typeface="Times New Roman" pitchFamily="18"/>
                <a:ea typeface="Times New Roman" pitchFamily="18"/>
              </a:rPr>
              <a:t>эффективный инструмент для обучения языку в целом</a:t>
            </a:r>
          </a:p>
          <a:p>
            <a:pPr lvl="0" indent="0" hangingPunct="1">
              <a:buChar char="-"/>
            </a:pPr>
            <a:r>
              <a:rPr sz="2400" b="1" i="0" u="none">
                <a:latin typeface="Times New Roman" pitchFamily="18"/>
                <a:ea typeface="Times New Roman" pitchFamily="18"/>
              </a:rPr>
              <a:t>могут улучшить результаты обучения, мотивировать учащихся</a:t>
            </a:r>
          </a:p>
          <a:p>
            <a:pPr lvl="0" hangingPunct="1"/>
          </a:p>
          <a:p>
            <a:pPr lvl="0" indent="0" hangingPunct="1">
              <a:buChar char="-"/>
            </a:pPr>
          </a:p>
        </p:txBody>
      </p:sp>
      <p:sp>
        <p:nvSpPr>
          <p:cNvPr id="4102" name="Прямоугольник 12"/>
          <p:cNvSpPr>
            <a:spLocks noChangeShapeType="1" noGrp="1"/>
          </p:cNvSpPr>
          <p:nvPr/>
        </p:nvSpPr>
        <p:spPr>
          <a:xfrm>
            <a:off x="304800" y="4876800"/>
            <a:ext cx="8534400" cy="120015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just" hangingPunct="1"/>
            <a:r>
              <a:rPr sz="2000" b="1" i="0" u="none">
                <a:solidFill>
                  <a:srgbClr val="C00000"/>
                </a:solidFill>
                <a:latin typeface="Times New Roman" pitchFamily="18"/>
                <a:ea typeface="Times New Roman" pitchFamily="18"/>
              </a:rPr>
              <a:t>НО! </a:t>
            </a:r>
            <a:r>
              <a:rPr sz="2400" b="1" i="0" u="none">
                <a:latin typeface="Times New Roman" pitchFamily="18"/>
                <a:ea typeface="Times New Roman" pitchFamily="18"/>
              </a:rPr>
              <a:t>Важно учитывать индивидуальные особенности каждого ученика и адаптировать игровые технологии для достижения максимального образовательного эффекта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ShapeType="1" noGrp="1"/>
          </p:cNvSpPr>
          <p:nvPr/>
        </p:nvSpPr>
        <p:spPr>
          <a:xfrm>
            <a:off x="381000" y="1676400"/>
            <a:ext cx="6324600" cy="277018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just" hangingPunct="1"/>
          </a:p>
          <a:p>
            <a:pPr lvl="0" indent="0" algn="just" hangingPunct="1">
              <a:buFont typeface="Wingdings" pitchFamily="2" charset="2"/>
              <a:buChar char="Ø"/>
            </a:pPr>
            <a:r>
              <a:rPr sz="32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словесные игры</a:t>
            </a:r>
          </a:p>
          <a:p>
            <a:pPr lvl="0" indent="0" algn="just" hangingPunct="1">
              <a:buFont typeface="Wingdings" pitchFamily="2" charset="2"/>
              <a:buChar char="Ø"/>
            </a:pPr>
            <a:r>
              <a:rPr sz="32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 ролевые игры</a:t>
            </a:r>
          </a:p>
          <a:p>
            <a:pPr lvl="0" indent="0" algn="just" hangingPunct="1">
              <a:buFont typeface="Wingdings" pitchFamily="2" charset="2"/>
              <a:buChar char="Ø"/>
            </a:pPr>
            <a:r>
              <a:rPr sz="32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кроссворды и головоломки</a:t>
            </a:r>
          </a:p>
          <a:p>
            <a:pPr lvl="0" indent="0" algn="just" hangingPunct="1">
              <a:buFont typeface="Wingdings" pitchFamily="2" charset="2"/>
              <a:buChar char="Ø"/>
            </a:pPr>
            <a:r>
              <a:rPr sz="32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лингвистические игры</a:t>
            </a:r>
          </a:p>
          <a:p>
            <a:pPr lvl="0" hangingPunct="1"/>
          </a:p>
        </p:txBody>
      </p:sp>
      <p:grpSp>
        <p:nvGrpSpPr>
          <p:cNvPr id="5123" name="Группа 11"/>
          <p:cNvGrpSpPr/>
          <p:nvPr/>
        </p:nvGrpSpPr>
        <p:grpSpPr>
          <a:xfrm rot="10800000">
            <a:off x="0" y="0"/>
            <a:ext cx="9144000" cy="638175"/>
            <a:chOff x="0" y="6248400"/>
            <a:chExt cx="9144000" cy="637307"/>
          </a:xfrm>
        </p:grpSpPr>
        <p:pic>
          <p:nvPicPr>
            <p:cNvPr id="5128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512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5124" name="Группа 1"/>
          <p:cNvGrpSpPr/>
          <p:nvPr/>
        </p:nvGrpSpPr>
        <p:grpSpPr>
          <a:xfrm>
            <a:off x="0" y="6248400"/>
            <a:ext cx="9144000" cy="636587"/>
            <a:chOff x="0" y="6248400"/>
            <a:chExt cx="9144000" cy="637307"/>
          </a:xfrm>
        </p:grpSpPr>
        <p:pic>
          <p:nvPicPr>
            <p:cNvPr id="5126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5127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pic>
        <p:nvPicPr>
          <p:cNvPr id="5125" name="Picture 2" descr="Игры на уроках русского языка и литературы"/>
          <p:cNvPicPr>
            <a:picLocks noChangeAspect="1" noGrp="1"/>
          </p:cNvPicPr>
          <p:nvPr/>
        </p:nvPicPr>
        <p:blipFill>
          <a:blip r:embed="rId3"/>
          <a:srcRect/>
          <a:stretch/>
        </p:blipFill>
        <p:spPr>
          <a:xfrm>
            <a:off x="5943600" y="762000"/>
            <a:ext cx="2962275" cy="30019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ShapeType="1" noGrp="1"/>
          </p:cNvSpPr>
          <p:nvPr/>
        </p:nvSpPr>
        <p:spPr>
          <a:xfrm>
            <a:off x="457200" y="990600"/>
            <a:ext cx="42068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lvl="0" indent="-514350" algn="just" hangingPunct="1">
              <a:buFont typeface="Wingdings" pitchFamily="2" charset="2"/>
              <a:buChar char="Ø"/>
            </a:pPr>
            <a:r>
              <a:rPr sz="40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словесные игры</a:t>
            </a:r>
          </a:p>
        </p:txBody>
      </p:sp>
      <p:grpSp>
        <p:nvGrpSpPr>
          <p:cNvPr id="6147" name="Группа 11"/>
          <p:cNvGrpSpPr/>
          <p:nvPr/>
        </p:nvGrpSpPr>
        <p:grpSpPr>
          <a:xfrm rot="10800000">
            <a:off x="0" y="0"/>
            <a:ext cx="9144000" cy="638175"/>
            <a:chOff x="0" y="6248400"/>
            <a:chExt cx="9144000" cy="637307"/>
          </a:xfrm>
        </p:grpSpPr>
        <p:pic>
          <p:nvPicPr>
            <p:cNvPr id="615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6160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6148" name="Группа 1"/>
          <p:cNvGrpSpPr/>
          <p:nvPr/>
        </p:nvGrpSpPr>
        <p:grpSpPr>
          <a:xfrm>
            <a:off x="0" y="6248400"/>
            <a:ext cx="9144000" cy="636587"/>
            <a:chOff x="0" y="6248400"/>
            <a:chExt cx="9144000" cy="637307"/>
          </a:xfrm>
        </p:grpSpPr>
        <p:pic>
          <p:nvPicPr>
            <p:cNvPr id="6157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6158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sp>
        <p:nvSpPr>
          <p:cNvPr id="6149" name="Прямоугольник 8"/>
          <p:cNvSpPr>
            <a:spLocks noChangeShapeType="1" noGrp="1"/>
          </p:cNvSpPr>
          <p:nvPr/>
        </p:nvSpPr>
        <p:spPr>
          <a:xfrm>
            <a:off x="2971800" y="2819400"/>
            <a:ext cx="3386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/>
              <a:t>"</a:t>
            </a:r>
            <a:r>
              <a:rPr sz="2400" b="0" i="0" u="none">
                <a:latin typeface="Times New Roman" pitchFamily="18"/>
                <a:ea typeface="Times New Roman" pitchFamily="18"/>
              </a:rPr>
              <a:t>Составь слово из букв" </a:t>
            </a:r>
          </a:p>
        </p:txBody>
      </p:sp>
      <p:sp>
        <p:nvSpPr>
          <p:cNvPr id="6150" name="Прямоугольник 10"/>
          <p:cNvSpPr>
            <a:spLocks noChangeShapeType="1" noGrp="1"/>
          </p:cNvSpPr>
          <p:nvPr/>
        </p:nvSpPr>
        <p:spPr>
          <a:xfrm>
            <a:off x="4876800" y="1524000"/>
            <a:ext cx="35814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"Словообразовательный кроссворд"</a:t>
            </a:r>
          </a:p>
        </p:txBody>
      </p:sp>
      <p:sp>
        <p:nvSpPr>
          <p:cNvPr id="6151" name="Прямоугольник 11"/>
          <p:cNvSpPr>
            <a:spLocks noChangeShapeType="1" noGrp="1"/>
          </p:cNvSpPr>
          <p:nvPr/>
        </p:nvSpPr>
        <p:spPr>
          <a:xfrm>
            <a:off x="914400" y="1981200"/>
            <a:ext cx="2705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400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"Ассоциации слов"</a:t>
            </a:r>
          </a:p>
        </p:txBody>
      </p:sp>
      <p:sp>
        <p:nvSpPr>
          <p:cNvPr id="6152" name="Прямоугольник 12"/>
          <p:cNvSpPr>
            <a:spLocks noChangeShapeType="1" noGrp="1"/>
          </p:cNvSpPr>
          <p:nvPr/>
        </p:nvSpPr>
        <p:spPr>
          <a:xfrm>
            <a:off x="6324600" y="3200400"/>
            <a:ext cx="25146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 "Конкурс скороговорок" </a:t>
            </a:r>
          </a:p>
        </p:txBody>
      </p:sp>
      <p:sp>
        <p:nvSpPr>
          <p:cNvPr id="6153" name="Прямоугольник 13"/>
          <p:cNvSpPr>
            <a:spLocks noChangeShapeType="1" noGrp="1"/>
          </p:cNvSpPr>
          <p:nvPr/>
        </p:nvSpPr>
        <p:spPr>
          <a:xfrm>
            <a:off x="838200" y="4724400"/>
            <a:ext cx="27701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400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"Игра в антонимы" </a:t>
            </a:r>
          </a:p>
        </p:txBody>
      </p:sp>
      <p:sp>
        <p:nvSpPr>
          <p:cNvPr id="6154" name="Прямоугольник 14"/>
          <p:cNvSpPr>
            <a:spLocks noChangeShapeType="1" noGrp="1"/>
          </p:cNvSpPr>
          <p:nvPr/>
        </p:nvSpPr>
        <p:spPr>
          <a:xfrm>
            <a:off x="609600" y="3429000"/>
            <a:ext cx="24399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400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"Ребусы из слов»</a:t>
            </a:r>
          </a:p>
        </p:txBody>
      </p:sp>
      <p:sp>
        <p:nvSpPr>
          <p:cNvPr id="6155" name="Прямоугольник 15"/>
          <p:cNvSpPr>
            <a:spLocks noChangeShapeType="1" noGrp="1"/>
          </p:cNvSpPr>
          <p:nvPr/>
        </p:nvSpPr>
        <p:spPr>
          <a:xfrm>
            <a:off x="3886200" y="4038600"/>
            <a:ext cx="22860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 hangingPunct="1"/>
            <a:r>
              <a:rPr sz="2400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"Составление историй"</a:t>
            </a:r>
          </a:p>
        </p:txBody>
      </p:sp>
      <p:sp>
        <p:nvSpPr>
          <p:cNvPr id="6156" name="Прямоугольник 16"/>
          <p:cNvSpPr>
            <a:spLocks noChangeShapeType="1" noGrp="1"/>
          </p:cNvSpPr>
          <p:nvPr/>
        </p:nvSpPr>
        <p:spPr>
          <a:xfrm>
            <a:off x="6400800" y="5029200"/>
            <a:ext cx="2201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400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"Игра в слова»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7"/>
          <p:cNvSpPr>
            <a:spLocks noChangeShapeType="1" noGrp="1"/>
          </p:cNvSpPr>
          <p:nvPr/>
        </p:nvSpPr>
        <p:spPr>
          <a:xfrm>
            <a:off x="533400" y="1066800"/>
            <a:ext cx="3609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indent="0" hangingPunct="1">
              <a:buFont typeface="Wingdings" pitchFamily="2" charset="2"/>
              <a:buChar char="Ø"/>
            </a:pPr>
            <a:r>
              <a:rPr sz="40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ролевые игры</a:t>
            </a:r>
          </a:p>
        </p:txBody>
      </p:sp>
      <p:sp>
        <p:nvSpPr>
          <p:cNvPr id="7171" name="Прямоугольник 8"/>
          <p:cNvSpPr>
            <a:spLocks noChangeShapeType="1" noGrp="1"/>
          </p:cNvSpPr>
          <p:nvPr/>
        </p:nvSpPr>
        <p:spPr>
          <a:xfrm>
            <a:off x="685800" y="2286000"/>
            <a:ext cx="27479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800">
                <a:latin typeface="Times New Roman" pitchFamily="18"/>
                <a:ea typeface="Times New Roman" pitchFamily="18"/>
              </a:rPr>
              <a:t>"Коми ресторан"</a:t>
            </a:r>
          </a:p>
        </p:txBody>
      </p:sp>
      <p:sp>
        <p:nvSpPr>
          <p:cNvPr id="7172" name="Прямоугольник 9"/>
          <p:cNvSpPr>
            <a:spLocks noChangeShapeType="1" noGrp="1"/>
          </p:cNvSpPr>
          <p:nvPr/>
        </p:nvSpPr>
        <p:spPr>
          <a:xfrm>
            <a:off x="1371600" y="3581400"/>
            <a:ext cx="2114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800">
                <a:latin typeface="Times New Roman" pitchFamily="18"/>
                <a:ea typeface="Times New Roman" pitchFamily="18"/>
              </a:rPr>
              <a:t>"Интервью" </a:t>
            </a:r>
          </a:p>
        </p:txBody>
      </p:sp>
      <p:sp>
        <p:nvSpPr>
          <p:cNvPr id="7173" name="Прямоугольник 10"/>
          <p:cNvSpPr>
            <a:spLocks noChangeShapeType="1" noGrp="1"/>
          </p:cNvSpPr>
          <p:nvPr/>
        </p:nvSpPr>
        <p:spPr>
          <a:xfrm>
            <a:off x="838200" y="4495800"/>
            <a:ext cx="42656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800">
                <a:latin typeface="Times New Roman" pitchFamily="18"/>
                <a:ea typeface="Times New Roman" pitchFamily="18"/>
              </a:rPr>
              <a:t>"Театральная постановка" </a:t>
            </a:r>
          </a:p>
        </p:txBody>
      </p:sp>
      <p:sp>
        <p:nvSpPr>
          <p:cNvPr id="7174" name="Прямоугольник 11"/>
          <p:cNvSpPr>
            <a:spLocks noChangeShapeType="1" noGrp="1"/>
          </p:cNvSpPr>
          <p:nvPr/>
        </p:nvSpPr>
        <p:spPr>
          <a:xfrm>
            <a:off x="1905000" y="5410200"/>
            <a:ext cx="416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800">
                <a:latin typeface="Times New Roman" pitchFamily="18"/>
                <a:ea typeface="Times New Roman" pitchFamily="18"/>
              </a:rPr>
              <a:t>"Ролевая игра в магазине"</a:t>
            </a:r>
          </a:p>
        </p:txBody>
      </p:sp>
      <p:sp>
        <p:nvSpPr>
          <p:cNvPr id="7175" name="Прямоугольник 12"/>
          <p:cNvSpPr>
            <a:spLocks noChangeShapeType="1" noGrp="1"/>
          </p:cNvSpPr>
          <p:nvPr/>
        </p:nvSpPr>
        <p:spPr>
          <a:xfrm>
            <a:off x="6096000" y="4267200"/>
            <a:ext cx="1524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800">
                <a:latin typeface="Times New Roman" pitchFamily="18"/>
                <a:ea typeface="Times New Roman" pitchFamily="18"/>
              </a:rPr>
              <a:t>"Семья" </a:t>
            </a:r>
          </a:p>
        </p:txBody>
      </p:sp>
      <p:pic>
        <p:nvPicPr>
          <p:cNvPr id="7176" name="Picture 2" descr="Ролевые игры на уроках английского: примеры и преимущества"/>
          <p:cNvPicPr>
            <a:picLocks noChangeAspect="1" noGrp="1"/>
          </p:cNvPicPr>
          <p:nvPr/>
        </p:nvPicPr>
        <p:blipFill>
          <a:blip r:embed="rId2"/>
          <a:srcRect l="0" t="0" r="19660" b="0"/>
          <a:stretch/>
        </p:blipFill>
        <p:spPr>
          <a:xfrm>
            <a:off x="4424362" y="0"/>
            <a:ext cx="4719637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ShapeType="1" noGrp="1"/>
          </p:cNvSpPr>
          <p:nvPr/>
        </p:nvSpPr>
        <p:spPr>
          <a:xfrm>
            <a:off x="457200" y="838200"/>
            <a:ext cx="66278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lvl="0" indent="-514350" algn="just" hangingPunct="1">
              <a:buFont typeface="Wingdings" pitchFamily="2" charset="2"/>
              <a:buChar char="Ø"/>
            </a:pPr>
            <a:r>
              <a:rPr sz="40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кроссворды и головоломки</a:t>
            </a:r>
          </a:p>
        </p:txBody>
      </p:sp>
      <p:grpSp>
        <p:nvGrpSpPr>
          <p:cNvPr id="8195" name="Группа 11"/>
          <p:cNvGrpSpPr/>
          <p:nvPr/>
        </p:nvGrpSpPr>
        <p:grpSpPr>
          <a:xfrm rot="10800000">
            <a:off x="0" y="0"/>
            <a:ext cx="9144000" cy="638175"/>
            <a:chOff x="0" y="6248400"/>
            <a:chExt cx="9144000" cy="637307"/>
          </a:xfrm>
        </p:grpSpPr>
        <p:pic>
          <p:nvPicPr>
            <p:cNvPr id="8201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8202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8196" name="Группа 1"/>
          <p:cNvGrpSpPr/>
          <p:nvPr/>
        </p:nvGrpSpPr>
        <p:grpSpPr>
          <a:xfrm>
            <a:off x="0" y="6248400"/>
            <a:ext cx="9144000" cy="636587"/>
            <a:chOff x="0" y="6248400"/>
            <a:chExt cx="9144000" cy="637307"/>
          </a:xfrm>
        </p:grpSpPr>
        <p:pic>
          <p:nvPicPr>
            <p:cNvPr id="819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8200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pic>
        <p:nvPicPr>
          <p:cNvPr id="8197" name="Picture 2" descr="Презентация и кроссворд к уроку русского языка в 5 классе &quot;Занимательная  фразеология&quot;"/>
          <p:cNvPicPr>
            <a:picLocks noChangeAspect="1" noGrp="1"/>
          </p:cNvPicPr>
          <p:nvPr/>
        </p:nvPicPr>
        <p:blipFill>
          <a:blip r:embed="rId3"/>
          <a:srcRect l="0" t="0" r="0" b="29491"/>
          <a:stretch/>
        </p:blipFill>
        <p:spPr>
          <a:xfrm rot="-189786">
            <a:off x="306387" y="1830387"/>
            <a:ext cx="5672137" cy="2978150"/>
          </a:xfrm>
          <a:prstGeom prst="rect">
            <a:avLst/>
          </a:prstGeom>
          <a:noFill/>
        </p:spPr>
      </p:pic>
      <p:pic>
        <p:nvPicPr>
          <p:cNvPr id="8198" name="Picture 4" descr="Кто озвучивал головоломку"/>
          <p:cNvPicPr>
            <a:picLocks noChangeAspect="1" noGrp="1"/>
          </p:cNvPicPr>
          <p:nvPr/>
        </p:nvPicPr>
        <p:blipFill>
          <a:blip r:embed="rId4"/>
          <a:srcRect/>
          <a:stretch/>
        </p:blipFill>
        <p:spPr>
          <a:xfrm rot="184975">
            <a:off x="6269037" y="1978025"/>
            <a:ext cx="2784475" cy="3429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ShapeType="1" noGrp="1"/>
          </p:cNvSpPr>
          <p:nvPr/>
        </p:nvSpPr>
        <p:spPr>
          <a:xfrm>
            <a:off x="381000" y="914400"/>
            <a:ext cx="58594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lvl="0" indent="-514350" algn="just" hangingPunct="1">
              <a:buFont typeface="Wingdings" pitchFamily="2" charset="2"/>
              <a:buChar char="Ø"/>
            </a:pPr>
            <a:r>
              <a:rPr sz="4000" b="1" i="1" u="none">
                <a:solidFill>
                  <a:schemeClr val="accent2"/>
                </a:solidFill>
                <a:latin typeface="Times New Roman" pitchFamily="18"/>
                <a:ea typeface="Times New Roman" pitchFamily="18"/>
              </a:rPr>
              <a:t>лингвистические игры</a:t>
            </a:r>
          </a:p>
        </p:txBody>
      </p:sp>
      <p:grpSp>
        <p:nvGrpSpPr>
          <p:cNvPr id="9219" name="Группа 11"/>
          <p:cNvGrpSpPr/>
          <p:nvPr/>
        </p:nvGrpSpPr>
        <p:grpSpPr>
          <a:xfrm rot="10800000">
            <a:off x="0" y="0"/>
            <a:ext cx="9144000" cy="638175"/>
            <a:chOff x="0" y="6248400"/>
            <a:chExt cx="9144000" cy="637307"/>
          </a:xfrm>
        </p:grpSpPr>
        <p:pic>
          <p:nvPicPr>
            <p:cNvPr id="9229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9230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grpSp>
        <p:nvGrpSpPr>
          <p:cNvPr id="9220" name="Группа 1"/>
          <p:cNvGrpSpPr/>
          <p:nvPr/>
        </p:nvGrpSpPr>
        <p:grpSpPr>
          <a:xfrm>
            <a:off x="0" y="6248400"/>
            <a:ext cx="9144000" cy="636587"/>
            <a:chOff x="0" y="6248400"/>
            <a:chExt cx="9144000" cy="637307"/>
          </a:xfrm>
        </p:grpSpPr>
        <p:pic>
          <p:nvPicPr>
            <p:cNvPr id="9227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745" b="30466"/>
            <a:stretch/>
          </p:blipFill>
          <p:spPr>
            <a:xfrm>
              <a:off x="0" y="6276106"/>
              <a:ext cx="7848600" cy="609601"/>
            </a:xfrm>
            <a:prstGeom prst="rect">
              <a:avLst/>
            </a:prstGeom>
            <a:noFill/>
          </p:spPr>
        </p:pic>
        <p:pic>
          <p:nvPicPr>
            <p:cNvPr id="9228" name="Picture 5" descr="1200px-Flag_of_Nenets_Autonomous_District"/>
            <p:cNvPicPr>
              <a:picLocks noChangeAspect="1"/>
            </p:cNvPicPr>
            <p:nvPr/>
          </p:nvPicPr>
          <p:blipFill>
            <a:blip r:embed="rId2"/>
            <a:srcRect l="1126" t="56604" r="80860" b="30466"/>
            <a:stretch/>
          </p:blipFill>
          <p:spPr>
            <a:xfrm>
              <a:off x="7815943" y="6248400"/>
              <a:ext cx="1328057" cy="609600"/>
            </a:xfrm>
            <a:prstGeom prst="rect">
              <a:avLst/>
            </a:prstGeom>
            <a:noFill/>
          </p:spPr>
        </p:pic>
      </p:grpSp>
      <p:sp>
        <p:nvSpPr>
          <p:cNvPr id="9221" name="Прямоугольник 9"/>
          <p:cNvSpPr>
            <a:spLocks noChangeShapeType="1" noGrp="1"/>
          </p:cNvSpPr>
          <p:nvPr/>
        </p:nvSpPr>
        <p:spPr>
          <a:xfrm>
            <a:off x="381000" y="1981200"/>
            <a:ext cx="37338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 b="1" i="0" u="none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"Найди ошибку в предложении" </a:t>
            </a:r>
          </a:p>
        </p:txBody>
      </p:sp>
      <p:sp>
        <p:nvSpPr>
          <p:cNvPr id="9222" name="Прямоугольник 10"/>
          <p:cNvSpPr>
            <a:spLocks noChangeShapeType="1" noGrp="1"/>
          </p:cNvSpPr>
          <p:nvPr/>
        </p:nvSpPr>
        <p:spPr>
          <a:xfrm>
            <a:off x="4800600" y="3505200"/>
            <a:ext cx="38862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 b="1" i="0" u="none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"Составь правильное предложение" </a:t>
            </a:r>
          </a:p>
        </p:txBody>
      </p:sp>
      <p:sp>
        <p:nvSpPr>
          <p:cNvPr id="9223" name="Прямоугольник 11"/>
          <p:cNvSpPr>
            <a:spLocks noChangeShapeType="1" noGrp="1"/>
          </p:cNvSpPr>
          <p:nvPr/>
        </p:nvSpPr>
        <p:spPr>
          <a:xfrm>
            <a:off x="762000" y="3200400"/>
            <a:ext cx="29718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 b="1" i="0" u="none">
                <a:latin typeface="Times New Roman" pitchFamily="18"/>
                <a:ea typeface="Times New Roman" pitchFamily="18"/>
              </a:rPr>
              <a:t>"Творческое словообразование»</a:t>
            </a:r>
          </a:p>
        </p:txBody>
      </p:sp>
      <p:sp>
        <p:nvSpPr>
          <p:cNvPr id="9224" name="Прямоугольник 12"/>
          <p:cNvSpPr>
            <a:spLocks noChangeShapeType="1" noGrp="1"/>
          </p:cNvSpPr>
          <p:nvPr/>
        </p:nvSpPr>
        <p:spPr>
          <a:xfrm>
            <a:off x="3124200" y="2667000"/>
            <a:ext cx="2876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400" b="1" i="0" u="none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«Ассоциации слов»</a:t>
            </a:r>
          </a:p>
        </p:txBody>
      </p:sp>
      <p:sp>
        <p:nvSpPr>
          <p:cNvPr id="9225" name="Прямоугольник 13"/>
          <p:cNvSpPr>
            <a:spLocks noChangeShapeType="1" noGrp="1"/>
          </p:cNvSpPr>
          <p:nvPr/>
        </p:nvSpPr>
        <p:spPr>
          <a:xfrm>
            <a:off x="5867400" y="1828800"/>
            <a:ext cx="2743200" cy="830262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hangingPunct="1"/>
            <a:r>
              <a:rPr sz="2400" b="1" i="0" u="none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"Скороговорки и игры со звуками" </a:t>
            </a:r>
          </a:p>
        </p:txBody>
      </p:sp>
      <p:sp>
        <p:nvSpPr>
          <p:cNvPr id="9226" name="Прямоугольник 14"/>
          <p:cNvSpPr>
            <a:spLocks noChangeShapeType="1" noGrp="1"/>
          </p:cNvSpPr>
          <p:nvPr/>
        </p:nvSpPr>
        <p:spPr>
          <a:xfrm>
            <a:off x="2362200" y="4800600"/>
            <a:ext cx="39671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hangingPunct="1"/>
            <a:r>
              <a:rPr sz="2400" b="1" i="0" u="none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"Грамматические задания</a:t>
            </a:r>
            <a:r>
              <a:rPr sz="1600" b="1" i="0" u="none">
                <a:solidFill>
                  <a:srgbClr val="000000"/>
                </a:solidFill>
                <a:latin typeface="Times New Roman" pitchFamily="18"/>
                <a:ea typeface="Times New Roman" pitchFamily="18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9"/>
          <p:cNvSpPr>
            <a:spLocks noChangeShapeType="1" noGrp="1"/>
          </p:cNvSpPr>
          <p:nvPr/>
        </p:nvSpPr>
        <p:spPr>
          <a:xfrm>
            <a:off x="685800" y="1828800"/>
            <a:ext cx="8001000" cy="60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 hangingPunct="1"/>
            <a:r>
              <a:rPr sz="2400" b="1" i="0" u="none">
                <a:latin typeface="Times New Roman" pitchFamily="18"/>
                <a:ea typeface="Times New Roman" pitchFamily="18"/>
              </a:rPr>
              <a:t>Могут возникнуть определенные трудности</a:t>
            </a:r>
          </a:p>
        </p:txBody>
      </p:sp>
      <p:sp>
        <p:nvSpPr>
          <p:cNvPr id="10243" name="Стрелка вниз 10"/>
          <p:cNvSpPr>
            <a:spLocks noChangeShapeType="1" noGrp="1"/>
          </p:cNvSpPr>
          <p:nvPr/>
        </p:nvSpPr>
        <p:spPr>
          <a:xfrm>
            <a:off x="3962400" y="2667000"/>
            <a:ext cx="1447800" cy="1295400"/>
          </a:xfrm>
          <a:prstGeom prst="downArrow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endParaRPr sz="1400" dirty="0"/>
          </a:p>
        </p:txBody>
      </p:sp>
      <p:sp>
        <p:nvSpPr>
          <p:cNvPr id="10244" name="Прямоугольник 11"/>
          <p:cNvSpPr>
            <a:spLocks noChangeShapeType="1" noGrp="1"/>
          </p:cNvSpPr>
          <p:nvPr/>
        </p:nvSpPr>
        <p:spPr>
          <a:xfrm>
            <a:off x="533400" y="4191000"/>
            <a:ext cx="7924800" cy="22860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89A4A7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just" hangingPunct="1"/>
            <a:r>
              <a:rPr sz="2400" b="1" i="0" u="none">
                <a:latin typeface="Times New Roman" pitchFamily="18"/>
                <a:ea typeface="Times New Roman" pitchFamily="18"/>
              </a:rPr>
              <a:t>-возможной трудностью контроля процесса обучения</a:t>
            </a:r>
          </a:p>
          <a:p>
            <a:pPr lvl="0" algn="just" hangingPunct="1"/>
            <a:r>
              <a:rPr sz="2400" b="1" i="0" u="none">
                <a:latin typeface="Times New Roman" pitchFamily="18"/>
                <a:ea typeface="Times New Roman" pitchFamily="18"/>
              </a:rPr>
              <a:t>-непредсказуемостью результатов работы учеников</a:t>
            </a:r>
          </a:p>
          <a:p>
            <a:pPr lvl="0" algn="just" hangingPunct="1"/>
            <a:r>
              <a:rPr sz="2400" b="1" i="0" u="none">
                <a:latin typeface="Times New Roman" pitchFamily="18"/>
                <a:ea typeface="Times New Roman" pitchFamily="18"/>
              </a:rPr>
              <a:t>- целью урока является не просто игра, что она направлена в первую очередь на усвоение определенных знаний</a:t>
            </a:r>
          </a:p>
        </p:txBody>
      </p:sp>
      <p:sp>
        <p:nvSpPr>
          <p:cNvPr id="10245" name="AutoShape 4" descr="Без тревоги. Как помочь себе и близким преодолеть трудности"/>
          <p:cNvSpPr>
            <a:spLocks noChangeShapeType="1" noGrp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sp>
        <p:nvSpPr>
          <p:cNvPr id="10246" name="AutoShape 6" descr="Без тревоги. Как помочь себе и близким преодолеть трудности"/>
          <p:cNvSpPr>
            <a:spLocks noChangeShapeType="1" noGrp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endParaRPr sz="1400" dirty="0"/>
          </a:p>
        </p:txBody>
      </p:sp>
      <p:pic>
        <p:nvPicPr>
          <p:cNvPr id="10247" name="Picture 8" descr="Без тревоги. Как помочь себе и близким преодолеть трудности"/>
          <p:cNvPicPr>
            <a:picLocks noChangeAspect="1" noGrp="1"/>
          </p:cNvPicPr>
          <p:nvPr/>
        </p:nvPicPr>
        <p:blipFill>
          <a:blip r:embed="rId2"/>
          <a:srcRect/>
          <a:stretch/>
        </p:blipFill>
        <p:spPr>
          <a:xfrm>
            <a:off x="3276600" y="0"/>
            <a:ext cx="2819400" cy="16938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/>
    </mc:Choice>
    <mc:Fallback>
      <p:transition/>
    </mc:Fallback>
  </mc:AlternateContent>
  <p:timing/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Оформление по умолчанию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0000FF"/>
      </a:hlink>
      <a:folHlink>
        <a:srgbClr val="800080"/>
      </a:folHlink>
    </a:clrScheme>
    <a:fontScheme name="default">
      <a:majorFont>
        <a:latin typeface="Arial"/>
        <a:ea typeface="Arial"/>
        <a:cs typeface="Arial"/>
      </a:majorFont>
      <a:minorFont>
        <a:latin typeface="Calibri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450</Words>
  <Characters>0</Characters>
  <CharactersWithSpaces>0</CharactersWithSpaces>
  <Application>Р7-Офис/7.4.0.227</Application>
  <DocSecurity>0</DocSecurity>
  <PresentationFormat/>
  <Lines>0</Lines>
  <Paragraphs>0</Paragraphs>
  <Slides>0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IMC22</dc:creator>
  <cp:keywords/>
  <dc:description/>
  <dc:identifier/>
  <dc:language/>
  <cp:lastModifiedBy>IRA</cp:lastModifiedBy>
  <cp:revision>15</cp:revision>
  <dcterms:created xsi:type="dcterms:W3CDTF">2019-01-18T08:25:00Z</dcterms:created>
  <dcterms:modified xsi:type="dcterms:W3CDTF">2023-12-11T21:43:00Z</dcterms:modified>
  <cp:category/>
  <cp:contentStatus/>
  <cp:version/>
</cp:coreProperties>
</file>