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2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 /><Relationship Id="rId18" Type="http://schemas.openxmlformats.org/officeDocument/2006/relationships/tableStyles" Target="tableStyles.xml" /><Relationship Id="rId1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C0239-B42E-41DD-BD68-F0DE8D402CB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C6B7D-70ED-4F4D-8DF2-825AC8D52B0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hyperlink" Target="https://arhlib.ru/2017/03/vdohnovlyayushhie-knigi-o-lyubvi/" TargetMode="Externa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sites.google.com/view/pso-hkola/&#1091;&#1088;&#1086;&#1082;&#1080;-&#1082;-&#1076;-&#1091;&#1096;&#1080;&#1085;&#1089;&#1082;&#1086;&#1075;&#1086;/&#1086;-&#1076;&#1077;&#1090;&#1103;&#1093;-&#1080;-&#1076;&#1083;&#1103;-&#1076;&#1077;&#1090;&#1077;&#1081;" TargetMode="External"/><Relationship Id="rId3" Type="http://schemas.openxmlformats.org/officeDocument/2006/relationships/hyperlink" Target="https://sites.google.com/view/pso-hkola/%D1%83%D1%80%D0%BE%D0%BA%D0%B8-%D0%BA-%D0%B4-%D1%83%D1%88%D0%B8%D0%BD%D1%81%D0%BA%D0%BE%D0%B3%D0%BE-%D1%8D%D1%82%D0%B0%D0%BF%D1%8B/%D0%B8%D1%82%D0%BE%D0%B3%D0%B8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sites.google.com/view/pso-hkola/&#1091;&#1088;&#1086;&#1082;&#1080;-&#1082;-&#1076;-&#1091;&#1096;&#1080;&#1085;&#1089;&#1082;&#1086;&#1075;&#1086;/&#1088;&#1072;&#1089;&#1089;&#1082;&#1072;&#1079;&#1099;-&#1086;-&#1078;&#1080;&#1074;&#1086;&#1090;&#1085;&#1099;&#1093;" TargetMode="Externa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v7.litres.ru/pub/c/cover_max1500/48764779.jpg" TargetMode="External"/><Relationship Id="rId3" Type="http://schemas.openxmlformats.org/officeDocument/2006/relationships/hyperlink" Target="https://ndc.book24.ru/resize/820x1180/iblock/047/047ac1970ee9e81137278ed980caeb1c/dadce7f822ee8eb3922a8ff0bed84fb2.jpg" TargetMode="External"/><Relationship Id="rId4" Type="http://schemas.openxmlformats.org/officeDocument/2006/relationships/hyperlink" Target="https://orenburgkniga.ru/wp-content/uploads/1/4/3/14315f6cd5331670b1ca0702e0725cfa.jpeg" TargetMode="Externa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hyperlink" Target="https://sites.google.com/d/1odvumnNAW9LfDqzyggYSisDMoozBG9ME/p/1FJ7E5YdDBg1Wyp1MS1kob8uNa4bAb1Gt/edit" TargetMode="External"/><Relationship Id="rId4" Type="http://schemas.openxmlformats.org/officeDocument/2006/relationships/hyperlink" Target="https://sites.google.com/view/pso-hkola/&#1091;&#1088;&#1086;&#1082;&#1080;-&#1082;-&#1076;-&#1091;&#1096;&#1080;&#1085;&#1089;&#1082;&#1086;&#1075;&#1086;/&#1082;-&#1076;-&#1091;&#1096;&#1080;&#1085;&#1089;&#1082;&#1080;&#1081;-&#1087;&#1077;&#1076;&#1072;&#1075;&#1086;&#1075;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sites.google.com/view/pso-hkola/&#1091;&#1088;&#1086;&#1082;&#1080;-&#1082;-&#1076;-&#1091;&#1096;&#1080;&#1085;&#1089;&#1082;&#1086;&#1075;&#1086;/&#1082;-&#1076;-&#1091;&#1096;&#1080;&#1085;&#1089;&#1082;&#1080;&#1081;-&#1087;&#1077;&#1076;&#1072;&#1075;&#1086;&#1075;" TargetMode="External"/><Relationship Id="rId3" Type="http://schemas.openxmlformats.org/officeDocument/2006/relationships/hyperlink" Target="https://sites.google.com/view/pso-hkola/&#1091;&#1088;&#1086;&#1082;&#1080;-&#1082;-&#1076;-&#1091;&#1096;&#1080;&#1085;&#1089;&#1082;&#1086;&#1075;&#1086;/&#1088;&#1072;&#1089;&#1089;&#1082;&#1072;&#1079;&#1099;-&#1086;-&#1078;&#1080;&#1074;&#1086;&#1090;&#1085;&#1099;&#1093;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alphaModFix amt="20000"/>
          </a:blip>
          <a:stretch/>
        </p:blipFill>
        <p:spPr>
          <a:xfrm>
            <a:off x="896794" y="0"/>
            <a:ext cx="103984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794" y="6858000"/>
            <a:ext cx="10398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3" tooltip="https://arhlib.ru/2017/03/vdohnovlyayushhie-knigi-o-lyubvi/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4" tooltip="https://creativecommons.org/licenses/by-sa/3.0/"/>
              </a:rPr>
              <a:t>CC BY-SA</a:t>
            </a:r>
            <a:endParaRPr lang="ru-RU" sz="9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b="1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Тема: Творчество Ушинского – </a:t>
            </a:r>
            <a:br>
              <a:rPr lang="ru-RU" sz="2800" b="1" kern="5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</a:br>
            <a:r>
              <a:rPr lang="ru-RU" sz="2800" b="1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источник духовно-нравственного становления личности младшего школьника</a:t>
            </a:r>
            <a:br>
              <a:rPr lang="ru-RU" sz="2800" kern="5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</a:br>
            <a:endParaRPr lang="ru-RU" sz="2800" dirty="0">
              <a:latin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9434" y="4085111"/>
            <a:ext cx="8518566" cy="1484415"/>
          </a:xfrm>
        </p:spPr>
        <p:txBody>
          <a:bodyPr/>
          <a:lstStyle/>
          <a:p>
            <a:r>
              <a:rPr lang="ru-RU" sz="1800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Авторы: </a:t>
            </a:r>
            <a:r>
              <a:rPr lang="ru-RU" sz="1800" kern="50" dirty="0" err="1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Остапова</a:t>
            </a:r>
            <a:r>
              <a:rPr lang="ru-RU" sz="1800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Елена Васильевна, Алексеева Наталия </a:t>
            </a:r>
            <a:r>
              <a:rPr lang="ru-RU" sz="1800" kern="50" dirty="0" err="1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Пантелеймоновна</a:t>
            </a:r>
            <a:r>
              <a:rPr lang="ru-RU" sz="1800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, </a:t>
            </a:r>
          </a:p>
          <a:p>
            <a:r>
              <a:rPr lang="ru-RU" sz="1800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учителя начальных классов, </a:t>
            </a:r>
            <a:r>
              <a:rPr lang="ru-RU" sz="1800" kern="50" dirty="0" err="1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Лозымского</a:t>
            </a:r>
            <a:r>
              <a:rPr lang="ru-RU" sz="1800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филиала </a:t>
            </a:r>
          </a:p>
          <a:p>
            <a:r>
              <a:rPr lang="ru-RU" sz="1800" kern="50" dirty="0"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ГОУ РК «Республиканский центр образования</a:t>
            </a:r>
            <a:r>
              <a:rPr lang="ru-RU" sz="1800" kern="5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»</a:t>
            </a:r>
            <a:endParaRPr lang="ru-RU" sz="1800" kern="50" dirty="0">
              <a:effectLst/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76787"/>
          </a:xfrm>
        </p:spPr>
        <p:txBody>
          <a:bodyPr>
            <a:normAutofit/>
          </a:bodyPr>
          <a:lstStyle/>
          <a:p>
            <a:pPr algn="ctr"/>
            <a:r>
              <a:rPr lang="ru-RU" sz="2800" b="1" kern="50" dirty="0">
                <a:effectLst/>
                <a:ea typeface="Arial" pitchFamily="34" charset="0" panose="020B0604020202020204"/>
                <a:cs typeface="Arial" pitchFamily="34" charset="0" panose="020B0604020202020204"/>
              </a:rPr>
              <a:t>Творчество Ушинского – источник духовно-нравственного становления личности младшего школьника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3756" y="1341912"/>
            <a:ext cx="6234545" cy="1163163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ffectLst/>
                <a:ea typeface="SchoolBookSanPin"/>
              </a:rPr>
              <a:t>Целевой ориентир: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ffectLst/>
                <a:ea typeface="SchoolBookSanPin"/>
              </a:rPr>
              <a:t>Духовно-нравственное воспитание: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ffectLst/>
                <a:ea typeface="SchoolBookSanPin"/>
              </a:rPr>
              <a:t>умение оценивать поступки героев произведения с позиции их соответствия нравственным нормам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3756" y="2505075"/>
            <a:ext cx="6234545" cy="4170744"/>
          </a:xfrm>
        </p:spPr>
        <p:txBody>
          <a:bodyPr/>
          <a:lstStyle/>
          <a:p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Страница четвёртая 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–  </a:t>
            </a:r>
            <a:r>
              <a:rPr lang="ru-RU" sz="2000" u="sng" dirty="0">
                <a:solidFill>
                  <a:srgbClr val="0000FF"/>
                </a:solidFill>
                <a:effectLst/>
                <a:ea typeface="Calibri" pitchFamily="34" charset="0" panose="020F0502020204030204"/>
                <a:cs typeface="Times New Roman" pitchFamily="18" charset="0" panose="02020603050405020304"/>
                <a:hlinkClick r:id="rId2"/>
              </a:rPr>
              <a:t>О детях и для детей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623606" y="1341912"/>
            <a:ext cx="5354638" cy="97678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SchoolBookSanPin"/>
                <a:cs typeface="Times New Roman" pitchFamily="18" charset="0" panose="02020603050405020304"/>
              </a:rPr>
              <a:t>Целевой ориентир: осознание нравственной и эстетической ценности литературы.</a:t>
            </a:r>
            <a:endParaRPr lang="ru-RU" sz="2000" dirty="0">
              <a:effectLst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699636" y="2505074"/>
            <a:ext cx="5202406" cy="4170743"/>
          </a:xfrm>
        </p:spPr>
        <p:txBody>
          <a:bodyPr/>
          <a:lstStyle/>
          <a:p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Страница пятая 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- </a:t>
            </a:r>
            <a:r>
              <a:rPr lang="ru-RU" sz="2000" u="sng" dirty="0">
                <a:solidFill>
                  <a:srgbClr val="0000FF"/>
                </a:solidFill>
                <a:effectLst/>
                <a:ea typeface="Calibri" pitchFamily="34" charset="0" panose="020F0502020204030204"/>
                <a:cs typeface="Times New Roman" pitchFamily="18" charset="0" panose="02020603050405020304"/>
                <a:hlinkClick r:id="rId3"/>
              </a:rPr>
              <a:t>Итоги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348" t="14199" r="6963" b="12035"/>
          <a:stretch/>
        </p:blipFill>
        <p:spPr>
          <a:xfrm>
            <a:off x="213756" y="2970872"/>
            <a:ext cx="3420239" cy="2301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8673" t="15065" r="29821" b="5324"/>
          <a:stretch/>
        </p:blipFill>
        <p:spPr>
          <a:xfrm>
            <a:off x="3994777" y="2970872"/>
            <a:ext cx="2314240" cy="23963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5210" t="14718" r="20263" b="14805"/>
          <a:stretch/>
        </p:blipFill>
        <p:spPr>
          <a:xfrm>
            <a:off x="1939354" y="4885458"/>
            <a:ext cx="2339707" cy="17700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4654" t="14372" r="5440" b="23463"/>
          <a:stretch/>
        </p:blipFill>
        <p:spPr>
          <a:xfrm>
            <a:off x="6828312" y="2970872"/>
            <a:ext cx="3442397" cy="1904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5210" t="30303" r="5440" b="15970"/>
          <a:stretch/>
        </p:blipFill>
        <p:spPr>
          <a:xfrm>
            <a:off x="8193973" y="4892079"/>
            <a:ext cx="3708069" cy="17837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kern="50" dirty="0">
                <a:effectLst/>
                <a:ea typeface="Arial" pitchFamily="34" charset="0" panose="020B0604020202020204"/>
                <a:cs typeface="Arial" pitchFamily="34" charset="0" panose="020B0604020202020204"/>
              </a:rPr>
              <a:t>Творчество Ушинского – источник духовно-нравственного становления личности младшего школьника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73135" y="1681163"/>
            <a:ext cx="11530938" cy="57013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SchoolBookSanPin"/>
              </a:rPr>
              <a:t>Целевой ориентир: Духовно-нравственное воспитание: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SchoolBookSanPin"/>
              </a:rPr>
              <a:t>умение оценивать поступки героев произведения с позиции их соответствия нравственным нормам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73134" y="2351314"/>
            <a:ext cx="5724441" cy="3838349"/>
          </a:xfrm>
        </p:spPr>
        <p:txBody>
          <a:bodyPr/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latin typeface="Times New Roman" pitchFamily="18" charset="0" panose="02020603050405020304"/>
              <a:ea typeface="Times New Roman" pitchFamily="18" charset="0" panose="02020603050405020304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150929" y="1179513"/>
            <a:ext cx="902525" cy="25740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6274" y="2351315"/>
            <a:ext cx="10992591" cy="1789655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effectLst/>
                <a:latin typeface="Liberation Serif"/>
                <a:ea typeface="Calibri" pitchFamily="34" charset="0" panose="020F0502020204030204"/>
                <a:cs typeface="Times New Roman" pitchFamily="18" charset="0" panose="02020603050405020304"/>
              </a:rPr>
              <a:t>Страница третья </a:t>
            </a:r>
            <a:r>
              <a:rPr lang="ru-RU" sz="1800" dirty="0">
                <a:effectLst/>
                <a:latin typeface="Liberation Serif"/>
                <a:ea typeface="Calibri" pitchFamily="34" charset="0" panose="020F0502020204030204"/>
                <a:cs typeface="Times New Roman" pitchFamily="18" charset="0" panose="02020603050405020304"/>
              </a:rPr>
              <a:t>– </a:t>
            </a:r>
          </a:p>
          <a:p>
            <a:pPr marL="0" indent="0">
              <a:buNone/>
            </a:pPr>
            <a:r>
              <a:rPr lang="ru-RU" sz="1800" dirty="0">
                <a:effectLst/>
                <a:latin typeface="Liberation Serif"/>
                <a:ea typeface="Calibri" pitchFamily="34" charset="0" panose="020F0502020204030204"/>
                <a:cs typeface="Times New Roman" pitchFamily="18" charset="0" panose="02020603050405020304"/>
              </a:rPr>
              <a:t> </a:t>
            </a:r>
            <a:r>
              <a:rPr lang="ru-RU" sz="1800" u="sng" dirty="0">
                <a:solidFill>
                  <a:srgbClr val="0000FF"/>
                </a:solidFill>
                <a:effectLst/>
                <a:latin typeface="Liberation Serif"/>
                <a:ea typeface="Calibri" pitchFamily="34" charset="0" panose="020F0502020204030204"/>
                <a:cs typeface="Times New Roman" pitchFamily="18" charset="0" panose="02020603050405020304"/>
                <a:hlinkClick r:id="rId2"/>
              </a:rPr>
              <a:t>Рассказы о животных</a:t>
            </a:r>
            <a:endParaRPr lang="ru-RU" sz="1800" dirty="0">
              <a:latin typeface="Calibri" pitchFamily="34" charset="0" panose="020F05020202040302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4101" t="13853" r="5024" b="16576"/>
          <a:stretch/>
        </p:blipFill>
        <p:spPr>
          <a:xfrm>
            <a:off x="364176" y="3059814"/>
            <a:ext cx="3186546" cy="195165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5348" t="26493" r="11535" b="20519"/>
          <a:stretch/>
        </p:blipFill>
        <p:spPr>
          <a:xfrm>
            <a:off x="364176" y="5040233"/>
            <a:ext cx="3186546" cy="162513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4241" t="34484" r="5717" b="8287"/>
          <a:stretch/>
        </p:blipFill>
        <p:spPr>
          <a:xfrm>
            <a:off x="4627420" y="4584029"/>
            <a:ext cx="4013860" cy="204088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685" t="15932" r="4609" b="38040"/>
          <a:stretch/>
        </p:blipFill>
        <p:spPr>
          <a:xfrm>
            <a:off x="4342943" y="2422098"/>
            <a:ext cx="4615544" cy="185330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28067" t="16451" r="28989" b="7360"/>
          <a:stretch/>
        </p:blipFill>
        <p:spPr>
          <a:xfrm>
            <a:off x="9611627" y="3006726"/>
            <a:ext cx="1867050" cy="26500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730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Страница «Рассказы о животных»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751969"/>
            <a:ext cx="2238155" cy="66119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/>
              <a:t>Рабочие листы</a:t>
            </a:r>
          </a:p>
        </p:txBody>
      </p:sp>
      <p:pic>
        <p:nvPicPr>
          <p:cNvPr id="8" name="Объект 7"/>
          <p:cNvPicPr>
            <a:picLocks noChangeAspect="1" noGrp="1"/>
          </p:cNvPicPr>
          <p:nvPr>
            <p:ph sz="half" idx="2"/>
          </p:nvPr>
        </p:nvPicPr>
        <p:blipFill rotWithShape="1">
          <a:blip r:embed="rId2">
            <a:alphaModFix/>
          </a:blip>
          <a:srcRect r="3968"/>
          <a:stretch/>
        </p:blipFill>
        <p:spPr>
          <a:xfrm>
            <a:off x="1007373" y="1472540"/>
            <a:ext cx="2070570" cy="2874829"/>
          </a:xfrm>
          <a:ln>
            <a:solidFill>
              <a:schemeClr val="accent1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98223" y="938153"/>
            <a:ext cx="8201453" cy="759210"/>
          </a:xfrm>
        </p:spPr>
        <p:txBody>
          <a:bodyPr>
            <a:normAutofit fontScale="85000" lnSpcReduction="10000"/>
          </a:bodyPr>
          <a:lstStyle/>
          <a:p>
            <a:pPr algn="ctr">
              <a:spcBef>
                <a:spcPts val="600"/>
              </a:spcBef>
            </a:pPr>
            <a:r>
              <a:rPr lang="ru-RU" dirty="0"/>
              <a:t>Итоговой продукт – презентация «Книжные истории на четырёх лапах»</a:t>
            </a:r>
          </a:p>
          <a:p>
            <a:pPr algn="ctr">
              <a:spcBef>
                <a:spcPts val="600"/>
              </a:spcBef>
            </a:pPr>
            <a:r>
              <a:rPr lang="ru-RU" dirty="0"/>
              <a:t>Слайды презентации</a:t>
            </a:r>
          </a:p>
        </p:txBody>
      </p:sp>
      <p:pic>
        <p:nvPicPr>
          <p:cNvPr id="12" name="Объект 11"/>
          <p:cNvPicPr>
            <a:picLocks noChangeAspect="1" noGrp="1"/>
          </p:cNvPicPr>
          <p:nvPr>
            <p:ph sz="quarter" idx="4"/>
          </p:nvPr>
        </p:nvPicPr>
        <p:blipFill rotWithShape="1">
          <a:blip r:embed="rId3"/>
          <a:srcRect t="8074" r="5930" b="20004"/>
          <a:stretch/>
        </p:blipFill>
        <p:spPr>
          <a:xfrm>
            <a:off x="4562010" y="1697363"/>
            <a:ext cx="4332610" cy="2650006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754" t="27013" r="6549" b="20693"/>
          <a:stretch/>
        </p:blipFill>
        <p:spPr>
          <a:xfrm>
            <a:off x="7451829" y="4085111"/>
            <a:ext cx="4347847" cy="246813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1305" t="13680" r="26635" b="12208"/>
          <a:stretch/>
        </p:blipFill>
        <p:spPr>
          <a:xfrm>
            <a:off x="201881" y="4607626"/>
            <a:ext cx="2192244" cy="20943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32105" t="13454" r="30283" b="36512"/>
          <a:stretch/>
        </p:blipFill>
        <p:spPr>
          <a:xfrm>
            <a:off x="2788938" y="4607626"/>
            <a:ext cx="1951233" cy="20765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4655" t="10099" r="7380" b="10964"/>
          <a:stretch/>
        </p:blipFill>
        <p:spPr>
          <a:xfrm>
            <a:off x="9060872" y="1971303"/>
            <a:ext cx="2648341" cy="19012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0640" y="365125"/>
            <a:ext cx="7340950" cy="1713057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9894" t="27186" r="6825" b="20519"/>
          <a:stretch/>
        </p:blipFill>
        <p:spPr>
          <a:xfrm>
            <a:off x="348782" y="2257837"/>
            <a:ext cx="3651988" cy="208487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1315" t="27013" r="6272" b="21559"/>
          <a:stretch/>
        </p:blipFill>
        <p:spPr>
          <a:xfrm>
            <a:off x="4275313" y="2250032"/>
            <a:ext cx="3625771" cy="206002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9617" t="27013" r="6271" b="21732"/>
          <a:stretch/>
        </p:blipFill>
        <p:spPr>
          <a:xfrm>
            <a:off x="8175628" y="308333"/>
            <a:ext cx="3724696" cy="206076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20171" t="27013" r="6271" b="21732"/>
          <a:stretch/>
        </p:blipFill>
        <p:spPr>
          <a:xfrm>
            <a:off x="348782" y="4607968"/>
            <a:ext cx="3695521" cy="20600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21140" t="27013" r="6687" b="20866"/>
          <a:stretch/>
        </p:blipFill>
        <p:spPr>
          <a:xfrm>
            <a:off x="4285894" y="4607968"/>
            <a:ext cx="3565696" cy="20600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29452" t="26421" r="14029" b="19307"/>
          <a:stretch/>
        </p:blipFill>
        <p:spPr>
          <a:xfrm>
            <a:off x="8704613" y="2898905"/>
            <a:ext cx="2853592" cy="219208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28471" t="41758" r="12505" b="14286"/>
          <a:stretch/>
        </p:blipFill>
        <p:spPr>
          <a:xfrm>
            <a:off x="8704613" y="5062605"/>
            <a:ext cx="2853593" cy="170007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9298379" y="2517569"/>
            <a:ext cx="197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 Книги отзывов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2514"/>
            <a:ext cx="10515600" cy="700644"/>
          </a:xfrm>
        </p:spPr>
        <p:txBody>
          <a:bodyPr>
            <a:normAutofit/>
          </a:bodyPr>
          <a:lstStyle/>
          <a:p>
            <a:r>
              <a:rPr lang="ru-RU" sz="2800" dirty="0"/>
              <a:t>Источники: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/>
              <a:t>Обложки книг: </a:t>
            </a:r>
            <a:r>
              <a:rPr lang="en-US" sz="1800" dirty="0">
                <a:hlinkClick r:id="rId2"/>
              </a:rPr>
              <a:t>https://cv7.litres.ru/pub/c/cover_max1500/48764779.jpg</a:t>
            </a:r>
            <a:endParaRPr lang="ru-RU" sz="1800" dirty="0"/>
          </a:p>
          <a:p>
            <a:r>
              <a:rPr lang="en-US" sz="1800" dirty="0">
                <a:hlinkClick r:id="rId3"/>
              </a:rPr>
              <a:t>https://ndc.book24.ru/resize/820x1180/iblock/047/047ac1970ee9e81137278ed980caeb1c/dadce7f822ee8eb3922a8ff0bed84fb2.jpg</a:t>
            </a:r>
            <a:endParaRPr lang="ru-RU" sz="1800" dirty="0"/>
          </a:p>
          <a:p>
            <a:r>
              <a:rPr lang="en-US" sz="1800" dirty="0">
                <a:hlinkClick r:id="rId4"/>
              </a:rPr>
              <a:t>https://orenburgkniga.ru/wp-content/uploads/1/4/3/14315f6cd5331670b1ca0702e0725cfa.jpeg</a:t>
            </a:r>
            <a:endParaRPr lang="ru-RU" sz="1800" dirty="0"/>
          </a:p>
          <a:p>
            <a:endParaRPr lang="ru-RU" sz="18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429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ffectLst/>
                <a:ea typeface="Calibri" pitchFamily="34" charset="0" panose="020F0502020204030204"/>
              </a:rPr>
              <a:t>Направление: «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ea typeface="Calibri" pitchFamily="34" charset="0" panose="020F0502020204030204"/>
              </a:rPr>
              <a:t>Реализация рабочих программ воспитания</a:t>
            </a:r>
            <a:r>
              <a:rPr lang="ru-RU" sz="2000" b="1" dirty="0">
                <a:solidFill>
                  <a:srgbClr val="000000"/>
                </a:solidFill>
                <a:effectLst/>
                <a:ea typeface="Calibri" pitchFamily="34" charset="0" panose="020F0502020204030204"/>
              </a:rPr>
              <a:t>, </a:t>
            </a:r>
            <a:br>
              <a:rPr lang="ru-RU" sz="2000" b="1" dirty="0">
                <a:solidFill>
                  <a:srgbClr val="000000"/>
                </a:solidFill>
                <a:ea typeface="Calibri" pitchFamily="34" charset="0" panose="020F0502020204030204"/>
              </a:rPr>
            </a:b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Calibri" pitchFamily="34" charset="0" panose="020F0502020204030204"/>
              </a:rPr>
              <a:t>использование в образовательном процессе эффективных форм организации занятий, педагогических технологий, методик,</a:t>
            </a:r>
            <a:r>
              <a:rPr lang="ru-RU" sz="2000" b="1" dirty="0">
                <a:solidFill>
                  <a:srgbClr val="000000"/>
                </a:solidFill>
                <a:effectLst/>
                <a:ea typeface="Calibri" pitchFamily="34" charset="0" panose="020F0502020204030204"/>
              </a:rPr>
              <a:t> </a:t>
            </a:r>
            <a:br>
              <a:rPr lang="ru-RU" sz="2000" b="1" dirty="0">
                <a:solidFill>
                  <a:srgbClr val="000000"/>
                </a:solidFill>
                <a:ea typeface="Calibri" pitchFamily="34" charset="0" panose="020F0502020204030204"/>
              </a:rPr>
            </a:b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ea typeface="Calibri" pitchFamily="34" charset="0" panose="020F0502020204030204"/>
              </a:rPr>
              <a:t>дистанционных технологий, электронных (цифровых) образовательных ресурсов</a:t>
            </a:r>
            <a:r>
              <a:rPr lang="ru-RU" sz="2000" b="1" dirty="0">
                <a:solidFill>
                  <a:srgbClr val="000000"/>
                </a:solidFill>
                <a:effectLst/>
                <a:ea typeface="Calibri" pitchFamily="34" charset="0" panose="020F0502020204030204"/>
              </a:rPr>
              <a:t>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5" y="1690688"/>
            <a:ext cx="11412187" cy="505449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/>
                <a:ea typeface="Calibri" pitchFamily="34" charset="0" panose="020F0502020204030204"/>
                <a:cs typeface="Arial" pitchFamily="34" charset="0" panose="020B0604020202020204"/>
              </a:rPr>
              <a:t>Реализация рабочих программ воспитания</a:t>
            </a:r>
            <a:endParaRPr lang="ru-RU" sz="1600" dirty="0">
              <a:cs typeface="Arial" pitchFamily="34" charset="0" panose="020B0604020202020204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cs typeface="Arial" pitchFamily="34" charset="0" panose="020B0604020202020204"/>
              </a:rPr>
              <a:t>Программа воспитания на 2022-2023уч.г.: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cs typeface="Arial" pitchFamily="34" charset="0" panose="020B0604020202020204"/>
              </a:rPr>
              <a:t>- Модуль «Школьный урок» - декада «</a:t>
            </a:r>
            <a:r>
              <a:rPr lang="ru-RU" sz="1600" dirty="0" err="1">
                <a:cs typeface="Arial" pitchFamily="34" charset="0" panose="020B0604020202020204"/>
              </a:rPr>
              <a:t>Книжкина</a:t>
            </a:r>
            <a:r>
              <a:rPr lang="ru-RU" sz="1600" dirty="0">
                <a:cs typeface="Arial" pitchFamily="34" charset="0" panose="020B0604020202020204"/>
              </a:rPr>
              <a:t> неделя»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cs typeface="Arial" pitchFamily="34" charset="0" panose="020B0604020202020204"/>
              </a:rPr>
              <a:t>- Модуль «Кураторство» – организация участия обучающихся в сетевых проектах и творческих конкурсах…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План</a:t>
            </a:r>
            <a:r>
              <a:rPr lang="ru-RU" sz="1600" b="1" dirty="0"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 </a:t>
            </a:r>
            <a:r>
              <a:rPr lang="ru-RU" sz="1600" dirty="0"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мероприятий Года педагога и наставника в </a:t>
            </a:r>
            <a:r>
              <a:rPr lang="ru-RU" sz="1600" dirty="0" err="1"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Лозымском</a:t>
            </a:r>
            <a:r>
              <a:rPr lang="ru-RU" sz="1600" dirty="0"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 филиале и УКП «РДБ» ГОУ РК «РЦО» на 2022-2023уч.г.: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ea typeface="Times New Roman" pitchFamily="18" charset="0" panose="02020603050405020304"/>
                <a:cs typeface="Arial" pitchFamily="34" charset="0" panose="020B0604020202020204"/>
              </a:rPr>
              <a:t>- </a:t>
            </a:r>
            <a:r>
              <a:rPr lang="ru-RU" sz="1600" dirty="0"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Общешкольный проект «Детский мир Ушинского»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dirty="0">
                <a:ea typeface="Times New Roman" pitchFamily="18" charset="0" panose="02020603050405020304"/>
                <a:cs typeface="Arial" pitchFamily="34" charset="0" panose="020B0604020202020204"/>
              </a:rPr>
              <a:t>Литературная гостиная «Книжные истории на четырёх лапах»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 panose="020F0502020204030204"/>
                <a:cs typeface="Arial" pitchFamily="34" charset="0" panose="020B0604020202020204"/>
              </a:rPr>
              <a:t>И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Calibri" pitchFamily="34" charset="0" panose="020F0502020204030204"/>
                <a:cs typeface="Arial" pitchFamily="34" charset="0" panose="020B0604020202020204"/>
              </a:rPr>
              <a:t>спользование в образовательном процессе эффективных форм организации занятий, педагогических технологий, методик: </a:t>
            </a: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Arial" pitchFamily="34" charset="0" panose="020B0604020202020204"/>
              <a:buChar char="–"/>
              <a:tabLst>
                <a:tab pos="457200" algn="l"/>
              </a:tabLst>
            </a:pPr>
            <a:r>
              <a:rPr lang="ru-RU" sz="16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проблемно-диалогическая технология освоения новых знаний;</a:t>
            </a: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Arial" pitchFamily="34" charset="0" panose="020B0604020202020204"/>
              <a:buChar char="–"/>
              <a:tabLst>
                <a:tab pos="457200" algn="l"/>
              </a:tabLst>
            </a:pPr>
            <a:r>
              <a:rPr lang="ru-RU" sz="16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технология проектной деятельности;</a:t>
            </a: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Arial" pitchFamily="34" charset="0" panose="020B0604020202020204"/>
              <a:buChar char="–"/>
              <a:tabLst>
                <a:tab pos="457200" algn="l"/>
              </a:tabLst>
            </a:pPr>
            <a:r>
              <a:rPr lang="ru-RU" sz="16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обучение на основе «учебных ситуаций»;</a:t>
            </a: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Arial" pitchFamily="34" charset="0" panose="020B0604020202020204"/>
              <a:buChar char="–"/>
              <a:tabLst>
                <a:tab pos="457200" algn="l"/>
              </a:tabLst>
            </a:pPr>
            <a:r>
              <a:rPr lang="ru-RU" sz="16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информационные (коммуникационные) технологии;</a:t>
            </a: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Arial" pitchFamily="34" charset="0" panose="020B0604020202020204"/>
              <a:buChar char="–"/>
              <a:tabLst>
                <a:tab pos="457200" algn="l"/>
              </a:tabLst>
            </a:pPr>
            <a:r>
              <a:rPr lang="ru-RU" sz="16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технология оценивания учебных достижений учащихся;</a:t>
            </a:r>
          </a:p>
          <a:p>
            <a:pPr marL="0" indent="-342900" algn="just">
              <a:lnSpc>
                <a:spcPct val="100000"/>
              </a:lnSpc>
              <a:spcBef>
                <a:spcPts val="0"/>
              </a:spcBef>
              <a:buFont typeface="Arial" pitchFamily="34" charset="0" panose="020B0604020202020204"/>
              <a:buChar char="–"/>
              <a:tabLst>
                <a:tab pos="457200" algn="l"/>
              </a:tabLst>
            </a:pPr>
            <a:r>
              <a:rPr lang="ru-RU" sz="16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обучение в сотрудничестве (командная, групповая работа).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 pitchFamily="34" charset="0" panose="020F0502020204030204"/>
                <a:cs typeface="Arial" pitchFamily="34" charset="0" panose="020B0604020202020204"/>
              </a:rPr>
              <a:t>И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ea typeface="Calibri" pitchFamily="34" charset="0" panose="020F0502020204030204"/>
                <a:cs typeface="Arial" pitchFamily="34" charset="0" panose="020B0604020202020204"/>
              </a:rPr>
              <a:t>спользование в образовательном процессе дистанционных технологий, электронных (цифровых) образовательных ресурсов: </a:t>
            </a:r>
            <a:r>
              <a:rPr lang="ru-RU" sz="16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сетевой проект: 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работа с веб-сервисами: </a:t>
            </a:r>
            <a:r>
              <a:rPr lang="en-US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Google 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 сайт, документы </a:t>
            </a:r>
            <a:r>
              <a:rPr lang="en-US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Google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, формы </a:t>
            </a:r>
            <a:r>
              <a:rPr lang="en-US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Google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, презентации </a:t>
            </a:r>
            <a:r>
              <a:rPr lang="en-US" sz="16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Arial" pitchFamily="34" charset="0" panose="020B0604020202020204"/>
              </a:rPr>
              <a:t>Google</a:t>
            </a:r>
            <a:r>
              <a:rPr lang="ru-RU" sz="1600" dirty="0">
                <a:solidFill>
                  <a:srgbClr val="000000"/>
                </a:solidFill>
                <a:ea typeface="Times New Roman" pitchFamily="18" charset="0" panose="02020603050405020304"/>
                <a:cs typeface="Arial" pitchFamily="34" charset="0" panose="020B0604020202020204"/>
              </a:rPr>
              <a:t>, интернет ресурсы (контролируемые куратором).</a:t>
            </a:r>
            <a:endParaRPr lang="ru-RU" sz="1600" dirty="0">
              <a:effectLst/>
              <a:ea typeface="Calibri" pitchFamily="34" charset="0" panose="020F0502020204030204"/>
              <a:cs typeface="Arial" pitchFamily="34" charset="0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Calibri" pitchFamily="34" charset="0" panose="020F0502020204030204"/>
                <a:cs typeface="Arial" pitchFamily="34" charset="0" panose="020B0604020202020204"/>
              </a:rPr>
              <a:t>Реализация программы наставничества: </a:t>
            </a:r>
            <a:r>
              <a:rPr lang="ru-RU" sz="16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совместная работа над разработкой и проведением общешкольного мероприятия для учителей МО начальных классов </a:t>
            </a:r>
            <a:r>
              <a:rPr lang="ru-RU" sz="1600" dirty="0" err="1">
                <a:effectLst/>
                <a:ea typeface="Calibri" pitchFamily="34" charset="0" panose="020F0502020204030204"/>
                <a:cs typeface="Arial" pitchFamily="34" charset="0" panose="020B0604020202020204"/>
              </a:rPr>
              <a:t>Лозымского</a:t>
            </a:r>
            <a:r>
              <a:rPr lang="ru-RU" sz="16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 филиала и УКП «РДБ» ГОУ РК «Республиканский центр образования» наставником </a:t>
            </a:r>
            <a:r>
              <a:rPr lang="ru-RU" sz="1600" dirty="0" err="1">
                <a:effectLst/>
                <a:ea typeface="Calibri" pitchFamily="34" charset="0" panose="020F0502020204030204"/>
                <a:cs typeface="Arial" pitchFamily="34" charset="0" panose="020B0604020202020204"/>
              </a:rPr>
              <a:t>Остаповой</a:t>
            </a:r>
            <a:r>
              <a:rPr lang="ru-RU" sz="16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 Е. В. и наставляемой Алексеевой Н. П.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2514"/>
            <a:ext cx="10515600" cy="6056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Актуальность формы организации занятия – сетевого Проекта: </a:t>
            </a:r>
            <a:endParaRPr lang="ru-RU" sz="2800" b="1" dirty="0">
              <a:cs typeface="Arial" pitchFamily="34" charset="0" panose="020B0604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388" y="1341912"/>
            <a:ext cx="11281558" cy="5237018"/>
          </a:xfrm>
        </p:spPr>
        <p:txBody>
          <a:bodyPr>
            <a:noAutofit/>
          </a:bodyPr>
          <a:lstStyle/>
          <a:p>
            <a:pPr marL="0" indent="450215" algn="just">
              <a:lnSpc>
                <a:spcPct val="100000"/>
              </a:lnSpc>
              <a:spcBef>
                <a:spcPts val="0"/>
              </a:spcBef>
              <a:tabLst>
                <a:tab pos="2686050" algn="l"/>
              </a:tabLst>
            </a:pPr>
            <a:r>
              <a:rPr lang="ru-RU" sz="20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1. Министерство здравоохранения РФ выпустило «Методические рекомендации об организации обучения детей, которые находятся на длительном лечении и не могут по состоянию здоровья посещать образовательные организации» в котором указано: включать «... ребенка из больничной палаты в работу группы детей в школьном секторе детской больницы», а также его «...онлайн-участие в различных школьных мероприятиях и другие формы взаимодействия на основе дистанционных образовательных технологий» (стр.28). </a:t>
            </a:r>
          </a:p>
          <a:p>
            <a:pPr marL="0"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2. </a:t>
            </a:r>
            <a:r>
              <a:rPr lang="ru-RU" sz="2000" kern="50" dirty="0">
                <a:effectLst/>
                <a:ea typeface="Arial" pitchFamily="34" charset="0" panose="020B0604020202020204"/>
                <a:cs typeface="Arial" pitchFamily="34" charset="0" panose="020B0604020202020204"/>
              </a:rPr>
              <a:t>В </a:t>
            </a:r>
            <a:r>
              <a:rPr lang="ru-RU" sz="20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рабочей программе воспитания ООП НОО УКП «РДБ» и </a:t>
            </a:r>
            <a:r>
              <a:rPr lang="ru-RU" sz="2000" dirty="0" err="1">
                <a:effectLst/>
                <a:ea typeface="Calibri" pitchFamily="34" charset="0" panose="020F0502020204030204"/>
                <a:cs typeface="Arial" pitchFamily="34" charset="0" panose="020B0604020202020204"/>
              </a:rPr>
              <a:t>Лозымского</a:t>
            </a:r>
            <a:r>
              <a:rPr lang="ru-RU" sz="20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 филиала ГОУ РК «РЦО» записано: «В условиях госпитальной школы цифровые технологии – это важный инструмент в работе педагогов с больным ребенком. Цифровые технологии помогают включить изолированного ребенка в обучение в группах детей госпитальной школы, что помогает сохранять социальные связи со сверстниками и внешним миром». </a:t>
            </a:r>
          </a:p>
          <a:p>
            <a:pPr marL="0" indent="450215" algn="just">
              <a:lnSpc>
                <a:spcPct val="100000"/>
              </a:lnSpc>
              <a:spcBef>
                <a:spcPts val="0"/>
              </a:spcBef>
              <a:tabLst>
                <a:tab pos="2686050" algn="l"/>
              </a:tabLst>
            </a:pPr>
            <a:r>
              <a:rPr lang="ru-RU" sz="20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3. Взаимодействие школьных коллективов, находящихся в разных отделениях общеобразовательной организации;</a:t>
            </a:r>
          </a:p>
          <a:p>
            <a:pPr marL="0" indent="450215" algn="just">
              <a:lnSpc>
                <a:spcPct val="100000"/>
              </a:lnSpc>
              <a:spcBef>
                <a:spcPts val="0"/>
              </a:spcBef>
              <a:tabLst>
                <a:tab pos="2686050" algn="l"/>
              </a:tabLst>
            </a:pPr>
            <a:r>
              <a:rPr lang="ru-RU" sz="2000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4. Итоговые продукты проекта хранятся на платформе и учителя имеют возможность использовать повторно материалы проекта на уроках в 1-4 классах по заданной теме.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374" y="365126"/>
            <a:ext cx="11115252" cy="10357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Внеурочное общешкольное мероприятие </a:t>
            </a:r>
            <a:br>
              <a:rPr lang="ru-RU" sz="2800" b="1" dirty="0">
                <a:ea typeface="Calibri" pitchFamily="34" charset="0" panose="020F0502020204030204"/>
                <a:cs typeface="Arial" pitchFamily="34" charset="0" panose="020B0604020202020204"/>
              </a:rPr>
            </a:br>
            <a:r>
              <a:rPr lang="ru-RU" sz="2800" b="1" dirty="0">
                <a:effectLst/>
                <a:ea typeface="Calibri" pitchFamily="34" charset="0" panose="020F0502020204030204"/>
                <a:cs typeface="Arial" pitchFamily="34" charset="0" panose="020B0604020202020204"/>
              </a:rPr>
              <a:t>«Сетевой Проект «Уроки Константина Дмитриевича Ушинского»</a:t>
            </a:r>
            <a:endParaRPr lang="ru-RU" sz="2800" b="1" dirty="0">
              <a:cs typeface="Arial" pitchFamily="34" charset="0" panose="020B0604020202020204"/>
            </a:endParaRPr>
          </a:p>
        </p:txBody>
      </p:sp>
      <p:pic>
        <p:nvPicPr>
          <p:cNvPr id="11" name="Объект 10"/>
          <p:cNvPicPr>
            <a:picLocks noChangeAspect="1" noGrp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811506" y="1400879"/>
            <a:ext cx="2537591" cy="3289876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173374" y="1543793"/>
            <a:ext cx="7480252" cy="1607396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kern="50" dirty="0">
                <a:solidFill>
                  <a:srgbClr val="000000"/>
                </a:solidFill>
                <a:effectLst/>
                <a:ea typeface="Arial" pitchFamily="34" charset="0" panose="020B0604020202020204"/>
                <a:cs typeface="Arial" pitchFamily="34" charset="0" panose="020B0604020202020204"/>
              </a:rPr>
              <a:t>«...Мы смело высказываем убеждение, что влияние нравственное составляет главную задачу воспитания, гораздо более важную, чем развитие ума вообще, наполнение головы познаниями»  К. Д. Ушинский.</a:t>
            </a:r>
            <a:endParaRPr lang="ru-RU" sz="2000" kern="50" dirty="0">
              <a:ea typeface="Arial" pitchFamily="34" charset="0" panose="020B0604020202020204"/>
              <a:cs typeface="Arial" pitchFamily="34" charset="0" panose="020B0604020202020204"/>
            </a:endParaRPr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63753" y="2977009"/>
            <a:ext cx="2786061" cy="34274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964470" y="3610100"/>
            <a:ext cx="2629841" cy="306977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6" y="365126"/>
            <a:ext cx="10783784" cy="11786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/>
                <a:ea typeface="Calibri" pitchFamily="34" charset="0" panose="020F0502020204030204"/>
              </a:rPr>
              <a:t>Внеурочное общешкольное мероприятие </a:t>
            </a:r>
            <a:br>
              <a:rPr lang="ru-RU" sz="2800" b="1" dirty="0">
                <a:ea typeface="Calibri" pitchFamily="34" charset="0" panose="020F0502020204030204"/>
              </a:rPr>
            </a:br>
            <a:r>
              <a:rPr lang="ru-RU" sz="2800" b="1" dirty="0">
                <a:effectLst/>
                <a:ea typeface="Calibri" pitchFamily="34" charset="0" panose="020F0502020204030204"/>
              </a:rPr>
              <a:t>«Сетевой Проект «Уроки К. Д. Ушинского»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38" y="1543792"/>
            <a:ext cx="11305310" cy="50945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2686050" algn="l"/>
              </a:tabLst>
            </a:pPr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Тип занятия: 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Открытие нового знания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2686050" algn="l"/>
              </a:tabLst>
            </a:pPr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Участники: 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Учащиеся 1-4 классов, 7-11 лет (под руководством педагогов, кураторов, законных представителей – родителей).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2686050" algn="l"/>
              </a:tabLst>
            </a:pPr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Рекомендуемые сроки: 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от двух недель до одного месяца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Цель учителя/куратора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: способствовать</a:t>
            </a:r>
            <a:r>
              <a:rPr lang="ru-RU" sz="2000" dirty="0">
                <a:solidFill>
                  <a:srgbClr val="FF0000"/>
                </a:solidFill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 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формированию интереса обучающихся к чтению произведений К.Д. Ушинского.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Задачи: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- </a:t>
            </a:r>
            <a:r>
              <a:rPr lang="ru-RU" sz="2000" u="sng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формировать осмысленные читательские навыки: интерес к процессу чтения и потребность читать произведения К.Д. Ушинского;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- формировать умение работать с различными видами текстов, ориентироваться в книге, использовать </a:t>
            </a:r>
            <a:r>
              <a:rPr lang="ru-RU" sz="2000" dirty="0" err="1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еѐ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для расширения знаний об окружающем мире;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- </a:t>
            </a:r>
            <a:r>
              <a:rPr lang="ru-RU" sz="2000" u="sng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способствовать формированию основных нравственно - этических ценностей взаимодействия с окружающим миром;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- развивать навыки проектно-исследовательской деятельности, коммуникативные навыки учащихся, ИКТ-компетентности;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2686050" algn="l"/>
              </a:tabLst>
            </a:pP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- развивать функциональную грамотность (читательскую).</a:t>
            </a:r>
            <a:endParaRPr lang="ru-RU" sz="2000" dirty="0">
              <a:effectLst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62596" y="365126"/>
            <a:ext cx="5664531" cy="4186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Проект межпредметный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33044" y="783771"/>
            <a:ext cx="7112784" cy="558141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+mj-lt"/>
              </a:rPr>
              <a:t>Предметные умения (из РПУП) </a:t>
            </a:r>
            <a:r>
              <a:rPr lang="ru-RU" sz="2000" b="1" i="1" dirty="0">
                <a:effectLst/>
                <a:latin typeface="+mj-lt"/>
                <a:ea typeface="Times New Roman" pitchFamily="18" charset="0" panose="02020603050405020304"/>
                <a:cs typeface="Times New Roman" pitchFamily="18" charset="0" panose="02020603050405020304"/>
              </a:rPr>
              <a:t>«Литературное чтение»</a:t>
            </a:r>
            <a:endParaRPr lang="ru-RU" sz="2000" dirty="0">
              <a:effectLst/>
              <a:latin typeface="+mj-lt"/>
              <a:ea typeface="Times New Roman" pitchFamily="18" charset="0" panose="02020603050405020304"/>
              <a:cs typeface="Times New Roman" pitchFamily="18" charset="0" panose="02020603050405020304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96884" y="1484416"/>
            <a:ext cx="6994566" cy="5248892"/>
          </a:xfrm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1 класс: </a:t>
            </a:r>
            <a:r>
              <a:rPr lang="ru-RU" sz="72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понимать содержание прослушанного</a:t>
            </a:r>
            <a:r>
              <a:rPr lang="ru-RU" sz="72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/прочитанного про­изведения: отвечать на вопросы по фактическому содержанию произведения; </a:t>
            </a:r>
            <a:r>
              <a:rPr lang="ru-RU" sz="72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владеть элементарными умениями анализа текста</a:t>
            </a:r>
            <a:r>
              <a:rPr lang="ru-RU" sz="72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, прослушанного/прочитанного произведения: определять последова­тельность событий в произведении.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2 класс: </a:t>
            </a:r>
            <a:r>
              <a:rPr lang="ru-RU" sz="72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обращаться к разным видам чтения </a:t>
            </a:r>
            <a:r>
              <a:rPr lang="ru-RU" sz="72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(изучающее, ознако­мительное, поисковое выборочное, просмотровое выборочное) в соответствии с целью чтения; </a:t>
            </a:r>
            <a:r>
              <a:rPr lang="ru-RU" sz="72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владеть элементарными умениями анализа и интерпрета­ции текста</a:t>
            </a:r>
            <a:r>
              <a:rPr lang="ru-RU" sz="72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: определять тему и главную мысль, воспроизводить последовательность событий в тексте произведения, составлять план текста; </a:t>
            </a:r>
            <a:r>
              <a:rPr lang="ru-RU" sz="7200" u="sng" spc="1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определять главную </a:t>
            </a:r>
            <a:r>
              <a:rPr lang="ru-RU" sz="72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мысль произведения;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1989455" algn="l"/>
              </a:tabLst>
            </a:pPr>
            <a:r>
              <a:rPr lang="ru-RU" sz="72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3 класс:</a:t>
            </a:r>
            <a:r>
              <a:rPr lang="ru-RU" sz="72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</a:t>
            </a:r>
            <a:r>
              <a:rPr lang="ru-RU" sz="7200" u="sng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участвовать в обсуждении </a:t>
            </a:r>
            <a:r>
              <a:rPr lang="ru-RU" sz="72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прослушанного/прочитанного </a:t>
            </a:r>
            <a:r>
              <a:rPr lang="ru-RU" sz="7200" u="sng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произведения</a:t>
            </a:r>
            <a:r>
              <a:rPr lang="ru-RU" sz="72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: </a:t>
            </a:r>
            <a:r>
              <a:rPr lang="ru-RU" sz="7200" u="sng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строить монологическое и диалогическое выска­зывание, устно формулировать простые выводы, под­тверждать свой ответ примерами из текста;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1989455" algn="l"/>
              </a:tabLst>
            </a:pPr>
            <a:r>
              <a:rPr lang="ru-RU" sz="72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4 класс: </a:t>
            </a:r>
            <a:r>
              <a:rPr lang="ru-RU" sz="7200" u="sng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устанавливать причин­но-следственные связи событий, явлений, поступков героев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7695208" y="783772"/>
            <a:ext cx="4358245" cy="70064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+mj-lt"/>
              </a:rPr>
              <a:t>Функциональная грамотность: </a:t>
            </a:r>
          </a:p>
          <a:p>
            <a:pPr algn="ctr"/>
            <a:r>
              <a:rPr lang="ru-RU" dirty="0">
                <a:latin typeface="+mj-lt"/>
              </a:rPr>
              <a:t>Читательская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7445828" y="1484417"/>
            <a:ext cx="4607626" cy="5248892"/>
          </a:xfrm>
          <a:ln>
            <a:solidFill>
              <a:schemeClr val="accent5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            </a:t>
            </a:r>
            <a:r>
              <a:rPr lang="ru-RU" sz="18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Грамотность чтения</a:t>
            </a: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– способность: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 panose="05000000000000000000"/>
              <a:buChar char="v"/>
            </a:pP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понимать письменные тексты;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 panose="05000000000000000000"/>
              <a:buChar char="v"/>
            </a:pP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рефлексировать над содержание текстов: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- размышлять над содержанием,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- оценивать прочитанное,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- излагать свои мысли о прочитанном;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 panose="05000000000000000000"/>
              <a:buChar char="v"/>
            </a:pP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использовать содержание текстов для достижения собственных целей (личностного роста, активного участия в жизни общества и т.п.).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Под "грамотностью чтения" в исследовании PISA предлагается понимать способность человека к пониманию и осмыслению письменных текстов, к использованию их содержания для достижения собственных целей, развития знаний и возможностей, для активного участия в жизни общества.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730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Проект межпредметный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938152"/>
            <a:ext cx="5183188" cy="74301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+mj-lt"/>
              </a:rPr>
              <a:t>Функциональная грамотность: </a:t>
            </a:r>
          </a:p>
          <a:p>
            <a:pPr algn="ctr"/>
            <a:r>
              <a:rPr lang="ru-RU" sz="2000" dirty="0">
                <a:latin typeface="+mj-lt"/>
              </a:rPr>
              <a:t>естественно-научная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260" y="938153"/>
            <a:ext cx="5815940" cy="57302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+mj-lt"/>
              </a:rPr>
              <a:t>Предметные умения (из РПУП) </a:t>
            </a:r>
            <a:r>
              <a:rPr lang="ru-RU" sz="2000" b="1" i="1" dirty="0">
                <a:effectLst/>
                <a:latin typeface="+mj-lt"/>
                <a:ea typeface="Times New Roman" pitchFamily="18" charset="0" panose="02020603050405020304"/>
              </a:rPr>
              <a:t>«Окружающий мир»</a:t>
            </a:r>
            <a:endParaRPr lang="ru-RU" sz="2000" dirty="0">
              <a:effectLst/>
              <a:latin typeface="+mj-lt"/>
              <a:ea typeface="Times New Roman" pitchFamily="18" charset="0" panose="02020603050405020304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6260" y="1840674"/>
            <a:ext cx="5739740" cy="477388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1 класс: </a:t>
            </a:r>
            <a:r>
              <a:rPr lang="ru-RU" sz="2000" u="sng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различать объекты неживой природы</a:t>
            </a:r>
            <a:endParaRPr lang="ru-RU" sz="2000" u="sng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2 класс: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 </a:t>
            </a:r>
            <a:r>
              <a:rPr lang="ru-RU" sz="2000" u="sng" spc="-1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приводить примеры изученных взаимосвязей в природе, примеры, иллюстрирующие значение природы в жизни человека;</a:t>
            </a:r>
            <a:r>
              <a:rPr lang="ru-RU" sz="2000" spc="-1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 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использовать для ответов на вопросы небольшие тексты о природе.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3 класс: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 </a:t>
            </a:r>
            <a:r>
              <a:rPr lang="ru-RU" sz="20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проводить простейшую классификацию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; </a:t>
            </a:r>
            <a:r>
              <a:rPr lang="ru-RU" sz="20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создавать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 по заданному плану собственные </a:t>
            </a:r>
            <a:r>
              <a:rPr lang="ru-RU" sz="20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развёрнутые высказывания о природе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, сопровождая выступление иллюстрациями (презентацией);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2686050" algn="l"/>
              </a:tabLst>
            </a:pPr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4 класс: </a:t>
            </a:r>
            <a:r>
              <a:rPr lang="ru-RU" sz="2000" u="sng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сравнивать объекты неживой природы </a:t>
            </a:r>
            <a:r>
              <a:rPr lang="ru-RU" sz="2000" dirty="0">
                <a:effectLst/>
                <a:ea typeface="Times New Roman" pitchFamily="18" charset="0" panose="02020603050405020304"/>
                <a:cs typeface="Times New Roman" pitchFamily="18" charset="0" panose="02020603050405020304"/>
              </a:rPr>
              <a:t>на основе их внешних признаков и известных характерных свойств;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48301" y="1840674"/>
            <a:ext cx="5510151" cy="477388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Естественнонаучная грамотность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 – способность:</a:t>
            </a:r>
          </a:p>
          <a:p>
            <a:pPr algn="just"/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использовать естественнонаучные знания, </a:t>
            </a:r>
          </a:p>
          <a:p>
            <a:pPr algn="just"/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выявлять проблемы, </a:t>
            </a:r>
          </a:p>
          <a:p>
            <a:pPr algn="just"/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делать обоснованные выводы, необходимые для понимания окружающего мира и тех изменений, которые вносит в него деятельность человека, и для принятия соответствующих решений. </a:t>
            </a:r>
          </a:p>
          <a:p>
            <a:pPr marL="0" indent="457200" algn="just">
              <a:buNone/>
            </a:pP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Естественнонаучная грамотность – это способность человека занимать активную гражданскую позицию по вопросам, связанным с естественными науками, и его готовность интересоваться естественнонаучными идеями.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7980" t="15844" r="28297" b="5324"/>
          <a:stretch/>
        </p:blipFill>
        <p:spPr>
          <a:xfrm>
            <a:off x="4599987" y="2431045"/>
            <a:ext cx="2511252" cy="24853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44384"/>
            <a:ext cx="10515600" cy="783771"/>
          </a:xfrm>
        </p:spPr>
        <p:txBody>
          <a:bodyPr>
            <a:noAutofit/>
          </a:bodyPr>
          <a:lstStyle/>
          <a:p>
            <a:pPr algn="ctr"/>
            <a:r>
              <a:rPr lang="ru-RU" sz="2800" b="1" kern="50" dirty="0">
                <a:effectLst/>
                <a:ea typeface="Arial" pitchFamily="34" charset="0" panose="020B0604020202020204"/>
                <a:cs typeface="Arial" pitchFamily="34" charset="0" panose="020B0604020202020204"/>
              </a:rPr>
              <a:t>Творчество Ушинского – источник духовно-нравственного становления личности младшего школьника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6681" y="1924420"/>
            <a:ext cx="5490894" cy="43877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Страница первая: </a:t>
            </a:r>
            <a:r>
              <a:rPr lang="ru-RU" sz="2000" dirty="0">
                <a:hlinkClick r:id="rId3"/>
              </a:rPr>
              <a:t>Уроки К. Д. Ушинского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6442" y="1836042"/>
            <a:ext cx="5094514" cy="527147"/>
          </a:xfrm>
        </p:spPr>
        <p:txBody>
          <a:bodyPr>
            <a:normAutofit/>
          </a:bodyPr>
          <a:lstStyle/>
          <a:p>
            <a:r>
              <a:rPr lang="ru-RU" sz="2000" b="1" dirty="0">
                <a:effectLst/>
                <a:ea typeface="Times New Roman" pitchFamily="18" charset="0" panose="02020603050405020304"/>
              </a:rPr>
              <a:t>Страница вторая </a:t>
            </a:r>
            <a:r>
              <a:rPr lang="ru-RU" sz="2000" dirty="0">
                <a:effectLst/>
                <a:ea typeface="Times New Roman" pitchFamily="18" charset="0" panose="02020603050405020304"/>
              </a:rPr>
              <a:t>–  </a:t>
            </a:r>
            <a:r>
              <a:rPr lang="ru-RU" sz="2000" u="sng" dirty="0">
                <a:solidFill>
                  <a:srgbClr val="0000FF"/>
                </a:solidFill>
                <a:effectLst/>
                <a:ea typeface="Times New Roman" pitchFamily="18" charset="0" panose="02020603050405020304"/>
                <a:hlinkClick r:id="rId4"/>
              </a:rPr>
              <a:t>К. Д. Ушинский - педагог</a:t>
            </a:r>
            <a:endParaRPr lang="ru-RU" sz="2000" dirty="0">
              <a:effectLst/>
              <a:ea typeface="Times New Roman" pitchFamily="18" charset="0" panose="020206030504050203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016" y="1128157"/>
            <a:ext cx="1111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latin typeface="+mj-lt"/>
              </a:rPr>
              <a:t>Целевой ориентир: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effectLst/>
                <a:latin typeface="+mj-lt"/>
                <a:ea typeface="SchoolBookSanPin"/>
              </a:rPr>
              <a:t>Гражданско-патриотическое воспитание: проявление уважения к великим людям своего народа</a:t>
            </a:r>
            <a:endParaRPr lang="ru-RU" sz="2000" b="1" dirty="0">
              <a:latin typeface="+mj-lt"/>
            </a:endParaRPr>
          </a:p>
        </p:txBody>
      </p:sp>
      <p:pic>
        <p:nvPicPr>
          <p:cNvPr id="8" name="Объект 7"/>
          <p:cNvPicPr>
            <a:picLocks noChangeAspect="1" noGrp="1"/>
          </p:cNvPicPr>
          <p:nvPr>
            <p:ph sz="half" idx="2"/>
          </p:nvPr>
        </p:nvPicPr>
        <p:blipFill rotWithShape="1">
          <a:blip r:embed="rId5"/>
          <a:srcRect l="2578" t="8312" r="5163" b="17056"/>
          <a:stretch/>
        </p:blipFill>
        <p:spPr>
          <a:xfrm>
            <a:off x="246022" y="2457505"/>
            <a:ext cx="3394697" cy="219688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7980" t="15412" r="28436" b="14805"/>
          <a:stretch/>
        </p:blipFill>
        <p:spPr>
          <a:xfrm>
            <a:off x="2707965" y="4494811"/>
            <a:ext cx="2571998" cy="225820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" name="Объект 9"/>
          <p:cNvPicPr>
            <a:picLocks noChangeAspect="1" noGrp="1"/>
          </p:cNvPicPr>
          <p:nvPr>
            <p:ph sz="quarter" idx="4"/>
          </p:nvPr>
        </p:nvPicPr>
        <p:blipFill rotWithShape="1">
          <a:blip r:embed="rId7"/>
          <a:srcRect l="4655" t="16104" r="5163" b="16017"/>
          <a:stretch/>
        </p:blipFill>
        <p:spPr>
          <a:xfrm>
            <a:off x="7918581" y="2436300"/>
            <a:ext cx="3683611" cy="221809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4100" t="13333" r="5856" b="36280"/>
          <a:stretch/>
        </p:blipFill>
        <p:spPr>
          <a:xfrm>
            <a:off x="7918581" y="4676301"/>
            <a:ext cx="3683611" cy="164902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71790"/>
          </a:xfrm>
        </p:spPr>
        <p:txBody>
          <a:bodyPr>
            <a:normAutofit/>
          </a:bodyPr>
          <a:lstStyle/>
          <a:p>
            <a:pPr algn="ctr"/>
            <a:r>
              <a:rPr lang="ru-RU" sz="2800" b="1" kern="50" dirty="0">
                <a:effectLst/>
                <a:ea typeface="Arial" pitchFamily="34" charset="0" panose="020B0604020202020204"/>
                <a:cs typeface="Arial" pitchFamily="34" charset="0" panose="020B0604020202020204"/>
              </a:rPr>
              <a:t>Творчество Ушинского – источник духовно-нравственного становления личности младшего школьника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73135" y="1467567"/>
            <a:ext cx="11530938" cy="6462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SchoolBookSanPin"/>
              </a:rPr>
              <a:t>Целевой ориентир: Духовно-нравственное воспитание: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SchoolBookSanPin"/>
              </a:rPr>
              <a:t>умение оценивать поступки героев произведения с позиции их соответствия нравственным нормам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73134" y="2251302"/>
            <a:ext cx="5724441" cy="3938361"/>
          </a:xfrm>
        </p:spPr>
        <p:txBody>
          <a:bodyPr/>
          <a:lstStyle/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effectLst/>
                <a:ea typeface="Times New Roman" pitchFamily="18" charset="0" panose="02020603050405020304"/>
              </a:rPr>
              <a:t>Страница вторая </a:t>
            </a:r>
            <a:r>
              <a:rPr lang="ru-RU" sz="2000" dirty="0">
                <a:effectLst/>
                <a:ea typeface="Times New Roman" pitchFamily="18" charset="0" panose="02020603050405020304"/>
              </a:rPr>
              <a:t>–  </a:t>
            </a:r>
            <a:r>
              <a:rPr lang="ru-RU" sz="2000" u="sng" dirty="0">
                <a:solidFill>
                  <a:srgbClr val="0000FF"/>
                </a:solidFill>
                <a:effectLst/>
                <a:ea typeface="Times New Roman" pitchFamily="18" charset="0" panose="02020603050405020304"/>
                <a:hlinkClick r:id="rId2"/>
              </a:rPr>
              <a:t>К. Д. Ушинский - педагог</a:t>
            </a:r>
            <a:endParaRPr lang="ru-RU" sz="2000" dirty="0">
              <a:ea typeface="Times New Roman" pitchFamily="18" charset="0" panose="02020603050405020304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150929" y="1179513"/>
            <a:ext cx="902525" cy="25740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947064" y="2251302"/>
            <a:ext cx="4971802" cy="3938361"/>
          </a:xfrm>
        </p:spPr>
        <p:txBody>
          <a:bodyPr/>
          <a:lstStyle/>
          <a:p>
            <a:r>
              <a:rPr lang="ru-RU" sz="2000" b="1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Страница третья </a:t>
            </a:r>
            <a:r>
              <a:rPr lang="ru-RU" sz="2000" dirty="0">
                <a:effectLst/>
                <a:ea typeface="Calibri" pitchFamily="34" charset="0" panose="020F0502020204030204"/>
                <a:cs typeface="Times New Roman" pitchFamily="18" charset="0" panose="02020603050405020304"/>
              </a:rPr>
              <a:t>–  </a:t>
            </a:r>
            <a:r>
              <a:rPr lang="ru-RU" sz="2000" u="sng" dirty="0">
                <a:solidFill>
                  <a:srgbClr val="0000FF"/>
                </a:solidFill>
                <a:effectLst/>
                <a:ea typeface="Calibri" pitchFamily="34" charset="0" panose="020F0502020204030204"/>
                <a:cs typeface="Times New Roman" pitchFamily="18" charset="0" panose="02020603050405020304"/>
                <a:hlinkClick r:id="rId3"/>
              </a:rPr>
              <a:t>Рассказы о животных</a:t>
            </a:r>
            <a:endParaRPr lang="ru-RU" sz="2000" dirty="0"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7980" t="16277" r="33007" b="3896"/>
          <a:stretch/>
        </p:blipFill>
        <p:spPr>
          <a:xfrm>
            <a:off x="124348" y="2717392"/>
            <a:ext cx="2987637" cy="32331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9227" t="40866" r="34115" b="12034"/>
          <a:stretch/>
        </p:blipFill>
        <p:spPr>
          <a:xfrm>
            <a:off x="3631894" y="2717392"/>
            <a:ext cx="2406710" cy="160055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4101" t="13853" r="5024" b="16576"/>
          <a:stretch/>
        </p:blipFill>
        <p:spPr>
          <a:xfrm>
            <a:off x="6777234" y="2745884"/>
            <a:ext cx="3138336" cy="192213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5348" t="26493" r="11535" b="20519"/>
          <a:stretch/>
        </p:blipFill>
        <p:spPr>
          <a:xfrm>
            <a:off x="6777234" y="4726606"/>
            <a:ext cx="3138337" cy="160055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8972" t="15238" r="36886" b="5324"/>
          <a:stretch/>
        </p:blipFill>
        <p:spPr>
          <a:xfrm>
            <a:off x="10085400" y="3652565"/>
            <a:ext cx="1857791" cy="2674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t="5324" r="5444" b="19480"/>
          <a:stretch/>
        </p:blipFill>
        <p:spPr>
          <a:xfrm>
            <a:off x="3206857" y="4539681"/>
            <a:ext cx="3400547" cy="21634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</TotalTime>
  <Pages>0</Pages>
  <Words>1328</Words>
  <Characters>0</Characters>
  <CharactersWithSpaces>0</CharactersWithSpaces>
  <Application>Р7-Офис/7.4.0.227</Application>
  <DocSecurity>0</DocSecurity>
  <PresentationFormat>Широкоэкранный</PresentationFormat>
  <Lines>0</Lines>
  <Paragraphs>101</Paragraphs>
  <Slides>14</Slides>
  <Notes>0</Notes>
  <HiddenSlides>1</HiddenSlides>
  <MMClips>0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Творчество Ушинского – источник духовно-нравственного становления личности младшего школьника </dc:title>
  <dc:subject/>
  <dc:creator>Пользователь</dc:creator>
  <cp:keywords/>
  <dc:description/>
  <dc:identifier/>
  <dc:language/>
  <cp:lastModifiedBy>Пользователь</cp:lastModifiedBy>
  <cp:revision>43</cp:revision>
  <dcterms:created xsi:type="dcterms:W3CDTF">2023-12-04T08:44:35Z</dcterms:created>
  <dcterms:modified xsi:type="dcterms:W3CDTF">2023-12-07T18:47:14Z</dcterms:modified>
  <cp:category/>
  <cp:contentStatus/>
  <cp:version/>
</cp:coreProperties>
</file>