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Средний стиль 1 — акцент 6">
    <a:wholeTbl>
      <a:tcTxStyle>
        <a:fontRef idx="minor">
          <a:srgbClr val="00000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band2V>
      <a:tcStyle>
        <a:tcBdr/>
        <a:fill>
          <a:solidFill>
            <a:schemeClr val="accent6">
              <a:tint val="20000"/>
            </a:schemeClr>
          </a:solidFill>
        </a:fill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  <a:fill>
          <a:solidFill>
            <a:schemeClr val="accent6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17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68" y="600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presProps" Target="presProps.xml" /><Relationship Id="rId17" Type="http://schemas.openxmlformats.org/officeDocument/2006/relationships/tableStyles" Target="tableStyles.xml" /><Relationship Id="rId18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891514" y="0"/>
            <a:ext cx="6300486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91213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65134" y="136525"/>
            <a:ext cx="5953246" cy="2387600"/>
          </a:xfrm>
        </p:spPr>
        <p:txBody>
          <a:bodyPr anchor="b"/>
          <a:lstStyle>
            <a:lvl1pPr algn="ctr">
              <a:defRPr sz="60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6000" y="3602038"/>
            <a:ext cx="5953246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pic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vert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vertTitleAnd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Фигура, имеющая форму буквы L 6"/>
          <p:cNvSpPr/>
          <p:nvPr userDrawn="1"/>
        </p:nvSpPr>
        <p:spPr>
          <a:xfrm>
            <a:off x="0" y="5428527"/>
            <a:ext cx="1018572" cy="1429473"/>
          </a:xfrm>
          <a:prstGeom prst="corner">
            <a:avLst>
              <a:gd name="adj1" fmla="val 21815"/>
              <a:gd name="adj2" fmla="val 2209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Фигура, имеющая форму буквы L 7"/>
          <p:cNvSpPr/>
          <p:nvPr userDrawn="1"/>
        </p:nvSpPr>
        <p:spPr>
          <a:xfrm rot="10800000">
            <a:off x="11173428" y="0"/>
            <a:ext cx="1018572" cy="1429473"/>
          </a:xfrm>
          <a:prstGeom prst="corner">
            <a:avLst>
              <a:gd name="adj1" fmla="val 21815"/>
              <a:gd name="adj2" fmla="val 2209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Фигура, имеющая форму буквы L 8"/>
          <p:cNvSpPr/>
          <p:nvPr userDrawn="1"/>
        </p:nvSpPr>
        <p:spPr>
          <a:xfrm rot="16200000">
            <a:off x="10987271" y="5613903"/>
            <a:ext cx="1429473" cy="1057153"/>
          </a:xfrm>
          <a:prstGeom prst="corner">
            <a:avLst>
              <a:gd name="adj1" fmla="val 21815"/>
              <a:gd name="adj2" fmla="val 2209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>
            <a:off x="-186160" y="186160"/>
            <a:ext cx="1429473" cy="1057153"/>
          </a:xfrm>
          <a:prstGeom prst="corner">
            <a:avLst>
              <a:gd name="adj1" fmla="val 21815"/>
              <a:gd name="adj2" fmla="val 2209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44142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Рисунок 5"/>
          <p:cNvSpPr>
            <a:spLocks noGrp="1"/>
          </p:cNvSpPr>
          <p:nvPr>
            <p:ph type="pic" sz="quarter" idx="11"/>
          </p:nvPr>
        </p:nvSpPr>
        <p:spPr>
          <a:xfrm>
            <a:off x="3051858" y="3429000"/>
            <a:ext cx="3044142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Рисунок 5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3044142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5"/>
          <p:cNvSpPr>
            <a:spLocks noGrp="1"/>
          </p:cNvSpPr>
          <p:nvPr>
            <p:ph type="pic" sz="quarter" idx="13"/>
          </p:nvPr>
        </p:nvSpPr>
        <p:spPr>
          <a:xfrm>
            <a:off x="9147858" y="3429000"/>
            <a:ext cx="3044142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4"/>
          </p:nvPr>
        </p:nvSpPr>
        <p:spPr>
          <a:xfrm>
            <a:off x="3051175" y="-6906"/>
            <a:ext cx="3036888" cy="3429000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Текст 10"/>
          <p:cNvSpPr>
            <a:spLocks noGrp="1"/>
          </p:cNvSpPr>
          <p:nvPr>
            <p:ph type="body" sz="quarter" idx="15"/>
          </p:nvPr>
        </p:nvSpPr>
        <p:spPr>
          <a:xfrm>
            <a:off x="6088063" y="3430929"/>
            <a:ext cx="3036888" cy="342900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10"/>
          <p:cNvSpPr>
            <a:spLocks noGrp="1"/>
          </p:cNvSpPr>
          <p:nvPr>
            <p:ph type="body" sz="quarter" idx="16"/>
          </p:nvPr>
        </p:nvSpPr>
        <p:spPr>
          <a:xfrm>
            <a:off x="-22907" y="3429000"/>
            <a:ext cx="3036888" cy="342900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Текст 10"/>
          <p:cNvSpPr>
            <a:spLocks noGrp="1"/>
          </p:cNvSpPr>
          <p:nvPr>
            <p:ph type="body" sz="quarter" idx="17"/>
          </p:nvPr>
        </p:nvSpPr>
        <p:spPr>
          <a:xfrm>
            <a:off x="9124268" y="0"/>
            <a:ext cx="3036888" cy="3429000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8576479" y="474562"/>
            <a:ext cx="3079750" cy="2954438"/>
          </a:xfrm>
          <a:solidFill>
            <a:schemeClr val="accent6"/>
          </a:solidFill>
          <a:ln>
            <a:noFill/>
          </a:ln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1"/>
          </p:nvPr>
        </p:nvSpPr>
        <p:spPr>
          <a:xfrm>
            <a:off x="5496729" y="474562"/>
            <a:ext cx="3079750" cy="295443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2"/>
          </p:nvPr>
        </p:nvSpPr>
        <p:spPr>
          <a:xfrm>
            <a:off x="8576479" y="3429000"/>
            <a:ext cx="3079750" cy="295443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3"/>
          </p:nvPr>
        </p:nvSpPr>
        <p:spPr>
          <a:xfrm>
            <a:off x="5496729" y="3429000"/>
            <a:ext cx="3079750" cy="2954438"/>
          </a:xfrm>
          <a:solidFill>
            <a:schemeClr val="accent6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4"/>
          </p:nvPr>
        </p:nvSpPr>
        <p:spPr>
          <a:xfrm>
            <a:off x="535771" y="1770926"/>
            <a:ext cx="4429768" cy="4612511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35772" y="365125"/>
            <a:ext cx="4429768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05623" y="365125"/>
            <a:ext cx="52578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6405623" y="1885950"/>
            <a:ext cx="5257800" cy="4468813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1"/>
          </p:nvPr>
        </p:nvSpPr>
        <p:spPr>
          <a:xfrm>
            <a:off x="528577" y="1023846"/>
            <a:ext cx="4057891" cy="822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2"/>
          </p:nvPr>
        </p:nvSpPr>
        <p:spPr>
          <a:xfrm>
            <a:off x="528577" y="471164"/>
            <a:ext cx="3305175" cy="428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13"/>
          </p:nvPr>
        </p:nvSpPr>
        <p:spPr>
          <a:xfrm>
            <a:off x="528577" y="5728474"/>
            <a:ext cx="4057891" cy="822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10"/>
          <p:cNvSpPr>
            <a:spLocks noGrp="1"/>
          </p:cNvSpPr>
          <p:nvPr>
            <p:ph type="body" sz="quarter" idx="14"/>
          </p:nvPr>
        </p:nvSpPr>
        <p:spPr>
          <a:xfrm>
            <a:off x="528577" y="5175792"/>
            <a:ext cx="3305175" cy="428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4" name="Текст 6"/>
          <p:cNvSpPr>
            <a:spLocks noGrp="1"/>
          </p:cNvSpPr>
          <p:nvPr>
            <p:ph type="body" sz="quarter" idx="15"/>
          </p:nvPr>
        </p:nvSpPr>
        <p:spPr>
          <a:xfrm>
            <a:off x="528577" y="4184064"/>
            <a:ext cx="4057891" cy="822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5" name="Текст 10"/>
          <p:cNvSpPr>
            <a:spLocks noGrp="1"/>
          </p:cNvSpPr>
          <p:nvPr>
            <p:ph type="body" sz="quarter" idx="16"/>
          </p:nvPr>
        </p:nvSpPr>
        <p:spPr>
          <a:xfrm>
            <a:off x="528577" y="3631382"/>
            <a:ext cx="3305175" cy="428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" name="Текст 6"/>
          <p:cNvSpPr>
            <a:spLocks noGrp="1"/>
          </p:cNvSpPr>
          <p:nvPr>
            <p:ph type="body" sz="quarter" idx="17"/>
          </p:nvPr>
        </p:nvSpPr>
        <p:spPr>
          <a:xfrm>
            <a:off x="528577" y="2558629"/>
            <a:ext cx="4057891" cy="822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10"/>
          <p:cNvSpPr>
            <a:spLocks noGrp="1"/>
          </p:cNvSpPr>
          <p:nvPr>
            <p:ph type="body" sz="quarter" idx="18"/>
          </p:nvPr>
        </p:nvSpPr>
        <p:spPr>
          <a:xfrm>
            <a:off x="528577" y="2005947"/>
            <a:ext cx="3305175" cy="428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graphicFrame>
        <p:nvGraphicFramePr>
          <p:cNvPr id="18" name="Таблица 18"/>
          <p:cNvGraphicFramePr>
            <a:graphicFrameLocks xmlns:a="http://schemas.openxmlformats.org/drawingml/2006/main" noGrp="1"/>
          </p:cNvGraphicFramePr>
          <p:nvPr userDrawn="1"/>
        </p:nvGraphicFramePr>
        <p:xfrm>
          <a:off x="4745620" y="471163"/>
          <a:ext cx="1435261" cy="608010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35261"/>
              </a:tblGrid>
              <a:tr h="152002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2002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2002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200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Рисунок 19"/>
          <p:cNvSpPr>
            <a:spLocks noGrp="1"/>
          </p:cNvSpPr>
          <p:nvPr>
            <p:ph type="pic" sz="quarter" idx="19"/>
          </p:nvPr>
        </p:nvSpPr>
        <p:spPr>
          <a:xfrm>
            <a:off x="4954326" y="696054"/>
            <a:ext cx="1029786" cy="11015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/>
          </a:p>
        </p:txBody>
      </p:sp>
      <p:sp>
        <p:nvSpPr>
          <p:cNvPr id="21" name="Рисунок 19"/>
          <p:cNvSpPr>
            <a:spLocks noGrp="1"/>
          </p:cNvSpPr>
          <p:nvPr>
            <p:ph type="pic" sz="quarter" idx="20"/>
          </p:nvPr>
        </p:nvSpPr>
        <p:spPr>
          <a:xfrm>
            <a:off x="4942389" y="2199183"/>
            <a:ext cx="1029786" cy="11015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/>
          </a:p>
        </p:txBody>
      </p:sp>
      <p:sp>
        <p:nvSpPr>
          <p:cNvPr id="22" name="Рисунок 19"/>
          <p:cNvSpPr>
            <a:spLocks noGrp="1"/>
          </p:cNvSpPr>
          <p:nvPr>
            <p:ph type="pic" sz="quarter" idx="21"/>
          </p:nvPr>
        </p:nvSpPr>
        <p:spPr>
          <a:xfrm>
            <a:off x="4942389" y="3739045"/>
            <a:ext cx="1029786" cy="11015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/>
          </a:p>
        </p:txBody>
      </p:sp>
      <p:sp>
        <p:nvSpPr>
          <p:cNvPr id="23" name="Рисунок 19"/>
          <p:cNvSpPr>
            <a:spLocks noGrp="1"/>
          </p:cNvSpPr>
          <p:nvPr>
            <p:ph type="pic" sz="quarter" idx="22"/>
          </p:nvPr>
        </p:nvSpPr>
        <p:spPr>
          <a:xfrm>
            <a:off x="4954326" y="5261562"/>
            <a:ext cx="1029786" cy="11015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hyperlink" Target="https://presentation-creation.ru/" TargetMode="External"/><Relationship Id="rId18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BD04A-233C-4E8F-A10D-8C0D98297D7F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7"/>
          </p:cNvPr>
          <p:cNvPicPr>
            <a:picLocks noChangeAspect="1"/>
          </p:cNvPicPr>
          <p:nvPr userDrawn="1"/>
        </p:nvPicPr>
        <p:blipFill>
          <a:blip r:embed="rId18"/>
          <a:stretch/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resentation-creation.ru/" TargetMode="External"/><Relationship Id="rId3" Type="http://schemas.openxmlformats.org/officeDocument/2006/relationships/hyperlink" Target="https://w.forfun.com/fetch/4e/4ef7ef377d4b57e88e46bd98042af12f.jpeg?w=1470&amp;r=0.5625" TargetMode="External"/><Relationship Id="rId4" Type="http://schemas.openxmlformats.org/officeDocument/2006/relationships/hyperlink" Target="https://phonoteka.org/uploads/posts/2021-05/1621722666_30-phonoteka_org-p-fon-dlya-prezentatsii-monitoring-33.jpg" TargetMode="External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 descr="Изображение выглядит как текст, внутренний&#10;&#10;Автоматически созданное описание"/>
          <p:cNvPicPr>
            <a:picLocks noChangeAspect="1" noGrp="1"/>
          </p:cNvPicPr>
          <p:nvPr>
            <p:ph type="pic" sz="quarter" idx="13"/>
          </p:nvPr>
        </p:nvPicPr>
        <p:blipFill>
          <a:blip r:embed="rId2"/>
          <a:srcRect t="374" b="374"/>
          <a:stretch/>
        </p:blipFill>
        <p:spPr/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91213" y="136525"/>
            <a:ext cx="6300787" cy="2856058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СОТРУДНИЧЕСТВО КОЛЛЕКТИВА ЕДИНОМЫШЛЕННИКОВ – </a:t>
            </a:r>
            <a:br>
              <a:rPr lang="ru-RU" sz="2400" dirty="0"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</a:br>
            <a:r>
              <a:rPr lang="ru-RU" sz="2400" b="1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ЗАЛОГ УСПЕХА РАБОТЫ </a:t>
            </a:r>
            <a:br>
              <a:rPr lang="ru-RU" sz="2400" b="1" dirty="0"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</a:br>
            <a:r>
              <a:rPr lang="ru-RU" sz="2400" b="1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МЕТОДИЧЕСКОГО ОБЪЕДИНЕНИЯ</a:t>
            </a:r>
            <a:endParaRPr lang="ru-RU" sz="2400" dirty="0">
              <a:latin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91213" y="3170632"/>
            <a:ext cx="6300787" cy="3728892"/>
          </a:xfrm>
        </p:spPr>
        <p:txBody>
          <a:bodyPr>
            <a:normAutofit/>
          </a:bodyPr>
          <a:lstStyle/>
          <a:p>
            <a:r>
              <a:rPr lang="ru-RU" b="1" kern="50" dirty="0"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Направление: </a:t>
            </a:r>
          </a:p>
          <a:p>
            <a:r>
              <a:rPr lang="ru-RU" b="1" kern="50" dirty="0"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организация методической работы</a:t>
            </a:r>
          </a:p>
          <a:p>
            <a:endParaRPr lang="ru-RU" b="1" kern="50" dirty="0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  <a:p>
            <a:r>
              <a:rPr lang="ru-RU" dirty="0"/>
              <a:t>Автор: </a:t>
            </a:r>
            <a:r>
              <a:rPr lang="ru-RU" dirty="0" err="1"/>
              <a:t>Остапова</a:t>
            </a:r>
            <a:r>
              <a:rPr lang="ru-RU" dirty="0"/>
              <a:t> Елена Васильевна, учитель начальных классов </a:t>
            </a:r>
            <a:r>
              <a:rPr lang="ru-RU" dirty="0" err="1"/>
              <a:t>Лозымского</a:t>
            </a:r>
            <a:r>
              <a:rPr lang="ru-RU" dirty="0"/>
              <a:t> филиала, руководитель МО начальных классов </a:t>
            </a:r>
            <a:r>
              <a:rPr lang="ru-RU" dirty="0" err="1"/>
              <a:t>Лозымского</a:t>
            </a:r>
            <a:r>
              <a:rPr lang="ru-RU" dirty="0"/>
              <a:t> филиала и УКП «Республиканская детская больница» </a:t>
            </a:r>
          </a:p>
          <a:p>
            <a:r>
              <a:rPr lang="ru-RU" dirty="0"/>
              <a:t>ГОУ РК «Республиканский центр образования»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73133"/>
            <a:ext cx="10515600" cy="1417556"/>
          </a:xfrm>
        </p:spPr>
        <p:txBody>
          <a:bodyPr>
            <a:noAutofit/>
          </a:bodyPr>
          <a:lstStyle/>
          <a:p>
            <a:pPr marL="0">
              <a:lnSpc>
                <a:spcPct val="100000"/>
              </a:lnSpc>
              <a:spcAft>
                <a:spcPts val="0"/>
              </a:spcAft>
            </a:pPr>
            <a:r>
              <a:rPr lang="ru-RU" sz="2000" b="0" dirty="0">
                <a:effectLst/>
                <a:latin typeface="Arial" pitchFamily="34" charset="0" panose="020B0604020202020204"/>
                <a:ea typeface="Times New Roman" pitchFamily="18" charset="0" panose="02020603050405020304"/>
                <a:cs typeface="Arial" pitchFamily="34" charset="0" panose="020B0604020202020204"/>
              </a:rPr>
              <a:t>Презентуют и анализируют материалы из методического портфеля по теме «Методические формы, методы, приёмы </a:t>
            </a:r>
            <a:r>
              <a:rPr lang="ru-RU" sz="2000" b="0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развития умения работать с информацией в начальной школе»</a:t>
            </a:r>
            <a:r>
              <a:rPr lang="ru-RU" sz="2000" b="0" dirty="0">
                <a:effectLst/>
                <a:latin typeface="Arial" pitchFamily="34" charset="0" panose="020B0604020202020204"/>
                <a:ea typeface="Times New Roman" pitchFamily="18" charset="0" panose="02020603050405020304"/>
                <a:cs typeface="Arial" pitchFamily="34" charset="0" panose="020B0604020202020204"/>
              </a:rPr>
              <a:t>.</a:t>
            </a:r>
            <a:br>
              <a:rPr lang="ru-RU" sz="2000" b="0" dirty="0"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</a:br>
            <a:r>
              <a:rPr lang="ru-RU" sz="2000" b="0" dirty="0">
                <a:effectLst/>
                <a:latin typeface="Arial" pitchFamily="34" charset="0" panose="020B0604020202020204"/>
                <a:ea typeface="Times New Roman" pitchFamily="18" charset="0" panose="02020603050405020304"/>
                <a:cs typeface="Arial" pitchFamily="34" charset="0" panose="020B0604020202020204"/>
              </a:rPr>
              <a:t>Подводят итоги процесса проектирования.</a:t>
            </a:r>
            <a:endParaRPr lang="ru-RU" sz="2000" b="0" dirty="0"/>
          </a:p>
        </p:txBody>
      </p:sp>
      <p:pic>
        <p:nvPicPr>
          <p:cNvPr id="5" name="Объект 4"/>
          <p:cNvPicPr>
            <a:picLocks noChangeAspect="1" noGrp="1"/>
          </p:cNvPicPr>
          <p:nvPr>
            <p:ph idx="1"/>
          </p:nvPr>
        </p:nvPicPr>
        <p:blipFill rotWithShape="1">
          <a:blip r:embed="rId2"/>
          <a:srcRect l="17178" t="9105" r="17542" b="5409"/>
          <a:stretch/>
        </p:blipFill>
        <p:spPr>
          <a:xfrm>
            <a:off x="190084" y="1690689"/>
            <a:ext cx="2395830" cy="2509924"/>
          </a:xfr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7919" t="15065" r="17221"/>
          <a:stretch/>
        </p:blipFill>
        <p:spPr>
          <a:xfrm>
            <a:off x="190083" y="4200613"/>
            <a:ext cx="2395831" cy="250992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22110" t="18702" r="22894" b="26753"/>
          <a:stretch/>
        </p:blipFill>
        <p:spPr>
          <a:xfrm>
            <a:off x="8869121" y="3940265"/>
            <a:ext cx="3102287" cy="246151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26958" t="30823" r="26912" b="20693"/>
          <a:stretch/>
        </p:blipFill>
        <p:spPr>
          <a:xfrm>
            <a:off x="8869121" y="1182180"/>
            <a:ext cx="3102287" cy="260852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/>
          <a:srcRect l="21832" t="17663" r="23172" b="6147"/>
          <a:stretch/>
        </p:blipFill>
        <p:spPr>
          <a:xfrm>
            <a:off x="2793939" y="1690690"/>
            <a:ext cx="2717591" cy="301194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/>
          <a:srcRect l="27097" t="17316" r="27743" b="6259"/>
          <a:stretch/>
        </p:blipFill>
        <p:spPr>
          <a:xfrm>
            <a:off x="5654435" y="1690689"/>
            <a:ext cx="3102288" cy="420004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/>
          <a:srcRect l="24326" t="30476" r="24141" b="37316"/>
          <a:stretch/>
        </p:blipFill>
        <p:spPr>
          <a:xfrm>
            <a:off x="2793939" y="5042982"/>
            <a:ext cx="2717590" cy="135879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Сотрудничество,</a:t>
            </a:r>
            <a:r>
              <a:rPr lang="ru-RU" sz="3100" b="1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 </a:t>
            </a:r>
            <a:r>
              <a:rPr lang="ru-RU" sz="3100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содружество, сотворчество </a:t>
            </a:r>
            <a:br>
              <a:rPr lang="ru-RU" sz="3100" dirty="0"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</a:br>
            <a:r>
              <a:rPr lang="ru-RU" sz="3100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коллектива единомышленников – залог успеха работы учителей методического объединения.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98764" y="1690688"/>
            <a:ext cx="7718960" cy="490011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dirty="0">
                <a:latin typeface="Arial" pitchFamily="34" charset="0" panose="020B0604020202020204"/>
                <a:cs typeface="Arial" pitchFamily="34" charset="0" panose="020B0604020202020204"/>
              </a:rPr>
              <a:t>Преимущества сотрудничества: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solidFill>
                  <a:srgbClr val="333333"/>
                </a:solidFill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В школе возникает единое пространство, где люди говорят на одном языке и ориентированы на решение одних задач. Большинство современных проблем в образовании требуют коллективного решения;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solidFill>
                  <a:srgbClr val="333333"/>
                </a:solidFill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Когда люди сотрудничают, они обогащают себя идеями;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solidFill>
                  <a:srgbClr val="333333"/>
                </a:solidFill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Сотрудничество работает как механизм профилактики и снижения выгорания;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solidFill>
                  <a:srgbClr val="333333"/>
                </a:solidFill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В</a:t>
            </a:r>
            <a:r>
              <a:rPr lang="ru-RU" sz="1800" dirty="0">
                <a:solidFill>
                  <a:srgbClr val="333333"/>
                </a:solidFill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 сотрудничестве рождаются модераторы, лидеры, которые очень важны, для того чтобы образование в том или ином учреждении развивалось. </a:t>
            </a:r>
            <a:endParaRPr lang="ru-RU" sz="1800" dirty="0">
              <a:latin typeface="Arial" pitchFamily="34" charset="0" panose="020B0604020202020204"/>
              <a:ea typeface="Calibri" pitchFamily="34" charset="0" panose="020F0502020204030204"/>
              <a:cs typeface="Arial" pitchFamily="34" charset="0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333333"/>
                </a:solidFill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сотрудничество даёт молодому специалисту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333333"/>
                </a:solidFill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поддержку,</a:t>
            </a:r>
            <a:r>
              <a:rPr lang="ru-RU" sz="1800" dirty="0">
                <a:solidFill>
                  <a:srgbClr val="333333"/>
                </a:solidFill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 уверенность и желание проявить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dirty="0">
                <a:solidFill>
                  <a:srgbClr val="333333"/>
                </a:solidFill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и</a:t>
            </a:r>
            <a:r>
              <a:rPr lang="ru-RU" sz="1800" dirty="0">
                <a:solidFill>
                  <a:srgbClr val="333333"/>
                </a:solidFill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нициативу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solidFill>
                  <a:srgbClr val="333333"/>
                </a:solidFill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С</a:t>
            </a:r>
            <a:r>
              <a:rPr lang="ru-RU" sz="1800" dirty="0">
                <a:solidFill>
                  <a:srgbClr val="333333"/>
                </a:solidFill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отрудничество – это то, что развивает школу</a:t>
            </a:r>
            <a:endParaRPr lang="ru-RU" sz="1800" dirty="0">
              <a:latin typeface="Arial" pitchFamily="34" charset="0" panose="020B0604020202020204"/>
              <a:cs typeface="Arial" pitchFamily="34" charset="0" panose="020B0604020202020204"/>
            </a:endParaRPr>
          </a:p>
        </p:txBody>
      </p:sp>
      <p:pic>
        <p:nvPicPr>
          <p:cNvPr id="7" name="Объект 6"/>
          <p:cNvPicPr>
            <a:picLocks noGrp="1"/>
          </p:cNvPicPr>
          <p:nvPr>
            <p:ph sz="half" idx="2"/>
          </p:nvPr>
        </p:nvPicPr>
        <p:blipFill rotWithShape="1">
          <a:blip r:embed="rId2"/>
          <a:srcRect l="2550" r="3116" b="2313"/>
          <a:stretch/>
        </p:blipFill>
        <p:spPr bwMode="auto">
          <a:xfrm>
            <a:off x="8798048" y="2500973"/>
            <a:ext cx="2717058" cy="3813772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798048" y="1825625"/>
            <a:ext cx="2555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itchFamily="34" charset="0" panose="020B0604020202020204"/>
                <a:cs typeface="Arial" pitchFamily="34" charset="0" panose="020B0604020202020204"/>
              </a:rPr>
              <a:t>2022-2023 </a:t>
            </a:r>
            <a:r>
              <a:rPr lang="ru-RU" sz="2000" dirty="0" err="1">
                <a:latin typeface="Arial" pitchFamily="34" charset="0" panose="020B0604020202020204"/>
                <a:cs typeface="Arial" pitchFamily="34" charset="0" panose="020B0604020202020204"/>
              </a:rPr>
              <a:t>уч.г</a:t>
            </a:r>
            <a:r>
              <a:rPr lang="ru-RU" dirty="0"/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2721" t="30833" r="14278" b="15834"/>
          <a:stretch/>
        </p:blipFill>
        <p:spPr>
          <a:xfrm>
            <a:off x="5843054" y="4810477"/>
            <a:ext cx="3281488" cy="1917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РЕСУРСЫ</a:t>
            </a: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/>
              <a:t>Бесплатные шаблоны с сайта </a:t>
            </a: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hlinkClick r:id="rId2"/>
              </a:rPr>
              <a:t>presentation-creation.ru</a:t>
            </a:r>
            <a:endParaRPr lang="ru-RU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Картинка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hlinkClick r:id="rId3"/>
              </a:rPr>
              <a:t>"Неподъёмный груз«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Картинка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hlinkClick r:id="rId4"/>
              </a:rPr>
              <a:t>"Сбор информации"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ru-RU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045" y="1226456"/>
            <a:ext cx="8880656" cy="4405088"/>
          </a:xfrm>
          <a:prstGeom prst="rect">
            <a:avLst/>
          </a:prstGeom>
          <a:solidFill>
            <a:schemeClr val="accent6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9"/>
          <p:cNvSpPr txBox="1"/>
          <p:nvPr/>
        </p:nvSpPr>
        <p:spPr>
          <a:xfrm>
            <a:off x="3879751" y="1995055"/>
            <a:ext cx="4432499" cy="1258822"/>
          </a:xfrm>
          <a:prstGeom prst="rect">
            <a:avLst/>
          </a:prstGeom>
          <a:effectLst>
            <a:outerShdw blurRad="50800" dist="38100" dir="5400000" algn="t" rotWithShape="0">
              <a:schemeClr val="accent4">
                <a:lumMod val="50000"/>
                <a:alpha val="40000"/>
              </a:scheme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>
                <a:solidFill>
                  <a:schemeClr val="bg1"/>
                </a:solidFill>
              </a:rPr>
              <a:t>СПАСИБО</a:t>
            </a:r>
          </a:p>
        </p:txBody>
      </p:sp>
      <p:sp>
        <p:nvSpPr>
          <p:cNvPr id="10" name="Текст 11"/>
          <p:cNvSpPr txBox="1"/>
          <p:nvPr/>
        </p:nvSpPr>
        <p:spPr>
          <a:xfrm>
            <a:off x="2608499" y="2882976"/>
            <a:ext cx="6975002" cy="17057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7819"/>
            <a:ext cx="10515600" cy="421573"/>
          </a:xfrm>
        </p:spPr>
        <p:txBody>
          <a:bodyPr>
            <a:normAutofit/>
          </a:bodyPr>
          <a:lstStyle/>
          <a:p>
            <a:pPr algn="ctr"/>
            <a:r>
              <a:rPr lang="ru-RU" sz="2400" kern="50" dirty="0"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Функции руководителя методического объединения (МО)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5631" y="629392"/>
            <a:ext cx="10925299" cy="602079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1400" b="1" dirty="0">
                <a:effectLst/>
                <a:ea typeface="Calibri" pitchFamily="34" charset="0" panose="020F0502020204030204"/>
                <a:cs typeface="Liberation Serif"/>
              </a:rPr>
              <a:t>Анализирует</a:t>
            </a:r>
            <a:r>
              <a:rPr lang="ru-RU" sz="1400" dirty="0">
                <a:effectLst/>
                <a:ea typeface="Calibri" pitchFamily="34" charset="0" panose="020F0502020204030204"/>
                <a:cs typeface="Liberation Serif"/>
              </a:rPr>
              <a:t> проблемы и результаты методической работы закреплённой группы учителей;</a:t>
            </a:r>
            <a:endParaRPr lang="ru-RU" sz="1400" dirty="0"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1400" b="1" dirty="0">
                <a:effectLst/>
                <a:ea typeface="Calibri" pitchFamily="34" charset="0" panose="020F0502020204030204"/>
                <a:cs typeface="Liberation Serif"/>
              </a:rPr>
              <a:t>Планирует</a:t>
            </a:r>
            <a:r>
              <a:rPr lang="ru-RU" sz="1400" dirty="0">
                <a:effectLst/>
                <a:ea typeface="Calibri" pitchFamily="34" charset="0" panose="020F0502020204030204"/>
                <a:cs typeface="Liberation Serif"/>
              </a:rPr>
              <a:t> деятельность МО в рамках общей педагогической проблемы, над которой работает коллектив учителей учебной организации. В совместном обсуждении с членами МО конкретизирует её.</a:t>
            </a:r>
            <a:endParaRPr lang="ru-RU" sz="1400" dirty="0"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1400" b="1" dirty="0">
                <a:effectLst/>
                <a:ea typeface="Calibri" pitchFamily="34" charset="0" panose="020F0502020204030204"/>
                <a:cs typeface="Liberation Serif"/>
              </a:rPr>
              <a:t>Прогнозирует</a:t>
            </a:r>
            <a:r>
              <a:rPr lang="ru-RU" sz="1400" dirty="0">
                <a:effectLst/>
                <a:ea typeface="Calibri" pitchFamily="34" charset="0" panose="020F0502020204030204"/>
                <a:cs typeface="Liberation Serif"/>
              </a:rPr>
              <a:t> последствия запланированной методической работы.</a:t>
            </a:r>
            <a:endParaRPr lang="ru-RU" sz="1400" dirty="0"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1400" b="1" dirty="0">
                <a:effectLst/>
                <a:ea typeface="Calibri" pitchFamily="34" charset="0" panose="020F0502020204030204"/>
                <a:cs typeface="Liberation Serif"/>
              </a:rPr>
              <a:t>Организует</a:t>
            </a:r>
            <a:r>
              <a:rPr lang="ru-RU" sz="1400" dirty="0">
                <a:effectLst/>
                <a:ea typeface="Calibri" pitchFamily="34" charset="0" panose="020F0502020204030204"/>
                <a:cs typeface="Liberation Serif"/>
              </a:rPr>
              <a:t> работу учителей по: изучению нормативной и методической документации по вопросам образования; разработке необходимой методической документации (РПУП, КТП, проверочные и олимпиадные работы по предметам, предметные недели и </a:t>
            </a:r>
            <a:r>
              <a:rPr lang="ru-RU" sz="1400" dirty="0" err="1">
                <a:effectLst/>
                <a:ea typeface="Calibri" pitchFamily="34" charset="0" panose="020F0502020204030204"/>
                <a:cs typeface="Liberation Serif"/>
              </a:rPr>
              <a:t>тд</a:t>
            </a:r>
            <a:r>
              <a:rPr lang="ru-RU" sz="1400" dirty="0">
                <a:effectLst/>
                <a:ea typeface="Calibri" pitchFamily="34" charset="0" panose="020F0502020204030204"/>
                <a:cs typeface="Liberation Serif"/>
              </a:rPr>
              <a:t>); ознакомлению с итогами и анализом по итогам внутришкольного контроля; изучению и освоению современных педагогических технологий; обобщению, распространению передового опыта учителей; самодиагностике (Карта комплексной диагностики профессиональных затруднений педагогов (Т.А. </a:t>
            </a:r>
            <a:r>
              <a:rPr lang="ru-RU" sz="1400" dirty="0" err="1">
                <a:effectLst/>
                <a:ea typeface="Calibri" pitchFamily="34" charset="0" panose="020F0502020204030204"/>
                <a:cs typeface="Liberation Serif"/>
              </a:rPr>
              <a:t>Казарицкая</a:t>
            </a:r>
            <a:r>
              <a:rPr lang="ru-RU" sz="1400" dirty="0">
                <a:effectLst/>
                <a:ea typeface="Calibri" pitchFamily="34" charset="0" panose="020F0502020204030204"/>
                <a:cs typeface="Liberation Serif"/>
              </a:rPr>
              <a:t>) и др.); подготовке и проведению административных контрольных работ;.</a:t>
            </a:r>
            <a:endParaRPr lang="ru-RU" sz="1400" dirty="0"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1400" b="1" dirty="0">
                <a:effectLst/>
                <a:ea typeface="Calibri" pitchFamily="34" charset="0" panose="020F0502020204030204"/>
                <a:cs typeface="Liberation Serif"/>
              </a:rPr>
              <a:t>Координирует</a:t>
            </a:r>
            <a:r>
              <a:rPr lang="ru-RU" sz="1400" dirty="0">
                <a:effectLst/>
                <a:ea typeface="Calibri" pitchFamily="34" charset="0" panose="020F0502020204030204"/>
                <a:cs typeface="Liberation Serif"/>
              </a:rPr>
              <a:t> работу учителей: в ходе разработки необходимой методической документации; при планировании и организации общешкольных мероприятий для начального звена.</a:t>
            </a:r>
            <a:endParaRPr lang="ru-RU" sz="1400" dirty="0"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1400" b="1" dirty="0">
                <a:effectLst/>
                <a:ea typeface="Calibri" pitchFamily="34" charset="0" panose="020F0502020204030204"/>
                <a:cs typeface="Liberation Serif"/>
              </a:rPr>
              <a:t>Консультирует </a:t>
            </a:r>
            <a:r>
              <a:rPr lang="ru-RU" sz="1400" dirty="0">
                <a:effectLst/>
                <a:ea typeface="Calibri" pitchFamily="34" charset="0" panose="020F0502020204030204"/>
                <a:cs typeface="Liberation Serif"/>
              </a:rPr>
              <a:t>педагогов по вопросам методической работы: разработке необходимой методической документации.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1400" b="1" dirty="0">
                <a:effectLst/>
                <a:ea typeface="Calibri" pitchFamily="34" charset="0" panose="020F0502020204030204"/>
                <a:cs typeface="Liberation Serif"/>
              </a:rPr>
              <a:t>Способствует взаимодействию</a:t>
            </a:r>
            <a:r>
              <a:rPr lang="ru-RU" sz="1400" dirty="0">
                <a:effectLst/>
                <a:ea typeface="Calibri" pitchFamily="34" charset="0" panose="020F0502020204030204"/>
                <a:cs typeface="Liberation Serif"/>
              </a:rPr>
              <a:t> учителей подразделений по: координации работы учителей по планированию воспитательной работы; по выработке решений по вопросам учебной, воспитательной и методической деятельности;</a:t>
            </a:r>
            <a:endParaRPr lang="ru-RU" sz="1400" dirty="0"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1400" b="1" dirty="0">
                <a:effectLst/>
                <a:ea typeface="Calibri" pitchFamily="34" charset="0" panose="020F0502020204030204"/>
                <a:cs typeface="Liberation Serif"/>
              </a:rPr>
              <a:t>Проводит: </a:t>
            </a:r>
            <a:r>
              <a:rPr lang="ru-RU" sz="1400" dirty="0">
                <a:effectLst/>
                <a:ea typeface="Calibri" pitchFamily="34" charset="0" panose="020F0502020204030204"/>
                <a:cs typeface="Liberation Serif"/>
              </a:rPr>
              <a:t>заседания МО; методический практикум (открытые заседания МО).</a:t>
            </a:r>
            <a:endParaRPr lang="ru-RU" sz="1400" dirty="0"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1400" b="1" dirty="0">
                <a:effectLst/>
                <a:ea typeface="Calibri" pitchFamily="34" charset="0" panose="020F0502020204030204"/>
                <a:cs typeface="Liberation Serif"/>
              </a:rPr>
              <a:t>Готовит: </a:t>
            </a:r>
            <a:r>
              <a:rPr lang="ru-RU" sz="1400" dirty="0">
                <a:effectLst/>
                <a:ea typeface="Calibri" pitchFamily="34" charset="0" panose="020F0502020204030204"/>
                <a:cs typeface="Liberation Serif"/>
              </a:rPr>
              <a:t>аналитические отчеты о деятельности МО, итогах методической работы и образовательной деятельности и т.д.;</a:t>
            </a:r>
            <a:endParaRPr lang="ru-RU" sz="1400" dirty="0"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1400" b="1" dirty="0">
                <a:effectLst/>
                <a:ea typeface="Calibri" pitchFamily="34" charset="0" panose="020F0502020204030204"/>
                <a:cs typeface="Liberation Serif"/>
              </a:rPr>
              <a:t>Мотивирует</a:t>
            </a:r>
            <a:r>
              <a:rPr lang="ru-RU" sz="1400" dirty="0">
                <a:effectLst/>
                <a:ea typeface="Calibri" pitchFamily="34" charset="0" panose="020F0502020204030204"/>
                <a:cs typeface="Liberation Serif"/>
              </a:rPr>
              <a:t> учителей для участия в: семинарах, педсоветах, выставке самообразования, конкурсах и т.д. на уровне организации.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1400" dirty="0">
                <a:effectLst/>
                <a:ea typeface="Calibri" pitchFamily="34" charset="0" panose="020F0502020204030204"/>
                <a:cs typeface="Liberation Serif"/>
              </a:rPr>
              <a:t>Руководитель МО является </a:t>
            </a:r>
            <a:r>
              <a:rPr lang="ru-RU" sz="1400" b="1" dirty="0">
                <a:effectLst/>
                <a:ea typeface="Calibri" pitchFamily="34" charset="0" panose="020F0502020204030204"/>
                <a:cs typeface="Liberation Serif"/>
              </a:rPr>
              <a:t>связующим звеном</a:t>
            </a:r>
            <a:r>
              <a:rPr lang="ru-RU" sz="1400" dirty="0">
                <a:effectLst/>
                <a:ea typeface="Calibri" pitchFamily="34" charset="0" panose="020F0502020204030204"/>
                <a:cs typeface="Liberation Serif"/>
              </a:rPr>
              <a:t> между учителями и методистами, администрацией:</a:t>
            </a:r>
            <a:endParaRPr lang="ru-RU" sz="1400" dirty="0"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effectLst/>
                <a:ea typeface="Calibri" pitchFamily="34" charset="0" panose="020F0502020204030204"/>
                <a:cs typeface="Liberation Serif"/>
              </a:rPr>
              <a:t>- запрашивает у руководства информацию и нормативно-правовые документы, необходимые для исполнения должностных обязанностей учителей МО начальных классов;</a:t>
            </a:r>
            <a:endParaRPr lang="ru-RU" sz="1400" dirty="0"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effectLst/>
                <a:ea typeface="Calibri" pitchFamily="34" charset="0" panose="020F0502020204030204"/>
                <a:cs typeface="Liberation Serif"/>
              </a:rPr>
              <a:t>- доводит информацию (приказы, положения…) до членов МО;</a:t>
            </a:r>
            <a:endParaRPr lang="ru-RU" sz="1400" dirty="0"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effectLst/>
                <a:ea typeface="Calibri" pitchFamily="34" charset="0" panose="020F0502020204030204"/>
                <a:cs typeface="Liberation Serif"/>
              </a:rPr>
              <a:t>- обращается к методистам, руководству по вопросам, возникшим у членов МО;</a:t>
            </a:r>
            <a:endParaRPr lang="ru-RU" sz="1400" dirty="0">
              <a:effectLst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effectLst/>
                <a:ea typeface="Calibri" pitchFamily="34" charset="0" panose="020F0502020204030204"/>
                <a:cs typeface="Liberation Serif"/>
              </a:rPr>
              <a:t>- принимает участие в работе Методического совета…</a:t>
            </a:r>
            <a:endParaRPr lang="ru-RU" sz="1400" dirty="0">
              <a:effectLst/>
              <a:ea typeface="Calibri" pitchFamily="34" charset="0" panose="020F0502020204030204"/>
              <a:cs typeface="Times New Roman" pitchFamily="18" charset="0" panose="02020603050405020304"/>
            </a:endParaRPr>
          </a:p>
        </p:txBody>
      </p:sp>
      <p:sp>
        <p:nvSpPr>
          <p:cNvPr id="4" name="Нижний колонтитул 4"/>
          <p:cNvSpPr txBox="1"/>
          <p:nvPr/>
        </p:nvSpPr>
        <p:spPr>
          <a:xfrm>
            <a:off x="3953505" y="6492352"/>
            <a:ext cx="4227327" cy="365126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83283" y="136525"/>
            <a:ext cx="6408717" cy="230979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Одной рукой и узла не завяжешь</a:t>
            </a:r>
            <a:br>
              <a:rPr lang="ru-RU" sz="2800" dirty="0"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</a:br>
            <a:r>
              <a:rPr lang="ru-RU" sz="2800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На одной ноге далеко не ускачешь</a:t>
            </a:r>
            <a:endParaRPr lang="ru-RU" sz="2800" dirty="0">
              <a:latin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91213" y="3814762"/>
            <a:ext cx="6300787" cy="3043237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У</a:t>
            </a:r>
            <a:r>
              <a:rPr lang="ru-RU" sz="2800" b="1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словие эффективной деятельности методического объединения - сотрудничество, сотворчество коллектива единомышленников</a:t>
            </a:r>
            <a:endParaRPr lang="ru-RU" sz="2800" b="1" dirty="0">
              <a:latin typeface="Arial" pitchFamily="34" charset="0" panose="020B0604020202020204"/>
              <a:cs typeface="Arial" pitchFamily="34" charset="0" panose="020B0604020202020204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/>
          <a:srcRect l="13164" t="22028" r="14306" b="23285"/>
          <a:stretch/>
        </p:blipFill>
        <p:spPr>
          <a:xfrm>
            <a:off x="98392" y="3429000"/>
            <a:ext cx="5684892" cy="3429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2274" t="29264" r="31945" b="31082"/>
          <a:stretch/>
        </p:blipFill>
        <p:spPr>
          <a:xfrm>
            <a:off x="0" y="78619"/>
            <a:ext cx="5891213" cy="33503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внутренний, съеденный&#10;&#10;Автоматически созданное описание"/>
          <p:cNvPicPr>
            <a:picLocks noChangeAspect="1" noGrp="1"/>
          </p:cNvPicPr>
          <p:nvPr>
            <p:ph type="pic" sz="quarter" idx="12"/>
          </p:nvPr>
        </p:nvPicPr>
        <p:blipFill rotWithShape="1">
          <a:blip r:embed="rId2"/>
          <a:srcRect l="20401" r="20401"/>
          <a:stretch/>
        </p:blipFill>
        <p:spPr>
          <a:xfrm>
            <a:off x="902525" y="902123"/>
            <a:ext cx="2325129" cy="2580253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14"/>
          </p:nvPr>
        </p:nvSpPr>
        <p:spPr>
          <a:xfrm>
            <a:off x="3773170" y="505097"/>
            <a:ext cx="8136936" cy="6270172"/>
          </a:xfrm>
          <a:solidFill>
            <a:schemeClr val="bg1"/>
          </a:solidFill>
        </p:spPr>
        <p:txBody>
          <a:bodyPr>
            <a:normAutofit/>
          </a:bodyPr>
          <a:lstStyle/>
          <a:p>
            <a:pPr indent="450215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000" b="1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2020-2021 учебный год:</a:t>
            </a:r>
            <a:endParaRPr lang="ru-RU" sz="2000" dirty="0">
              <a:latin typeface="Arial" pitchFamily="34" charset="0" panose="020B0604020202020204"/>
              <a:ea typeface="Calibri" pitchFamily="34" charset="0" panose="020F0502020204030204"/>
              <a:cs typeface="Arial" pitchFamily="34" charset="0" panose="020B0604020202020204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 panose="020B0604020202020204"/>
                <a:ea typeface="Times New Roman" pitchFamily="18" charset="0" panose="02020603050405020304"/>
                <a:cs typeface="Arial" pitchFamily="34" charset="0" panose="020B0604020202020204"/>
              </a:rPr>
              <a:t>М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етодический   практикум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 panose="020B0604020202020204"/>
                <a:ea typeface="Times New Roman" pitchFamily="18" charset="0" panose="02020603050405020304"/>
                <a:cs typeface="Arial" pitchFamily="34" charset="0" panose="020B0604020202020204"/>
              </a:rPr>
              <a:t> в ГОУ РК «РЦО» </a:t>
            </a:r>
          </a:p>
          <a:p>
            <a:pPr indent="-2857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ru-RU" sz="2000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Проект по теме «Формирование умения работать с информацией в начальной школе»;</a:t>
            </a:r>
          </a:p>
          <a:p>
            <a:pPr indent="-2857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ru-RU" sz="2000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Методический практикум (открытое заседание МО)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- «Методический портфель «Приёмы, формы работы, методы, направленные на формирование и развитие умения работать с информацией в начальной школе»</a:t>
            </a:r>
            <a:endParaRPr lang="ru-RU" sz="2000" dirty="0">
              <a:latin typeface="Arial" pitchFamily="34" charset="0" panose="020B0604020202020204"/>
              <a:cs typeface="Arial" pitchFamily="34" charset="0" panose="020B0604020202020204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ru-RU" sz="2000" dirty="0">
              <a:latin typeface="Arial" pitchFamily="34" charset="0" panose="020B0604020202020204"/>
              <a:ea typeface="Calibri" pitchFamily="34" charset="0" panose="020F0502020204030204"/>
              <a:cs typeface="Arial" pitchFamily="34" charset="0" panose="020B0604020202020204"/>
            </a:endParaRPr>
          </a:p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Семинар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«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Требования к современному уроку в условиях ФГОС»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 panose="020B0604020202020204"/>
                <a:ea typeface="Times New Roman" pitchFamily="18" charset="0" panose="02020603050405020304"/>
                <a:cs typeface="Arial" pitchFamily="34" charset="0" panose="020B0604020202020204"/>
              </a:rPr>
              <a:t>в ГОУ РК «РЦО»</a:t>
            </a:r>
          </a:p>
          <a:p>
            <a:pPr lvl="0" indent="-2857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ru-RU" sz="2000" dirty="0">
                <a:latin typeface="Arial" pitchFamily="34" charset="0" panose="020B0604020202020204"/>
                <a:ea typeface="Times New Roman" pitchFamily="18" charset="0" panose="02020603050405020304"/>
                <a:cs typeface="Arial" pitchFamily="34" charset="0" panose="020B0604020202020204"/>
              </a:rPr>
              <a:t>Кейс </a:t>
            </a:r>
            <a:r>
              <a:rPr lang="ru-RU" sz="2000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 «Теория, практика, подходы к планированию этапа урока «Систематизация новых знаний»</a:t>
            </a:r>
          </a:p>
          <a:p>
            <a:pPr lvl="0" indent="-2857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ru-RU" sz="2000" dirty="0"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Б</a:t>
            </a:r>
            <a:r>
              <a:rPr lang="ru-RU" sz="2000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анк с методическими материалами «Этап урока: систематизация новых знаний»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5"/>
          </p:nvPr>
        </p:nvSpPr>
        <p:spPr>
          <a:xfrm>
            <a:off x="6088063" y="6643687"/>
            <a:ext cx="3036888" cy="216241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6"/>
          </p:nvPr>
        </p:nvSpPr>
        <p:spPr>
          <a:xfrm>
            <a:off x="-22907" y="4557713"/>
            <a:ext cx="3036888" cy="1743075"/>
          </a:xfrm>
        </p:spPr>
        <p:txBody>
          <a:bodyPr>
            <a:norm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7"/>
          </p:nvPr>
        </p:nvSpPr>
        <p:spPr>
          <a:xfrm>
            <a:off x="11910106" y="0"/>
            <a:ext cx="251050" cy="314325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16889" t="24792" r="19111" b="13542"/>
          <a:stretch/>
        </p:blipFill>
        <p:spPr>
          <a:xfrm>
            <a:off x="116852" y="3825275"/>
            <a:ext cx="3656318" cy="281841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332" y="365126"/>
            <a:ext cx="5688281" cy="47802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2021-2022 учебный год</a:t>
            </a:r>
            <a:endParaRPr lang="ru-RU" sz="20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63137" y="843148"/>
            <a:ext cx="8146473" cy="2585851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b="0" dirty="0">
                <a:solidFill>
                  <a:schemeClr val="accent6">
                    <a:lumMod val="75000"/>
                  </a:schemeClr>
                </a:solidFill>
                <a:latin typeface="Arial" pitchFamily="34" charset="0" panose="020B0604020202020204"/>
                <a:ea typeface="Times New Roman" pitchFamily="18" charset="0" panose="02020603050405020304"/>
                <a:cs typeface="Arial" pitchFamily="34" charset="0" panose="020B0604020202020204"/>
              </a:rPr>
              <a:t>М</a:t>
            </a:r>
            <a:r>
              <a:rPr lang="ru-RU" b="0" dirty="0">
                <a:solidFill>
                  <a:schemeClr val="accent6">
                    <a:lumMod val="75000"/>
                  </a:schemeClr>
                </a:solidFill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етодический   практикум</a:t>
            </a:r>
            <a:r>
              <a:rPr lang="ru-RU" b="0" dirty="0">
                <a:solidFill>
                  <a:schemeClr val="accent6">
                    <a:lumMod val="75000"/>
                  </a:schemeClr>
                </a:solidFill>
                <a:latin typeface="Arial" pitchFamily="34" charset="0" panose="020B0604020202020204"/>
                <a:ea typeface="Times New Roman" pitchFamily="18" charset="0" panose="02020603050405020304"/>
                <a:cs typeface="Arial" pitchFamily="34" charset="0" panose="020B0604020202020204"/>
              </a:rPr>
              <a:t> в ГОУ РК «РЦО» </a:t>
            </a:r>
            <a:endParaRPr lang="ru-RU" b="0" dirty="0">
              <a:solidFill>
                <a:schemeClr val="accent6">
                  <a:lumMod val="75000"/>
                </a:schemeClr>
              </a:solidFill>
              <a:latin typeface="Arial" pitchFamily="34" charset="0" panose="020B0604020202020204"/>
              <a:ea typeface="Calibri" pitchFamily="34" charset="0" panose="020F0502020204030204"/>
              <a:cs typeface="Arial" pitchFamily="34" charset="0" panose="020B0604020202020204"/>
            </a:endParaRPr>
          </a:p>
          <a:p>
            <a:pPr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ru-RU" b="0" dirty="0"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Планирование и поиск материала по теме «Формирование функциональной грамотности младших школьников» (работа в группах)</a:t>
            </a:r>
          </a:p>
          <a:p>
            <a:pPr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ru-RU" b="0" dirty="0"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Семинар-практикум по теме «Организация работы по формированию функциональной грамотности младших школьников»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11127178" y="1681163"/>
            <a:ext cx="866900" cy="823912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pic>
        <p:nvPicPr>
          <p:cNvPr id="10" name="Объект 9"/>
          <p:cNvPicPr>
            <a:picLocks noChangeAspect="1" noGrp="1"/>
          </p:cNvPicPr>
          <p:nvPr>
            <p:ph sz="quarter" idx="4"/>
          </p:nvPr>
        </p:nvPicPr>
        <p:blipFill rotWithShape="1">
          <a:blip r:embed="rId2"/>
          <a:srcRect l="37509" t="19173" r="34768" b="10634"/>
          <a:stretch/>
        </p:blipFill>
        <p:spPr>
          <a:xfrm>
            <a:off x="8516137" y="365125"/>
            <a:ext cx="3472460" cy="49456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3645" t="22387" r="2808" b="17923"/>
          <a:stretch/>
        </p:blipFill>
        <p:spPr>
          <a:xfrm>
            <a:off x="111060" y="3427437"/>
            <a:ext cx="2911532" cy="218784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4087" t="16797" r="9558" b="22388"/>
          <a:stretch/>
        </p:blipFill>
        <p:spPr>
          <a:xfrm>
            <a:off x="2762166" y="4017007"/>
            <a:ext cx="2983923" cy="218784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3253839" y="6492872"/>
            <a:ext cx="2743736" cy="17143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24086" t="17836" r="9558" b="20827"/>
          <a:stretch/>
        </p:blipFill>
        <p:spPr>
          <a:xfrm>
            <a:off x="5651086" y="4605015"/>
            <a:ext cx="2958524" cy="218784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4294967295"/>
          </p:nvPr>
        </p:nvSpPr>
        <p:spPr>
          <a:xfrm>
            <a:off x="3169921" y="414338"/>
            <a:ext cx="9022080" cy="6437312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000" b="1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2022-2023 учебный год</a:t>
            </a:r>
            <a:endParaRPr lang="ru-RU" sz="2000" dirty="0">
              <a:latin typeface="Arial" pitchFamily="34" charset="0" panose="020B0604020202020204"/>
              <a:ea typeface="Calibri" pitchFamily="34" charset="0" panose="020F0502020204030204"/>
              <a:cs typeface="Arial" pitchFamily="34" charset="0" panose="020B0604020202020204"/>
            </a:endParaRPr>
          </a:p>
          <a:p>
            <a:pPr marL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Педсовет «Особенности структуры урока в соответствии с ФГОС </a:t>
            </a:r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в условиях госпитальной школы: методы, приёмы, технологии</a:t>
            </a:r>
            <a:r>
              <a:rPr lang="ru-RU" sz="2000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» </a:t>
            </a:r>
          </a:p>
          <a:p>
            <a:pPr marL="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ru-RU" sz="2000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изучали передовой опыт по теме</a:t>
            </a:r>
            <a:r>
              <a:rPr lang="ru-RU" sz="2000" dirty="0">
                <a:effectLst/>
                <a:latin typeface="Arial" pitchFamily="34" charset="0" panose="020B0604020202020204"/>
                <a:ea typeface="Times New Roman" pitchFamily="18" charset="0" panose="02020603050405020304"/>
                <a:cs typeface="Arial" pitchFamily="34" charset="0" panose="020B0604020202020204"/>
              </a:rPr>
              <a:t>: «Технологические карты, рабочие листы для организации деятельности учащихся на уроках».  </a:t>
            </a:r>
            <a:endParaRPr lang="ru-RU" sz="2000" dirty="0">
              <a:latin typeface="Arial" pitchFamily="34" charset="0" panose="020B0604020202020204"/>
              <a:ea typeface="Calibri" pitchFamily="34" charset="0" panose="020F0502020204030204"/>
              <a:cs typeface="Arial" pitchFamily="34" charset="0" panose="020B0604020202020204"/>
            </a:endParaRPr>
          </a:p>
          <a:p>
            <a:pPr marL="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ru-RU" sz="2000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разрабатывали свои дидактические материалы по данной теме</a:t>
            </a:r>
          </a:p>
          <a:p>
            <a:pPr marL="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ru-RU" sz="2000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Представили на педсовет «Особенности структуры урока в соответствии с ФГОС в условиях госпитальной школы: методы, приёмы, технологии» итоги работы учителей МО начальных классов по теме «Использование рабочих листов в процессе организации учебной деятельности обучающихся».</a:t>
            </a:r>
          </a:p>
          <a:p>
            <a:pPr marL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К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урсы на базе «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УчимЗнаем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» </a:t>
            </a: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000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- по дополнительной профессиональной программе повышения квалификации «Особенности разработки и использования дидактических материалов в госпитальной школе: опыт флагманской площадки проекта» (100% учителей МО начальных классов).</a:t>
            </a: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000" dirty="0"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- Зачетная работа: </a:t>
            </a:r>
            <a:r>
              <a:rPr lang="ru-RU" sz="2000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«Методический портфель «Приёмы, формы работы, методы, направленные на формирование и развитие умения работать с информацией в начальной школе».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4294967295"/>
          </p:nvPr>
        </p:nvSpPr>
        <p:spPr>
          <a:xfrm>
            <a:off x="11803063" y="0"/>
            <a:ext cx="388937" cy="414338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dolor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1556" t="14792" r="22278" b="5208"/>
          <a:stretch/>
        </p:blipFill>
        <p:spPr>
          <a:xfrm>
            <a:off x="280534" y="497134"/>
            <a:ext cx="2752044" cy="31358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20889" t="10625" r="21945" b="21250"/>
          <a:stretch/>
        </p:blipFill>
        <p:spPr>
          <a:xfrm>
            <a:off x="280534" y="3862859"/>
            <a:ext cx="2752044" cy="262366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8200" y="244222"/>
            <a:ext cx="10515600" cy="587052"/>
          </a:xfrm>
        </p:spPr>
        <p:txBody>
          <a:bodyPr>
            <a:normAutofit/>
          </a:bodyPr>
          <a:lstStyle/>
          <a:p>
            <a:pPr indent="450215" algn="ctr">
              <a:lnSpc>
                <a:spcPct val="150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Реализованные общешкольные мероприятия для младших школьников</a:t>
            </a:r>
            <a:endParaRPr lang="ru-RU" sz="2000" dirty="0">
              <a:latin typeface="Arial" pitchFamily="34" charset="0" panose="020B0604020202020204"/>
              <a:cs typeface="Arial" pitchFamily="34" charset="0" panose="020B0604020202020204"/>
            </a:endParaRPr>
          </a:p>
        </p:txBody>
      </p:sp>
      <p:graphicFrame>
        <p:nvGraphicFramePr>
          <p:cNvPr id="10" name="Таблица 10"/>
          <p:cNvGraphicFramePr>
            <a:graphicFrameLocks xmlns:a="http://schemas.openxmlformats.org/drawingml/2006/main"/>
          </p:cNvGraphicFramePr>
          <p:nvPr/>
        </p:nvGraphicFramePr>
        <p:xfrm>
          <a:off x="308759" y="926274"/>
          <a:ext cx="11602191" cy="432507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38150"/>
                <a:gridCol w="4405746"/>
                <a:gridCol w="6258295"/>
              </a:tblGrid>
              <a:tr h="427513"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Учеб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ный</a:t>
                      </a:r>
                      <a:r>
                        <a:rPr lang="ru-RU" sz="1800" dirty="0"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 год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latin typeface="Arial" pitchFamily="34" charset="0" panose="020B0604020202020204"/>
                          <a:cs typeface="Arial" pitchFamily="34" charset="0" panose="020B0604020202020204"/>
                        </a:rPr>
                        <a:t>Предмет</a:t>
                      </a:r>
                    </a:p>
                  </a:txBody>
                  <a:tcPr marL="102921" marR="102921" marT="51460" marB="51460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</a:rPr>
                        <a:t>Заголовок 3</a:t>
                      </a:r>
                    </a:p>
                  </a:txBody>
                  <a:tcPr marL="102921" marR="102921" marT="51460" marB="51460"/>
                </a:tc>
              </a:tr>
              <a:tr h="3395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Окружающий мир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B0F0"/>
                          </a:solidFill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Литературное чтение</a:t>
                      </a:r>
                    </a:p>
                  </a:txBody>
                  <a:tcPr marL="68580" marR="68580" marT="0" marB="0"/>
                </a:tc>
              </a:tr>
              <a:tr h="64958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20-21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Всероссийский экологический урок «Сила леса»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B0F0"/>
                          </a:solidFill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Сетевой проект «Книжка для малышей со стихами Агнии Барто» Автор: </a:t>
                      </a:r>
                      <a:r>
                        <a:rPr lang="ru-RU" sz="1800" dirty="0" err="1">
                          <a:solidFill>
                            <a:srgbClr val="00B0F0"/>
                          </a:solidFill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Кабицкая</a:t>
                      </a:r>
                      <a:r>
                        <a:rPr lang="ru-RU" sz="1800" dirty="0">
                          <a:solidFill>
                            <a:srgbClr val="00B0F0"/>
                          </a:solidFill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 Л. И.</a:t>
                      </a:r>
                    </a:p>
                  </a:txBody>
                  <a:tcPr marL="68580" marR="68580" marT="0" marB="0"/>
                </a:tc>
              </a:tr>
              <a:tr h="84846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21-22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Сетевой проект «Зоография в цифрах»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Авторы: </a:t>
                      </a:r>
                      <a:r>
                        <a:rPr lang="ru-RU" sz="1800" dirty="0" err="1">
                          <a:solidFill>
                            <a:srgbClr val="0070C0"/>
                          </a:solidFill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Кабицкая</a:t>
                      </a:r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 Л. И., Фёдорова Д. Г. (наставник-наставляемая)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B0F0"/>
                          </a:solidFill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Проект «Лента времени: жизнь и творчество К. И. Чуковского»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B0F0"/>
                          </a:solidFill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Автор: Колесова И. В.</a:t>
                      </a:r>
                    </a:p>
                  </a:txBody>
                  <a:tcPr marL="68580" marR="68580" marT="0" marB="0"/>
                </a:tc>
              </a:tr>
              <a:tr h="87279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22-23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Фестиваль «Культура народов России»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Авторы: Белых В. Е., Громова Е. И.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B0F0"/>
                          </a:solidFill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Сетевой проект «Уроки К. Д. Ушинского»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B0F0"/>
                          </a:solidFill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Авторы: </a:t>
                      </a:r>
                      <a:r>
                        <a:rPr lang="ru-RU" sz="1800" dirty="0" err="1">
                          <a:solidFill>
                            <a:srgbClr val="00B0F0"/>
                          </a:solidFill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Остапова</a:t>
                      </a:r>
                      <a:r>
                        <a:rPr lang="ru-RU" sz="1800" dirty="0">
                          <a:solidFill>
                            <a:srgbClr val="00B0F0"/>
                          </a:solidFill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 Е. В., Алексеева Н. П. (наставник-наставляемая)</a:t>
                      </a:r>
                    </a:p>
                  </a:txBody>
                  <a:tcPr marL="68580" marR="68580" marT="0" marB="0"/>
                </a:tc>
              </a:tr>
              <a:tr h="113128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23-24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Сетевой проект «Тайны леса»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Автор: </a:t>
                      </a:r>
                      <a:r>
                        <a:rPr lang="ru-RU" sz="1800" dirty="0" err="1">
                          <a:solidFill>
                            <a:srgbClr val="0070C0"/>
                          </a:solidFill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Остапова</a:t>
                      </a:r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 Е. В.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B0F0"/>
                          </a:solidFill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Литературная гостиная «Книжные истории на четырёх лапах»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B0F0"/>
                          </a:solidFill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Авторы: Алексеева Н. П., Носова А. М. (наставник-наставляемая)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Нижний колонтитул 4"/>
          <p:cNvSpPr txBox="1"/>
          <p:nvPr/>
        </p:nvSpPr>
        <p:spPr>
          <a:xfrm>
            <a:off x="3953505" y="6492352"/>
            <a:ext cx="4227327" cy="365126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6404" t="31515" r="12367" b="23983"/>
          <a:stretch/>
        </p:blipFill>
        <p:spPr>
          <a:xfrm>
            <a:off x="9096499" y="5162097"/>
            <a:ext cx="2786742" cy="162034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29" t="27706" r="7519" b="20172"/>
          <a:stretch/>
        </p:blipFill>
        <p:spPr>
          <a:xfrm>
            <a:off x="411388" y="5182824"/>
            <a:ext cx="3542117" cy="162034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Рисунок 8"/>
          <p:cNvPicPr/>
          <p:nvPr/>
        </p:nvPicPr>
        <p:blipFill rotWithShape="1">
          <a:blip r:embed="rId4"/>
          <a:srcRect t="20009" b="11532"/>
          <a:stretch/>
        </p:blipFill>
        <p:spPr bwMode="auto">
          <a:xfrm>
            <a:off x="4393870" y="5162097"/>
            <a:ext cx="4330603" cy="1641073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 noGrp="1"/>
          </p:cNvPicPr>
          <p:nvPr>
            <p:ph type="pic" sz="quarter" idx="13"/>
          </p:nvPr>
        </p:nvPicPr>
        <p:blipFill rotWithShape="1">
          <a:blip r:embed="rId2"/>
          <a:srcRect l="24926" t="22511" r="40304" b="25022"/>
          <a:stretch/>
        </p:blipFill>
        <p:spPr>
          <a:xfrm>
            <a:off x="961902" y="2006930"/>
            <a:ext cx="2980706" cy="3598224"/>
          </a:xfrm>
        </p:spPr>
      </p:pic>
      <p:sp>
        <p:nvSpPr>
          <p:cNvPr id="22" name="Прямоугольник 21"/>
          <p:cNvSpPr/>
          <p:nvPr/>
        </p:nvSpPr>
        <p:spPr>
          <a:xfrm>
            <a:off x="4298868" y="0"/>
            <a:ext cx="789313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7"/>
          <p:cNvSpPr>
            <a:spLocks noGrp="1"/>
          </p:cNvSpPr>
          <p:nvPr>
            <p:ph type="ctrTitle"/>
          </p:nvPr>
        </p:nvSpPr>
        <p:spPr>
          <a:xfrm>
            <a:off x="285008" y="136525"/>
            <a:ext cx="11733372" cy="1537896"/>
          </a:xfrm>
        </p:spPr>
        <p:txBody>
          <a:bodyPr>
            <a:normAutofit/>
          </a:bodyPr>
          <a:lstStyle/>
          <a:p>
            <a:r>
              <a:rPr lang="ru-RU" sz="2400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Проект учителей МО начальных классов по теме «Формирование умения работать с информацией в начальной школе» для подготовки к участию в методическом практикуме (открытом заседании МО)</a:t>
            </a:r>
            <a:endParaRPr lang="ru-RU" sz="2400" dirty="0">
              <a:latin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19" name="Подзаголовок 18"/>
          <p:cNvSpPr>
            <a:spLocks noGrp="1"/>
          </p:cNvSpPr>
          <p:nvPr>
            <p:ph type="subTitle" idx="1"/>
          </p:nvPr>
        </p:nvSpPr>
        <p:spPr>
          <a:xfrm>
            <a:off x="4298869" y="1828800"/>
            <a:ext cx="7750378" cy="5029200"/>
          </a:xfrm>
        </p:spPr>
        <p:txBody>
          <a:bodyPr>
            <a:normAutofit fontScale="25000" lnSpcReduction="20000"/>
          </a:bodyPr>
          <a:lstStyle/>
          <a:p>
            <a:pPr indent="450215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8000" b="1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Цель:</a:t>
            </a:r>
            <a:r>
              <a:rPr lang="ru-RU" sz="8000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 Систематизация знаний учителей МО начальных классов по теме «Формирование умения работать с информацией в начальной школе».</a:t>
            </a:r>
          </a:p>
          <a:p>
            <a:pPr indent="450215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8000" b="1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Задачи:</a:t>
            </a:r>
            <a:endParaRPr lang="ru-RU" sz="8000" dirty="0">
              <a:latin typeface="Arial" pitchFamily="34" charset="0" panose="020B0604020202020204"/>
              <a:ea typeface="Calibri" pitchFamily="34" charset="0" panose="020F0502020204030204"/>
              <a:cs typeface="Arial" pitchFamily="34" charset="0" panose="020B0604020202020204"/>
            </a:endParaRPr>
          </a:p>
          <a:p>
            <a:pPr indent="450215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8000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- Проанализировать нормативную документацию, методическую литературу по формированию умения работать с информацией в начальной школе;</a:t>
            </a:r>
          </a:p>
          <a:p>
            <a:pPr indent="450215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8000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- Актуализировать знания об УУД;</a:t>
            </a:r>
          </a:p>
          <a:p>
            <a:pPr indent="450215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8000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- Определить основные, ключевые умения работы с информацией в начальном звене;</a:t>
            </a:r>
          </a:p>
          <a:p>
            <a:pPr indent="450215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8000" dirty="0">
                <a:effectLst/>
                <a:latin typeface="Arial" pitchFamily="34" charset="0" panose="020B0604020202020204"/>
                <a:ea typeface="Calibri" pitchFamily="34" charset="0" panose="020F0502020204030204"/>
                <a:cs typeface="Arial" pitchFamily="34" charset="0" panose="020B0604020202020204"/>
              </a:rPr>
              <a:t>- Создать методический портфель с описанием методов, приёмов, способствующих формированию информационной компетентности младших школьников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8200" y="213756"/>
            <a:ext cx="10515600" cy="61751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 panose="020B0604020202020204"/>
                <a:cs typeface="Arial" pitchFamily="34" charset="0" panose="020B0604020202020204"/>
              </a:rPr>
              <a:t>Этапы проекта </a:t>
            </a:r>
            <a:endParaRPr lang="ru-RU" sz="2000" dirty="0">
              <a:latin typeface="Arial" pitchFamily="34" charset="0" panose="020B0604020202020204"/>
              <a:cs typeface="Arial" pitchFamily="34" charset="0" panose="020B0604020202020204"/>
            </a:endParaRPr>
          </a:p>
        </p:txBody>
      </p:sp>
      <p:graphicFrame>
        <p:nvGraphicFramePr>
          <p:cNvPr id="10" name="Таблица 10"/>
          <p:cNvGraphicFramePr>
            <a:graphicFrameLocks xmlns:a="http://schemas.openxmlformats.org/drawingml/2006/main"/>
          </p:cNvGraphicFramePr>
          <p:nvPr/>
        </p:nvGraphicFramePr>
        <p:xfrm>
          <a:off x="225631" y="831273"/>
          <a:ext cx="11756572" cy="5913911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756572"/>
              </a:tblGrid>
              <a:tr h="2858182"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Arial" pitchFamily="34" charset="0" panose="020B0604020202020204"/>
                          <a:ea typeface="Times New Roman" pitchFamily="18" charset="0" panose="02020603050405020304"/>
                          <a:cs typeface="Arial" pitchFamily="34" charset="0" panose="020B0604020202020204"/>
                        </a:rPr>
                        <a:t>Знакомство с приказом, обсуждение формы участия и вариантов конечного продукта, обсуждение итогового продукта проекта – Методического портфеля по теме </a:t>
                      </a:r>
                      <a:r>
                        <a:rPr lang="ru-RU" sz="1800" b="0" dirty="0"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«Формирование и развитие умения работать с информацией в начальной школе»</a:t>
                      </a:r>
                      <a:r>
                        <a:rPr lang="ru-RU" sz="1800" b="0" dirty="0">
                          <a:effectLst/>
                          <a:latin typeface="Arial" pitchFamily="34" charset="0" panose="020B0604020202020204"/>
                          <a:ea typeface="Times New Roman" pitchFamily="18" charset="0" panose="02020603050405020304"/>
                          <a:cs typeface="Arial" pitchFamily="34" charset="0" panose="020B0604020202020204"/>
                        </a:rPr>
                        <a:t>. </a:t>
                      </a:r>
                      <a:endParaRPr lang="ru-RU" sz="1800" b="0" dirty="0">
                        <a:latin typeface="Arial" pitchFamily="34" charset="0" panose="020B0604020202020204"/>
                        <a:ea typeface="Calibri" pitchFamily="34" charset="0" panose="020F0502020204030204"/>
                        <a:cs typeface="Arial" pitchFamily="34" charset="0" panose="020B0604020202020204"/>
                      </a:endParaRP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Arial" pitchFamily="34" charset="0" panose="020B0604020202020204"/>
                          <a:ea typeface="Times New Roman" pitchFamily="18" charset="0" panose="02020603050405020304"/>
                          <a:cs typeface="Arial" pitchFamily="34" charset="0" panose="020B0604020202020204"/>
                        </a:rPr>
                        <a:t>Определение цели и задач.</a:t>
                      </a:r>
                      <a:endParaRPr lang="ru-RU" sz="1800" b="0" dirty="0">
                        <a:latin typeface="Arial" pitchFamily="34" charset="0" panose="020B0604020202020204"/>
                        <a:ea typeface="Calibri" pitchFamily="34" charset="0" panose="020F0502020204030204"/>
                        <a:cs typeface="Arial" pitchFamily="34" charset="0" panose="020B0604020202020204"/>
                      </a:endParaRP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Arial" pitchFamily="34" charset="0" panose="020B0604020202020204"/>
                          <a:ea typeface="Times New Roman" pitchFamily="18" charset="0" panose="02020603050405020304"/>
                          <a:cs typeface="Arial" pitchFamily="34" charset="0" panose="020B0604020202020204"/>
                        </a:rPr>
                        <a:t>Цель: </a:t>
                      </a:r>
                      <a:r>
                        <a:rPr lang="ru-RU" sz="1800" b="0" dirty="0"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Подбор методов, приёмов, обеспечивающих формирование и развитие умения работать с информацией в начальной школе</a:t>
                      </a: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Задачи: определить:</a:t>
                      </a:r>
                      <a:endParaRPr lang="ru-RU" sz="1800" b="0" dirty="0">
                        <a:latin typeface="Arial" pitchFamily="34" charset="0" panose="020B0604020202020204"/>
                        <a:ea typeface="Calibri" pitchFamily="34" charset="0" panose="020F0502020204030204"/>
                        <a:cs typeface="Arial" pitchFamily="34" charset="0" panose="020B0604020202020204"/>
                      </a:endParaRPr>
                    </a:p>
                    <a:p>
                      <a:pPr marL="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itchFamily="18" charset="2" panose="05050102010706020507"/>
                        <a:buChar char=""/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Где прописаны информационные компетенции учащихся начальных классов?</a:t>
                      </a:r>
                    </a:p>
                    <a:p>
                      <a:pPr marL="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18" charset="2" panose="05050102010706020507"/>
                        <a:buChar char=""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 panose="020B0604020202020204"/>
                          <a:ea typeface="+mn-ea"/>
                          <a:cs typeface="Arial" pitchFamily="34" charset="0" panose="020B0604020202020204"/>
                        </a:rPr>
                        <a:t>Какие умения работы с информацией формировать у младших школьников?</a:t>
                      </a:r>
                    </a:p>
                    <a:p>
                      <a:pPr marL="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itchFamily="18" charset="2" panose="05050102010706020507"/>
                        <a:buChar char=""/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Как формировать информационные умения?</a:t>
                      </a:r>
                      <a:endParaRPr lang="ru-RU" sz="1800" b="0" dirty="0">
                        <a:latin typeface="Arial" pitchFamily="34" charset="0" panose="020B0604020202020204"/>
                        <a:ea typeface="Calibri" pitchFamily="34" charset="0" panose="020F0502020204030204"/>
                        <a:cs typeface="Arial" pitchFamily="34" charset="0" panose="020B0604020202020204"/>
                      </a:endParaRPr>
                    </a:p>
                  </a:txBody>
                  <a:tcPr marL="68580" marR="68580" marT="0" marB="0"/>
                </a:tc>
              </a:tr>
              <a:tr h="1401766"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itchFamily="34" charset="0" panose="020B0604020202020204"/>
                          <a:ea typeface="Times New Roman" pitchFamily="18" charset="0" panose="02020603050405020304"/>
                          <a:cs typeface="Arial" pitchFamily="34" charset="0" panose="020B0604020202020204"/>
                        </a:rPr>
                        <a:t>Вырабатывают план действий. Формулируют задачи каждого этапа проекта. </a:t>
                      </a: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itchFamily="34" charset="0" panose="020B0604020202020204"/>
                          <a:ea typeface="Times New Roman" pitchFamily="18" charset="0" panose="02020603050405020304"/>
                          <a:cs typeface="Arial" pitchFamily="34" charset="0" panose="020B0604020202020204"/>
                        </a:rPr>
                        <a:t>Определяют границы «Знания-незнания» материала по теме </a:t>
                      </a:r>
                      <a:r>
                        <a:rPr lang="ru-RU" sz="1800" dirty="0"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«Формирование и развитие умения работать с информацией в начальной школе»</a:t>
                      </a:r>
                      <a:r>
                        <a:rPr lang="ru-RU" sz="1800" dirty="0">
                          <a:effectLst/>
                          <a:latin typeface="Arial" pitchFamily="34" charset="0" panose="020B0604020202020204"/>
                          <a:ea typeface="Times New Roman" pitchFamily="18" charset="0" panose="02020603050405020304"/>
                          <a:cs typeface="Arial" pitchFamily="34" charset="0" panose="020B0604020202020204"/>
                        </a:rPr>
                        <a:t>. </a:t>
                      </a: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itchFamily="34" charset="0" panose="020B0604020202020204"/>
                          <a:ea typeface="Times New Roman" pitchFamily="18" charset="0" panose="02020603050405020304"/>
                          <a:cs typeface="Arial" pitchFamily="34" charset="0" panose="020B0604020202020204"/>
                        </a:rPr>
                        <a:t>Вносят предложение: материалы представить по единой теме «</a:t>
                      </a:r>
                      <a:r>
                        <a:rPr lang="ru-RU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itchFamily="34" charset="0" panose="020B0604020202020204"/>
                          <a:ea typeface="Times New Roman" pitchFamily="18" charset="0" panose="02020603050405020304"/>
                          <a:cs typeface="Arial" pitchFamily="34" charset="0" panose="020B0604020202020204"/>
                        </a:rPr>
                        <a:t>Республика Коми</a:t>
                      </a:r>
                      <a:r>
                        <a:rPr lang="ru-RU" sz="1800" dirty="0">
                          <a:effectLst/>
                          <a:latin typeface="Arial" pitchFamily="34" charset="0" panose="020B0604020202020204"/>
                          <a:ea typeface="Times New Roman" pitchFamily="18" charset="0" panose="02020603050405020304"/>
                          <a:cs typeface="Arial" pitchFamily="34" charset="0" panose="020B0604020202020204"/>
                        </a:rPr>
                        <a:t>».</a:t>
                      </a:r>
                      <a:endParaRPr lang="ru-RU" sz="1800" dirty="0">
                        <a:latin typeface="Arial" pitchFamily="34" charset="0" panose="020B0604020202020204"/>
                        <a:ea typeface="Calibri" pitchFamily="34" charset="0" panose="020F0502020204030204"/>
                        <a:cs typeface="Arial" pitchFamily="34" charset="0" panose="020B0604020202020204"/>
                      </a:endParaRP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itchFamily="34" charset="0" panose="020B0604020202020204"/>
                          <a:ea typeface="Times New Roman" pitchFamily="18" charset="0" panose="02020603050405020304"/>
                          <a:cs typeface="Arial" pitchFamily="34" charset="0" panose="020B0604020202020204"/>
                        </a:rPr>
                        <a:t>Выбирают и обосновывают критерии представляемого материала, форму подачи.</a:t>
                      </a:r>
                      <a:endParaRPr lang="ru-RU" sz="1800" dirty="0">
                        <a:latin typeface="Arial" pitchFamily="34" charset="0" panose="020B0604020202020204"/>
                        <a:ea typeface="Calibri" pitchFamily="34" charset="0" panose="020F0502020204030204"/>
                        <a:cs typeface="Arial" pitchFamily="34" charset="0" panose="020B0604020202020204"/>
                      </a:endParaRPr>
                    </a:p>
                  </a:txBody>
                  <a:tcPr marL="68580" marR="68580" marT="0" marB="0"/>
                </a:tc>
              </a:tr>
              <a:tr h="560707"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itchFamily="34" charset="0" panose="020B0604020202020204"/>
                          <a:ea typeface="Times New Roman" pitchFamily="18" charset="0" panose="02020603050405020304"/>
                          <a:cs typeface="Arial" pitchFamily="34" charset="0" panose="020B0604020202020204"/>
                        </a:rPr>
                        <a:t>Индивидуальная и групповая работа: поиск информации по теме. </a:t>
                      </a: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itchFamily="34" charset="0" panose="020B0604020202020204"/>
                          <a:ea typeface="Times New Roman" pitchFamily="18" charset="0" panose="02020603050405020304"/>
                          <a:cs typeface="Arial" pitchFamily="34" charset="0" panose="020B0604020202020204"/>
                        </a:rPr>
                        <a:t>Описание опыта работы по формированию </a:t>
                      </a:r>
                      <a:r>
                        <a:rPr lang="ru-RU" sz="1800" dirty="0"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умения работать с информацией в начальной школе.</a:t>
                      </a:r>
                    </a:p>
                  </a:txBody>
                  <a:tcPr marL="68580" marR="68580" marT="0" marB="0"/>
                </a:tc>
              </a:tr>
              <a:tr h="961487"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itchFamily="34" charset="0" panose="020B0604020202020204"/>
                          <a:ea typeface="Times New Roman" pitchFamily="18" charset="0" panose="02020603050405020304"/>
                          <a:cs typeface="Arial" pitchFamily="34" charset="0" panose="020B0604020202020204"/>
                        </a:rPr>
                        <a:t>Представление материала на МО по теме, анализ и оценивание. </a:t>
                      </a: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itchFamily="34" charset="0" panose="020B0604020202020204"/>
                          <a:ea typeface="Times New Roman" pitchFamily="18" charset="0" panose="02020603050405020304"/>
                          <a:cs typeface="Arial" pitchFamily="34" charset="0" panose="020B0604020202020204"/>
                        </a:rPr>
                        <a:t>Оформление проектного продукта для методического портфеля по теме «Методические формы, методы, приёмы </a:t>
                      </a:r>
                      <a:r>
                        <a:rPr lang="ru-RU" sz="1800" dirty="0">
                          <a:effectLst/>
                          <a:latin typeface="Arial" pitchFamily="34" charset="0" panose="020B0604020202020204"/>
                          <a:ea typeface="Calibri" pitchFamily="34" charset="0" panose="020F0502020204030204"/>
                          <a:cs typeface="Arial" pitchFamily="34" charset="0" panose="020B0604020202020204"/>
                        </a:rPr>
                        <a:t>развития умения работать с информацией в начальной школе»</a:t>
                      </a:r>
                      <a:r>
                        <a:rPr lang="ru-RU" sz="1800" dirty="0">
                          <a:effectLst/>
                          <a:latin typeface="Arial" pitchFamily="34" charset="0" panose="020B0604020202020204"/>
                          <a:ea typeface="Times New Roman" pitchFamily="18" charset="0" panose="02020603050405020304"/>
                          <a:cs typeface="Arial" pitchFamily="34" charset="0" panose="020B0604020202020204"/>
                        </a:rPr>
                        <a:t>.</a:t>
                      </a:r>
                      <a:endParaRPr lang="ru-RU" sz="1800" dirty="0">
                        <a:latin typeface="Arial" pitchFamily="34" charset="0" panose="020B0604020202020204"/>
                        <a:ea typeface="Calibri" pitchFamily="34" charset="0" panose="020F0502020204030204"/>
                        <a:cs typeface="Arial" pitchFamily="34" charset="0" panose="020B0604020202020204"/>
                      </a:endParaRPr>
                    </a:p>
                  </a:txBody>
                  <a:tcPr marL="68580" marR="68580" marT="0" marB="0"/>
                </a:tc>
              </a:tr>
              <a:tr h="131769"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Arial" pitchFamily="34" charset="0" panose="020B0604020202020204"/>
                        <a:ea typeface="Calibri" pitchFamily="34" charset="0" panose="020F0502020204030204"/>
                        <a:cs typeface="Arial" pitchFamily="34" charset="0" panose="020B0604020202020204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Нижний колонтитул 4"/>
          <p:cNvSpPr txBox="1"/>
          <p:nvPr/>
        </p:nvSpPr>
        <p:spPr>
          <a:xfrm>
            <a:off x="11495313" y="6492352"/>
            <a:ext cx="344385" cy="365126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484</TotalTime>
  <Pages>0</Pages>
  <Words>1307</Words>
  <Characters>0</Characters>
  <CharactersWithSpaces>0</CharactersWithSpaces>
  <Application>Р7-Офис/7.4.0.227</Application>
  <DocSecurity>0</DocSecurity>
  <PresentationFormat>Широкоэкранный</PresentationFormat>
  <Lines>0</Lines>
  <Paragraphs>112</Paragraphs>
  <Slides>13</Slides>
  <Notes>0</Notes>
  <HiddenSlides>1</HiddenSlides>
  <MMClips>0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 Obstinate</dc:creator>
  <cp:keywords/>
  <dc:description/>
  <dc:identifier/>
  <dc:language/>
  <cp:lastModifiedBy>Пользователь</cp:lastModifiedBy>
  <cp:revision>37</cp:revision>
  <dcterms:created xsi:type="dcterms:W3CDTF">2021-12-09T11:10:51Z</dcterms:created>
  <dcterms:modified xsi:type="dcterms:W3CDTF">2023-12-07T22:26:37Z</dcterms:modified>
  <cp:category/>
  <cp:contentStatus/>
  <cp:version/>
</cp:coreProperties>
</file>