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pos="2160"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TextBox 4"/>
          <p:cNvSpPr txBox="1"/>
          <p:nvPr/>
        </p:nvSpPr>
        <p:spPr>
          <a:xfrm>
            <a:off x="285728" y="310007"/>
            <a:ext cx="17784435" cy="1031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</a:pPr>
            <a:endParaRPr/>
          </a:p>
          <a:p>
            <a:pPr algn="ctr">
              <a:lnSpc>
                <a:spcPts val="2911"/>
              </a:lnSpc>
            </a:pPr>
            <a:endParaRPr/>
          </a:p>
          <a:p>
            <a:pPr algn="ctr">
              <a:lnSpc>
                <a:spcPts val="2911"/>
              </a:lnSpc>
            </a:pPr>
            <a:endParaRPr/>
          </a:p>
          <a:p>
            <a:pPr algn="ctr">
              <a:lnSpc>
                <a:spcPts val="2911"/>
              </a:lnSpc>
            </a:pPr>
            <a:endParaRPr/>
          </a:p>
          <a:p>
            <a:pPr algn="ctr">
              <a:lnSpc>
                <a:spcPts val="2911"/>
              </a:lnSpc>
            </a:pPr>
            <a:endParaRPr/>
          </a:p>
          <a:p>
            <a:pPr algn="ctr">
              <a:lnSpc>
                <a:spcPts val="8863"/>
              </a:lnSpc>
            </a:pPr>
            <a:r>
              <a:rPr lang="en-US" sz="3870" spc="42">
                <a:solidFill>
                  <a:srgbClr val="000000"/>
                </a:solidFill>
                <a:latin typeface="Pompiere"/>
              </a:rPr>
              <a:t>ИСПОЛЬЗОВАНИЕ ДИДАКТИЧЕСКОГО МАТЕРИАЛА</a:t>
            </a:r>
          </a:p>
          <a:p>
            <a:pPr algn="ctr">
              <a:lnSpc>
                <a:spcPts val="8863"/>
              </a:lnSpc>
            </a:pPr>
            <a:r>
              <a:rPr lang="en-US" sz="3870" spc="42">
                <a:solidFill>
                  <a:srgbClr val="000000"/>
                </a:solidFill>
                <a:latin typeface="Pompiere"/>
              </a:rPr>
              <a:t> ДЛЯ РАЗВИТИЯ РЕЧИ МЛАДШИХ ШКОЛЬНИКОВ</a:t>
            </a:r>
          </a:p>
          <a:p>
            <a:pPr algn="ctr">
              <a:lnSpc>
                <a:spcPts val="2911"/>
              </a:lnSpc>
            </a:pPr>
            <a:endParaRPr lang="en-US" sz="3870" spc="42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911"/>
              </a:lnSpc>
            </a:pPr>
            <a:endParaRPr lang="en-US" sz="3870" spc="42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911"/>
              </a:lnSpc>
            </a:pPr>
            <a:endParaRPr lang="en-US" sz="3870" spc="42">
              <a:solidFill>
                <a:srgbClr val="000000"/>
              </a:solidFill>
              <a:latin typeface="Pompiere"/>
            </a:endParaRPr>
          </a:p>
          <a:p>
            <a:pPr algn="r">
              <a:lnSpc>
                <a:spcPts val="5444"/>
              </a:lnSpc>
            </a:pPr>
            <a:endParaRPr lang="en-US" sz="3870" spc="42">
              <a:solidFill>
                <a:srgbClr val="000000"/>
              </a:solidFill>
              <a:latin typeface="Pompiere"/>
            </a:endParaRPr>
          </a:p>
          <a:p>
            <a:pPr algn="r">
              <a:lnSpc>
                <a:spcPts val="4712"/>
              </a:lnSpc>
            </a:pPr>
            <a:r>
              <a:rPr lang="en-US" sz="2243" spc="87">
                <a:solidFill>
                  <a:srgbClr val="000000"/>
                </a:solidFill>
                <a:latin typeface="Pompiere"/>
              </a:rPr>
              <a:t>Автор материала:</a:t>
            </a:r>
          </a:p>
          <a:p>
            <a:pPr algn="r">
              <a:lnSpc>
                <a:spcPts val="4712"/>
              </a:lnSpc>
            </a:pPr>
            <a:r>
              <a:rPr lang="en-US" sz="2243" spc="87">
                <a:solidFill>
                  <a:srgbClr val="000000"/>
                </a:solidFill>
                <a:latin typeface="Pompiere"/>
              </a:rPr>
              <a:t>Носова Анна Михайловна, </a:t>
            </a:r>
          </a:p>
          <a:p>
            <a:pPr algn="r">
              <a:lnSpc>
                <a:spcPts val="4712"/>
              </a:lnSpc>
            </a:pPr>
            <a:r>
              <a:rPr lang="en-US" sz="2243" spc="87">
                <a:solidFill>
                  <a:srgbClr val="000000"/>
                </a:solidFill>
                <a:latin typeface="Pompiere"/>
              </a:rPr>
              <a:t>учитель начальных классов</a:t>
            </a:r>
          </a:p>
          <a:p>
            <a:pPr algn="r">
              <a:lnSpc>
                <a:spcPts val="4712"/>
              </a:lnSpc>
            </a:pPr>
            <a:r>
              <a:rPr lang="en-US" sz="2243" spc="87">
                <a:solidFill>
                  <a:srgbClr val="000000"/>
                </a:solidFill>
                <a:latin typeface="Pompiere"/>
              </a:rPr>
              <a:t>Лозымский филиал ГОУ РК «РЦО»</a:t>
            </a:r>
          </a:p>
          <a:p>
            <a:pPr algn="ctr">
              <a:lnSpc>
                <a:spcPts val="2911"/>
              </a:lnSpc>
            </a:pPr>
            <a:endParaRPr lang="en-US" sz="2243" spc="87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911"/>
              </a:lnSpc>
            </a:pPr>
            <a:endParaRPr lang="en-US" sz="2243" spc="87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911"/>
              </a:lnSpc>
            </a:pPr>
            <a:endParaRPr lang="en-US" sz="2243" spc="87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911"/>
              </a:lnSpc>
            </a:pPr>
            <a:endParaRPr lang="en-US" sz="2243" spc="87">
              <a:solidFill>
                <a:srgbClr val="000000"/>
              </a:solidFill>
              <a:latin typeface="Pompiere"/>
            </a:endParaRPr>
          </a:p>
          <a:p>
            <a:pPr algn="ctr">
              <a:lnSpc>
                <a:spcPts val="2221"/>
              </a:lnSpc>
            </a:pPr>
            <a:r>
              <a:rPr lang="en-US" sz="2243" spc="24">
                <a:solidFill>
                  <a:srgbClr val="000000"/>
                </a:solidFill>
                <a:latin typeface="Pompiere"/>
              </a:rPr>
              <a:t>Г. Сыктывкар  2023 г.</a:t>
            </a:r>
          </a:p>
          <a:p>
            <a:pPr>
              <a:lnSpc>
                <a:spcPts val="1340"/>
              </a:lnSpc>
            </a:pPr>
            <a:r>
              <a:rPr lang="en-US" sz="1354" spc="14">
                <a:solidFill>
                  <a:srgbClr val="000000"/>
                </a:solidFill>
                <a:latin typeface="Pompiere"/>
              </a:rPr>
              <a:t>2023</a:t>
            </a:r>
          </a:p>
          <a:p>
            <a:pPr>
              <a:lnSpc>
                <a:spcPts val="1340"/>
              </a:lnSpc>
            </a:pPr>
            <a:endParaRPr lang="en-US" sz="1354" spc="14">
              <a:solidFill>
                <a:srgbClr val="000000"/>
              </a:solidFill>
              <a:latin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272021"/>
            <a:ext cx="7072969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rot="127552" flipV="1">
            <a:off x="9621055" y="8919631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5" name="Freeform 5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7072969" y="2683587"/>
            <a:ext cx="11585094" cy="5632877"/>
          </a:xfrm>
          <a:custGeom>
            <a:avLst/>
            <a:gdLst/>
            <a:ahLst/>
            <a:cxnLst/>
            <a:rect l="l" t="t" r="r" b="b"/>
            <a:pathLst>
              <a:path w="11585094" h="5632877">
                <a:moveTo>
                  <a:pt x="0" y="0"/>
                </a:moveTo>
                <a:lnTo>
                  <a:pt x="11585094" y="0"/>
                </a:lnTo>
                <a:lnTo>
                  <a:pt x="11585094" y="5632877"/>
                </a:lnTo>
                <a:lnTo>
                  <a:pt x="0" y="5632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TextBox 7"/>
          <p:cNvSpPr txBox="1"/>
          <p:nvPr/>
        </p:nvSpPr>
        <p:spPr>
          <a:xfrm>
            <a:off x="-1262220" y="4712493"/>
            <a:ext cx="9288045" cy="319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spc="237">
                <a:solidFill>
                  <a:srgbClr val="000000"/>
                </a:solidFill>
                <a:latin typeface="Krabuler Bold"/>
              </a:rPr>
              <a:t>ИГРА «ОТГАДАЙ ПОСЛОВИЦЫ»</a:t>
            </a:r>
          </a:p>
          <a:p>
            <a:pPr algn="ctr">
              <a:lnSpc>
                <a:spcPts val="8539"/>
              </a:lnSpc>
              <a:spcBef>
                <a:spcPct val="0"/>
              </a:spcBef>
            </a:pPr>
            <a:endParaRPr lang="en-US" sz="6099" spc="237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-3617189" flipH="1">
            <a:off x="15767695" y="8040444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-210394" y="3497101"/>
            <a:ext cx="8882101" cy="2842272"/>
          </a:xfrm>
          <a:custGeom>
            <a:avLst/>
            <a:gdLst/>
            <a:ahLst/>
            <a:cxnLst/>
            <a:rect l="l" t="t" r="r" b="b"/>
            <a:pathLst>
              <a:path w="8882101" h="2842272">
                <a:moveTo>
                  <a:pt x="0" y="0"/>
                </a:moveTo>
                <a:lnTo>
                  <a:pt x="8882101" y="0"/>
                </a:lnTo>
                <a:lnTo>
                  <a:pt x="8882101" y="2842273"/>
                </a:lnTo>
                <a:lnTo>
                  <a:pt x="0" y="284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8955107" y="1651945"/>
            <a:ext cx="5097655" cy="3711264"/>
          </a:xfrm>
          <a:custGeom>
            <a:avLst/>
            <a:gdLst/>
            <a:ahLst/>
            <a:cxnLst/>
            <a:rect l="l" t="t" r="r" b="b"/>
            <a:pathLst>
              <a:path w="5097655" h="3711264">
                <a:moveTo>
                  <a:pt x="0" y="0"/>
                </a:moveTo>
                <a:lnTo>
                  <a:pt x="5097655" y="0"/>
                </a:lnTo>
                <a:lnTo>
                  <a:pt x="5097655" y="3711264"/>
                </a:lnTo>
                <a:lnTo>
                  <a:pt x="0" y="3711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>
          <a:xfrm>
            <a:off x="13531553" y="3497101"/>
            <a:ext cx="4756447" cy="3567335"/>
          </a:xfrm>
          <a:custGeom>
            <a:avLst/>
            <a:gdLst/>
            <a:ahLst/>
            <a:cxnLst/>
            <a:rect l="l" t="t" r="r" b="b"/>
            <a:pathLst>
              <a:path w="4756447" h="3567335">
                <a:moveTo>
                  <a:pt x="0" y="0"/>
                </a:moveTo>
                <a:lnTo>
                  <a:pt x="4756447" y="0"/>
                </a:lnTo>
                <a:lnTo>
                  <a:pt x="4756447" y="3567335"/>
                </a:lnTo>
                <a:lnTo>
                  <a:pt x="0" y="35673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>
          <a:xfrm>
            <a:off x="5564380" y="5280769"/>
            <a:ext cx="4942855" cy="3355214"/>
          </a:xfrm>
          <a:custGeom>
            <a:avLst/>
            <a:gdLst/>
            <a:ahLst/>
            <a:cxnLst/>
            <a:rect l="l" t="t" r="r" b="b"/>
            <a:pathLst>
              <a:path w="4942855" h="3355214">
                <a:moveTo>
                  <a:pt x="0" y="0"/>
                </a:moveTo>
                <a:lnTo>
                  <a:pt x="4942855" y="0"/>
                </a:lnTo>
                <a:lnTo>
                  <a:pt x="4942855" y="3355214"/>
                </a:lnTo>
                <a:lnTo>
                  <a:pt x="0" y="33552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9" name="Freeform 9"/>
          <p:cNvSpPr/>
          <p:nvPr/>
        </p:nvSpPr>
        <p:spPr>
          <a:xfrm>
            <a:off x="9867530" y="6504055"/>
            <a:ext cx="5579249" cy="3782945"/>
          </a:xfrm>
          <a:custGeom>
            <a:avLst/>
            <a:gdLst/>
            <a:ahLst/>
            <a:cxnLst/>
            <a:rect l="l" t="t" r="r" b="b"/>
            <a:pathLst>
              <a:path w="5579249" h="3782945">
                <a:moveTo>
                  <a:pt x="0" y="0"/>
                </a:moveTo>
                <a:lnTo>
                  <a:pt x="5579248" y="0"/>
                </a:lnTo>
                <a:lnTo>
                  <a:pt x="5579248" y="3782945"/>
                </a:lnTo>
                <a:lnTo>
                  <a:pt x="0" y="37829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/>
          </a:blipFill>
        </p:spPr>
      </p:sp>
      <p:sp>
        <p:nvSpPr>
          <p:cNvPr id="10" name="TextBox 10"/>
          <p:cNvSpPr txBox="1"/>
          <p:nvPr/>
        </p:nvSpPr>
        <p:spPr>
          <a:xfrm>
            <a:off x="0" y="4041633"/>
            <a:ext cx="8955107" cy="236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spc="237" dirty="0">
                <a:solidFill>
                  <a:srgbClr val="000000"/>
                </a:solidFill>
                <a:latin typeface="Krabuler Bold"/>
              </a:rPr>
              <a:t>ИГРА «РАССКАЖИ…»</a:t>
            </a:r>
          </a:p>
          <a:p>
            <a:pPr algn="ctr">
              <a:lnSpc>
                <a:spcPts val="10528"/>
              </a:lnSpc>
              <a:spcBef>
                <a:spcPct val="0"/>
              </a:spcBef>
            </a:pPr>
            <a:endParaRPr lang="en-US" sz="6099" spc="237" dirty="0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7552" flipV="1">
            <a:off x="9621055" y="8919631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7901006" y="1776083"/>
            <a:ext cx="10130151" cy="6662924"/>
          </a:xfrm>
          <a:custGeom>
            <a:avLst/>
            <a:gdLst/>
            <a:ahLst/>
            <a:cxnLst/>
            <a:rect l="l" t="t" r="r" b="b"/>
            <a:pathLst>
              <a:path w="10130151" h="6662924">
                <a:moveTo>
                  <a:pt x="0" y="0"/>
                </a:moveTo>
                <a:lnTo>
                  <a:pt x="10130150" y="0"/>
                </a:lnTo>
                <a:lnTo>
                  <a:pt x="10130150" y="6662924"/>
                </a:lnTo>
                <a:lnTo>
                  <a:pt x="0" y="6662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540927" y="224770"/>
            <a:ext cx="7207124" cy="9837461"/>
          </a:xfrm>
          <a:custGeom>
            <a:avLst/>
            <a:gdLst/>
            <a:ahLst/>
            <a:cxnLst/>
            <a:rect l="l" t="t" r="r" b="b"/>
            <a:pathLst>
              <a:path w="7207124" h="9837461">
                <a:moveTo>
                  <a:pt x="0" y="0"/>
                </a:moveTo>
                <a:lnTo>
                  <a:pt x="7207123" y="0"/>
                </a:lnTo>
                <a:lnTo>
                  <a:pt x="7207123" y="9837460"/>
                </a:lnTo>
                <a:lnTo>
                  <a:pt x="0" y="98374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>
            <a:off x="9144000" y="5935327"/>
            <a:ext cx="5441058" cy="4114800"/>
          </a:xfrm>
          <a:custGeom>
            <a:avLst/>
            <a:gdLst/>
            <a:ahLst/>
            <a:cxnLst/>
            <a:rect l="l" t="t" r="r" b="b"/>
            <a:pathLst>
              <a:path w="5441058" h="4114800">
                <a:moveTo>
                  <a:pt x="0" y="0"/>
                </a:moveTo>
                <a:lnTo>
                  <a:pt x="5441058" y="0"/>
                </a:lnTo>
                <a:lnTo>
                  <a:pt x="5441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TextBox 5"/>
          <p:cNvSpPr txBox="1"/>
          <p:nvPr/>
        </p:nvSpPr>
        <p:spPr>
          <a:xfrm>
            <a:off x="416456" y="2190097"/>
            <a:ext cx="17455088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85"/>
              </a:lnSpc>
            </a:pP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«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Учите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 smtClean="0">
                <a:solidFill>
                  <a:srgbClr val="000000"/>
                </a:solidFill>
                <a:latin typeface="Pompiere"/>
              </a:rPr>
              <a:t>реб</a:t>
            </a:r>
            <a:r>
              <a:rPr lang="ru-RU" sz="4500" spc="99" smtClean="0">
                <a:solidFill>
                  <a:srgbClr val="000000"/>
                </a:solidFill>
                <a:latin typeface="Pompiere"/>
              </a:rPr>
              <a:t>ё</a:t>
            </a:r>
            <a:r>
              <a:rPr lang="en-US" sz="4500" spc="99" smtClean="0">
                <a:solidFill>
                  <a:srgbClr val="000000"/>
                </a:solidFill>
                <a:latin typeface="Pompiere"/>
              </a:rPr>
              <a:t>нка</a:t>
            </a:r>
            <a:r>
              <a:rPr lang="en-US" sz="4500" spc="99" dirty="0" smtClean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каким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-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нибудь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неизвестным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ему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пяти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словам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–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он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будет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долго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и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напрасно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мучиться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,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но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свяжите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двадцать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таких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слов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с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картинками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, и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он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усвоит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на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лету</a:t>
            </a:r>
            <a:r>
              <a:rPr lang="en-US" sz="4500" spc="99" dirty="0">
                <a:solidFill>
                  <a:srgbClr val="000000"/>
                </a:solidFill>
                <a:latin typeface="Pompiere"/>
              </a:rPr>
              <a:t>» </a:t>
            </a:r>
          </a:p>
          <a:p>
            <a:pPr algn="r">
              <a:lnSpc>
                <a:spcPts val="5985"/>
              </a:lnSpc>
            </a:pPr>
            <a:r>
              <a:rPr lang="en-US" sz="4500" spc="99" dirty="0" err="1">
                <a:solidFill>
                  <a:srgbClr val="000000"/>
                </a:solidFill>
                <a:latin typeface="Pompiere"/>
              </a:rPr>
              <a:t>К.Д.Ушинский</a:t>
            </a:r>
            <a:endParaRPr lang="en-US" sz="4500" spc="99" dirty="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5985"/>
              </a:lnSpc>
            </a:pPr>
            <a:endParaRPr lang="en-US" sz="4500" spc="99" dirty="0">
              <a:solidFill>
                <a:srgbClr val="000000"/>
              </a:solidFill>
              <a:latin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1129629" flipV="1">
            <a:off x="6477850" y="5693544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11261691" y="1750561"/>
            <a:ext cx="6785879" cy="6785879"/>
          </a:xfrm>
          <a:custGeom>
            <a:avLst/>
            <a:gdLst/>
            <a:ahLst/>
            <a:cxnLst/>
            <a:rect l="l" t="t" r="r" b="b"/>
            <a:pathLst>
              <a:path w="6785879" h="6785879">
                <a:moveTo>
                  <a:pt x="0" y="0"/>
                </a:moveTo>
                <a:lnTo>
                  <a:pt x="6785878" y="0"/>
                </a:lnTo>
                <a:lnTo>
                  <a:pt x="6785878" y="6785878"/>
                </a:lnTo>
                <a:lnTo>
                  <a:pt x="0" y="6785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TextBox 6"/>
          <p:cNvSpPr txBox="1"/>
          <p:nvPr/>
        </p:nvSpPr>
        <p:spPr>
          <a:xfrm>
            <a:off x="-2475" y="3564849"/>
            <a:ext cx="9225706" cy="419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50"/>
              </a:lnSpc>
            </a:pPr>
            <a:r>
              <a:rPr lang="en-US" sz="5052" spc="111">
                <a:solidFill>
                  <a:srgbClr val="000000"/>
                </a:solidFill>
                <a:latin typeface="Krabuler"/>
              </a:rPr>
              <a:t>КОНТАКТЫ </a:t>
            </a:r>
          </a:p>
          <a:p>
            <a:pPr algn="ctr">
              <a:lnSpc>
                <a:spcPts val="8375"/>
              </a:lnSpc>
            </a:pPr>
            <a:r>
              <a:rPr lang="en-US" sz="4431" spc="97">
                <a:solidFill>
                  <a:srgbClr val="000000"/>
                </a:solidFill>
                <a:latin typeface="Pompiere"/>
              </a:rPr>
              <a:t>НОСОВА АННА МИХАЙЛОВНА</a:t>
            </a:r>
          </a:p>
          <a:p>
            <a:pPr algn="ctr">
              <a:lnSpc>
                <a:spcPts val="7152"/>
              </a:lnSpc>
            </a:pPr>
            <a:r>
              <a:rPr lang="en-US" sz="3784" spc="480">
                <a:solidFill>
                  <a:srgbClr val="000000"/>
                </a:solidFill>
                <a:latin typeface="Eastman Compressed"/>
              </a:rPr>
              <a:t>E-MAIL :NOSOWAANE@YANDEX.RU</a:t>
            </a:r>
          </a:p>
          <a:p>
            <a:pPr algn="ctr">
              <a:lnSpc>
                <a:spcPts val="8287"/>
              </a:lnSpc>
            </a:pPr>
            <a:endParaRPr lang="en-US" sz="3784" spc="480">
              <a:solidFill>
                <a:srgbClr val="000000"/>
              </a:solidFill>
              <a:latin typeface="Eastman Compres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1760" y="1820781"/>
            <a:ext cx="7347649" cy="7187337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49" y="0"/>
                </a:lnTo>
                <a:lnTo>
                  <a:pt x="7347649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TextBox 3"/>
          <p:cNvSpPr txBox="1"/>
          <p:nvPr/>
        </p:nvSpPr>
        <p:spPr>
          <a:xfrm>
            <a:off x="8927225" y="3244264"/>
            <a:ext cx="9088469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Pompiere"/>
              </a:rPr>
              <a:t>Речь – это канал развития интеллекта…Чем раньше будет усвоен язык, тем легче и полнее будут усваиваться знания. </a:t>
            </a:r>
          </a:p>
        </p:txBody>
      </p:sp>
      <p:sp>
        <p:nvSpPr>
          <p:cNvPr id="4" name="Freeform 4"/>
          <p:cNvSpPr/>
          <p:nvPr/>
        </p:nvSpPr>
        <p:spPr>
          <a:xfrm>
            <a:off x="3274564" y="2320098"/>
            <a:ext cx="4121413" cy="4984062"/>
          </a:xfrm>
          <a:custGeom>
            <a:avLst/>
            <a:gdLst/>
            <a:ahLst/>
            <a:cxnLst/>
            <a:rect l="l" t="t" r="r" b="b"/>
            <a:pathLst>
              <a:path w="4121413" h="4984062">
                <a:moveTo>
                  <a:pt x="0" y="0"/>
                </a:moveTo>
                <a:lnTo>
                  <a:pt x="4121413" y="0"/>
                </a:lnTo>
                <a:lnTo>
                  <a:pt x="4121413" y="4984062"/>
                </a:lnTo>
                <a:lnTo>
                  <a:pt x="0" y="4984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TextBox 5"/>
          <p:cNvSpPr txBox="1"/>
          <p:nvPr/>
        </p:nvSpPr>
        <p:spPr>
          <a:xfrm>
            <a:off x="2211760" y="7750818"/>
            <a:ext cx="6247020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5"/>
              </a:lnSpc>
              <a:spcBef>
                <a:spcPct val="0"/>
              </a:spcBef>
            </a:pPr>
            <a:r>
              <a:rPr lang="en-US" sz="4179">
                <a:solidFill>
                  <a:srgbClr val="000000"/>
                </a:solidFill>
                <a:latin typeface="Pompiere"/>
              </a:rPr>
              <a:t>Н.И.Жинкин - советский лингвист и 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>
            <a:off x="12217962" y="5957657"/>
            <a:ext cx="4562782" cy="4114800"/>
          </a:xfrm>
          <a:custGeom>
            <a:avLst/>
            <a:gdLst/>
            <a:ahLst/>
            <a:cxnLst/>
            <a:rect l="l" t="t" r="r" b="b"/>
            <a:pathLst>
              <a:path w="4562782" h="4114800">
                <a:moveTo>
                  <a:pt x="0" y="0"/>
                </a:moveTo>
                <a:lnTo>
                  <a:pt x="4562782" y="0"/>
                </a:lnTo>
                <a:lnTo>
                  <a:pt x="4562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TextBox 5"/>
          <p:cNvSpPr txBox="1"/>
          <p:nvPr/>
        </p:nvSpPr>
        <p:spPr>
          <a:xfrm>
            <a:off x="416456" y="1658058"/>
            <a:ext cx="17455088" cy="464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endParaRPr/>
          </a:p>
          <a:p>
            <a:pPr>
              <a:lnSpc>
                <a:spcPts val="6055"/>
              </a:lnSpc>
            </a:pPr>
            <a:r>
              <a:rPr lang="en-US" sz="4552" spc="100">
                <a:solidFill>
                  <a:srgbClr val="000000"/>
                </a:solidFill>
                <a:latin typeface="Pompiere"/>
              </a:rPr>
              <a:t>Речь — это процесс общения людей посредством языка. Для того чтобы уметь говорить и понимать чужую речь, необходимо знать язык и уметь им пользоваться. Речь включает процессы коммуникации передача информации.</a:t>
            </a:r>
          </a:p>
          <a:p>
            <a:pPr>
              <a:lnSpc>
                <a:spcPts val="6055"/>
              </a:lnSpc>
            </a:pPr>
            <a:r>
              <a:rPr lang="en-US" sz="4552" spc="100">
                <a:solidFill>
                  <a:srgbClr val="000000"/>
                </a:solidFill>
                <a:latin typeface="Pompiere"/>
              </a:rPr>
              <a:t>Л.С. Выготский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5369658"/>
            <a:ext cx="5275010" cy="5109369"/>
          </a:xfrm>
          <a:custGeom>
            <a:avLst/>
            <a:gdLst/>
            <a:ahLst/>
            <a:cxnLst/>
            <a:rect l="l" t="t" r="r" b="b"/>
            <a:pathLst>
              <a:path w="5275010" h="5109369">
                <a:moveTo>
                  <a:pt x="0" y="0"/>
                </a:moveTo>
                <a:lnTo>
                  <a:pt x="5275009" y="0"/>
                </a:lnTo>
                <a:lnTo>
                  <a:pt x="5275009" y="5109370"/>
                </a:lnTo>
                <a:lnTo>
                  <a:pt x="0" y="5109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>
            <a:off x="-902049" y="2265768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8" y="0"/>
                </a:lnTo>
                <a:lnTo>
                  <a:pt x="9699658" y="3103890"/>
                </a:lnTo>
                <a:lnTo>
                  <a:pt x="0" y="310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5" name="Freeform 5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14076618" y="8229372"/>
            <a:ext cx="3539744" cy="3430333"/>
          </a:xfrm>
          <a:custGeom>
            <a:avLst/>
            <a:gdLst/>
            <a:ahLst/>
            <a:cxnLst/>
            <a:rect l="l" t="t" r="r" b="b"/>
            <a:pathLst>
              <a:path w="3539744" h="3430333">
                <a:moveTo>
                  <a:pt x="0" y="0"/>
                </a:moveTo>
                <a:lnTo>
                  <a:pt x="3539744" y="0"/>
                </a:lnTo>
                <a:lnTo>
                  <a:pt x="3539744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>
          <a:xfrm>
            <a:off x="11304485" y="1745382"/>
            <a:ext cx="4835920" cy="6796236"/>
          </a:xfrm>
          <a:custGeom>
            <a:avLst/>
            <a:gdLst/>
            <a:ahLst/>
            <a:cxnLst/>
            <a:rect l="l" t="t" r="r" b="b"/>
            <a:pathLst>
              <a:path w="4835920" h="6796236">
                <a:moveTo>
                  <a:pt x="0" y="0"/>
                </a:moveTo>
                <a:lnTo>
                  <a:pt x="4835919" y="0"/>
                </a:lnTo>
                <a:lnTo>
                  <a:pt x="4835919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TextBox 8"/>
          <p:cNvSpPr txBox="1"/>
          <p:nvPr/>
        </p:nvSpPr>
        <p:spPr>
          <a:xfrm>
            <a:off x="-540265" y="3048923"/>
            <a:ext cx="9288045" cy="240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spc="237">
                <a:solidFill>
                  <a:srgbClr val="000000"/>
                </a:solidFill>
                <a:latin typeface="Krabuler Bold"/>
              </a:rPr>
              <a:t>ИГРА «ДОББЛЬ»</a:t>
            </a:r>
          </a:p>
          <a:p>
            <a:pPr algn="ctr">
              <a:lnSpc>
                <a:spcPts val="10919"/>
              </a:lnSpc>
              <a:spcBef>
                <a:spcPct val="0"/>
              </a:spcBef>
            </a:pPr>
            <a:endParaRPr lang="en-US" sz="6099" spc="237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-624326">
            <a:off x="10082205" y="4453253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-965338" y="1887108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7" y="0"/>
                </a:lnTo>
                <a:lnTo>
                  <a:pt x="9699657" y="3103890"/>
                </a:lnTo>
                <a:lnTo>
                  <a:pt x="0" y="310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3455705" y="5917033"/>
            <a:ext cx="6913757" cy="4369967"/>
          </a:xfrm>
          <a:custGeom>
            <a:avLst/>
            <a:gdLst/>
            <a:ahLst/>
            <a:cxnLst/>
            <a:rect l="l" t="t" r="r" b="b"/>
            <a:pathLst>
              <a:path w="6913757" h="4369967">
                <a:moveTo>
                  <a:pt x="0" y="0"/>
                </a:moveTo>
                <a:lnTo>
                  <a:pt x="6913757" y="0"/>
                </a:lnTo>
                <a:lnTo>
                  <a:pt x="6913757" y="4369967"/>
                </a:lnTo>
                <a:lnTo>
                  <a:pt x="0" y="43699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>
          <a:xfrm>
            <a:off x="12600878" y="1028700"/>
            <a:ext cx="5097177" cy="6796236"/>
          </a:xfrm>
          <a:custGeom>
            <a:avLst/>
            <a:gdLst/>
            <a:ahLst/>
            <a:cxnLst/>
            <a:rect l="l" t="t" r="r" b="b"/>
            <a:pathLst>
              <a:path w="5097177" h="6796236">
                <a:moveTo>
                  <a:pt x="0" y="0"/>
                </a:moveTo>
                <a:lnTo>
                  <a:pt x="5097177" y="0"/>
                </a:lnTo>
                <a:lnTo>
                  <a:pt x="5097177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TextBox 8"/>
          <p:cNvSpPr txBox="1"/>
          <p:nvPr/>
        </p:nvSpPr>
        <p:spPr>
          <a:xfrm>
            <a:off x="81319" y="1985746"/>
            <a:ext cx="7606344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6"/>
              </a:lnSpc>
            </a:pPr>
            <a:r>
              <a:rPr lang="en-US" sz="6100" dirty="0">
                <a:solidFill>
                  <a:srgbClr val="000000"/>
                </a:solidFill>
                <a:latin typeface="Krabuler Bold"/>
              </a:rPr>
              <a:t>ИГРА </a:t>
            </a:r>
          </a:p>
          <a:p>
            <a:pPr algn="ctr">
              <a:lnSpc>
                <a:spcPts val="7686"/>
              </a:lnSpc>
            </a:pPr>
            <a:r>
              <a:rPr lang="en-US" sz="6100" dirty="0">
                <a:solidFill>
                  <a:srgbClr val="000000"/>
                </a:solidFill>
                <a:latin typeface="Krabuler Bold"/>
              </a:rPr>
              <a:t>«</a:t>
            </a:r>
            <a:r>
              <a:rPr lang="en-US" sz="6100" dirty="0" smtClean="0">
                <a:solidFill>
                  <a:srgbClr val="000000"/>
                </a:solidFill>
                <a:latin typeface="Krabuler Bold"/>
              </a:rPr>
              <a:t>ИСПЕЧ</a:t>
            </a:r>
            <a:r>
              <a:rPr lang="ru-RU" sz="6100" dirty="0" smtClean="0">
                <a:solidFill>
                  <a:srgbClr val="000000"/>
                </a:solidFill>
                <a:latin typeface="Krabuler Bold"/>
              </a:rPr>
              <a:t>Ё</a:t>
            </a:r>
            <a:r>
              <a:rPr lang="en-US" sz="6100" dirty="0" smtClean="0">
                <a:solidFill>
                  <a:srgbClr val="000000"/>
                </a:solidFill>
                <a:latin typeface="Krabuler Bold"/>
              </a:rPr>
              <a:t>М </a:t>
            </a:r>
            <a:r>
              <a:rPr lang="en-US" sz="6100" dirty="0">
                <a:solidFill>
                  <a:srgbClr val="000000"/>
                </a:solidFill>
                <a:latin typeface="Krabuler Bold"/>
              </a:rPr>
              <a:t>ПЕЧЕНЬЕ»</a:t>
            </a:r>
          </a:p>
          <a:p>
            <a:pPr algn="ctr">
              <a:lnSpc>
                <a:spcPts val="7501"/>
              </a:lnSpc>
            </a:pPr>
            <a:endParaRPr lang="en-US" sz="6100" dirty="0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35067" y="-115383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9" y="0"/>
                </a:lnTo>
                <a:lnTo>
                  <a:pt x="10083239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rot="-10800000">
            <a:off x="11965079" y="9011630"/>
            <a:ext cx="8506453" cy="1905171"/>
          </a:xfrm>
          <a:custGeom>
            <a:avLst/>
            <a:gdLst/>
            <a:ahLst/>
            <a:cxnLst/>
            <a:rect l="l" t="t" r="r" b="b"/>
            <a:pathLst>
              <a:path w="8506453" h="1905171">
                <a:moveTo>
                  <a:pt x="0" y="0"/>
                </a:moveTo>
                <a:lnTo>
                  <a:pt x="8506453" y="0"/>
                </a:lnTo>
                <a:lnTo>
                  <a:pt x="8506453" y="1905171"/>
                </a:lnTo>
                <a:lnTo>
                  <a:pt x="0" y="190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9074365" flipH="1" flipV="1">
            <a:off x="5384193" y="9194942"/>
            <a:ext cx="2954298" cy="741260"/>
          </a:xfrm>
          <a:custGeom>
            <a:avLst/>
            <a:gdLst/>
            <a:ahLst/>
            <a:cxnLst/>
            <a:rect l="l" t="t" r="r" b="b"/>
            <a:pathLst>
              <a:path w="2954298" h="741260">
                <a:moveTo>
                  <a:pt x="2954299" y="741260"/>
                </a:moveTo>
                <a:lnTo>
                  <a:pt x="0" y="741260"/>
                </a:lnTo>
                <a:lnTo>
                  <a:pt x="0" y="0"/>
                </a:lnTo>
                <a:lnTo>
                  <a:pt x="2954299" y="0"/>
                </a:lnTo>
                <a:lnTo>
                  <a:pt x="2954299" y="74126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-400618" y="4298800"/>
            <a:ext cx="9544618" cy="3054278"/>
          </a:xfrm>
          <a:custGeom>
            <a:avLst/>
            <a:gdLst/>
            <a:ahLst/>
            <a:cxnLst/>
            <a:rect l="l" t="t" r="r" b="b"/>
            <a:pathLst>
              <a:path w="9544618" h="3054278">
                <a:moveTo>
                  <a:pt x="0" y="0"/>
                </a:moveTo>
                <a:lnTo>
                  <a:pt x="9544618" y="0"/>
                </a:lnTo>
                <a:lnTo>
                  <a:pt x="9544618" y="3054278"/>
                </a:lnTo>
                <a:lnTo>
                  <a:pt x="0" y="3054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9144000" y="2247900"/>
            <a:ext cx="9166757" cy="6113156"/>
          </a:xfrm>
          <a:custGeom>
            <a:avLst/>
            <a:gdLst/>
            <a:ahLst/>
            <a:cxnLst/>
            <a:rect l="l" t="t" r="r" b="b"/>
            <a:pathLst>
              <a:path w="9405637" h="6452176">
                <a:moveTo>
                  <a:pt x="0" y="0"/>
                </a:moveTo>
                <a:lnTo>
                  <a:pt x="9405637" y="0"/>
                </a:lnTo>
                <a:lnTo>
                  <a:pt x="9405637" y="6452176"/>
                </a:lnTo>
                <a:lnTo>
                  <a:pt x="0" y="6452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TextBox 7"/>
          <p:cNvSpPr txBox="1"/>
          <p:nvPr/>
        </p:nvSpPr>
        <p:spPr>
          <a:xfrm>
            <a:off x="-389269" y="4424081"/>
            <a:ext cx="9096596" cy="3936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6099" dirty="0">
                <a:solidFill>
                  <a:srgbClr val="000000"/>
                </a:solidFill>
                <a:latin typeface="Krabuler Bold"/>
              </a:rPr>
              <a:t>ИГРА </a:t>
            </a:r>
          </a:p>
          <a:p>
            <a:pPr algn="ctr">
              <a:lnSpc>
                <a:spcPts val="7380"/>
              </a:lnSpc>
            </a:pPr>
            <a:r>
              <a:rPr lang="en-US" sz="6099" dirty="0">
                <a:solidFill>
                  <a:srgbClr val="000000"/>
                </a:solidFill>
                <a:latin typeface="Krabuler Bold"/>
              </a:rPr>
              <a:t>«ПРЕДМЕТ, ДЕЙСТВИЕ, ПРИЗНАК»</a:t>
            </a:r>
          </a:p>
          <a:p>
            <a:pPr>
              <a:lnSpc>
                <a:spcPts val="8459"/>
              </a:lnSpc>
            </a:pPr>
            <a:endParaRPr lang="en-US" sz="6099" dirty="0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-3617189" flipH="1">
            <a:off x="9221197" y="7812799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261899" y="3722304"/>
            <a:ext cx="7138285" cy="2284251"/>
          </a:xfrm>
          <a:custGeom>
            <a:avLst/>
            <a:gdLst/>
            <a:ahLst/>
            <a:cxnLst/>
            <a:rect l="l" t="t" r="r" b="b"/>
            <a:pathLst>
              <a:path w="7138285" h="2284251">
                <a:moveTo>
                  <a:pt x="0" y="0"/>
                </a:moveTo>
                <a:lnTo>
                  <a:pt x="7138285" y="0"/>
                </a:lnTo>
                <a:lnTo>
                  <a:pt x="7138285" y="2284251"/>
                </a:lnTo>
                <a:lnTo>
                  <a:pt x="0" y="2284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8004407" y="1574508"/>
            <a:ext cx="8344008" cy="5899474"/>
          </a:xfrm>
          <a:custGeom>
            <a:avLst/>
            <a:gdLst/>
            <a:ahLst/>
            <a:cxnLst/>
            <a:rect l="l" t="t" r="r" b="b"/>
            <a:pathLst>
              <a:path w="8344008" h="5899474">
                <a:moveTo>
                  <a:pt x="0" y="0"/>
                </a:moveTo>
                <a:lnTo>
                  <a:pt x="8344008" y="0"/>
                </a:lnTo>
                <a:lnTo>
                  <a:pt x="8344008" y="5899474"/>
                </a:lnTo>
                <a:lnTo>
                  <a:pt x="0" y="5899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>
          <a:xfrm>
            <a:off x="12839184" y="6616617"/>
            <a:ext cx="5448816" cy="3670383"/>
          </a:xfrm>
          <a:custGeom>
            <a:avLst/>
            <a:gdLst/>
            <a:ahLst/>
            <a:cxnLst/>
            <a:rect l="l" t="t" r="r" b="b"/>
            <a:pathLst>
              <a:path w="5448816" h="3670383">
                <a:moveTo>
                  <a:pt x="0" y="0"/>
                </a:moveTo>
                <a:lnTo>
                  <a:pt x="5448816" y="0"/>
                </a:lnTo>
                <a:lnTo>
                  <a:pt x="5448816" y="3670383"/>
                </a:lnTo>
                <a:lnTo>
                  <a:pt x="0" y="367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TextBox 8"/>
          <p:cNvSpPr txBox="1"/>
          <p:nvPr/>
        </p:nvSpPr>
        <p:spPr>
          <a:xfrm>
            <a:off x="-812982" y="4299628"/>
            <a:ext cx="9288045" cy="240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spc="237" dirty="0">
                <a:solidFill>
                  <a:srgbClr val="000000"/>
                </a:solidFill>
                <a:latin typeface="Krabuler Bold"/>
              </a:rPr>
              <a:t>ИГРА «ПИРОГ»</a:t>
            </a:r>
          </a:p>
          <a:p>
            <a:pPr algn="ctr">
              <a:lnSpc>
                <a:spcPts val="10919"/>
              </a:lnSpc>
              <a:spcBef>
                <a:spcPct val="0"/>
              </a:spcBef>
            </a:pPr>
            <a:endParaRPr lang="en-US" sz="6099" spc="237" dirty="0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806" y="3591555"/>
            <a:ext cx="9699658" cy="3103890"/>
          </a:xfrm>
          <a:custGeom>
            <a:avLst/>
            <a:gdLst/>
            <a:ahLst/>
            <a:cxnLst/>
            <a:rect l="l" t="t" r="r" b="b"/>
            <a:pathLst>
              <a:path w="9699658" h="3103890">
                <a:moveTo>
                  <a:pt x="0" y="0"/>
                </a:moveTo>
                <a:lnTo>
                  <a:pt x="9699658" y="0"/>
                </a:lnTo>
                <a:lnTo>
                  <a:pt x="9699658" y="3103890"/>
                </a:lnTo>
                <a:lnTo>
                  <a:pt x="0" y="310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 rot="681115" flipV="1">
            <a:off x="5548698" y="6841388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9"/>
                </a:moveTo>
                <a:lnTo>
                  <a:pt x="3895386" y="4128059"/>
                </a:lnTo>
                <a:lnTo>
                  <a:pt x="3895386" y="0"/>
                </a:lnTo>
                <a:lnTo>
                  <a:pt x="0" y="0"/>
                </a:lnTo>
                <a:lnTo>
                  <a:pt x="0" y="4128059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4" name="Freeform 4"/>
          <p:cNvSpPr/>
          <p:nvPr/>
        </p:nvSpPr>
        <p:spPr>
          <a:xfrm>
            <a:off x="10538197" y="0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5" name="Freeform 5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10127430" y="1688560"/>
            <a:ext cx="7836586" cy="7864980"/>
          </a:xfrm>
          <a:custGeom>
            <a:avLst/>
            <a:gdLst/>
            <a:ahLst/>
            <a:cxnLst/>
            <a:rect l="l" t="t" r="r" b="b"/>
            <a:pathLst>
              <a:path w="7836586" h="7864980">
                <a:moveTo>
                  <a:pt x="0" y="0"/>
                </a:moveTo>
                <a:lnTo>
                  <a:pt x="7836587" y="0"/>
                </a:lnTo>
                <a:lnTo>
                  <a:pt x="7836587" y="7864980"/>
                </a:lnTo>
                <a:lnTo>
                  <a:pt x="0" y="78649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TextBox 7"/>
          <p:cNvSpPr txBox="1"/>
          <p:nvPr/>
        </p:nvSpPr>
        <p:spPr>
          <a:xfrm>
            <a:off x="411613" y="3818602"/>
            <a:ext cx="9288045" cy="348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spc="237">
                <a:solidFill>
                  <a:srgbClr val="000000"/>
                </a:solidFill>
                <a:latin typeface="Krabuler Bold"/>
              </a:rPr>
              <a:t>ИГРА «СОСТАВЬ ПРЕДЛОЖЕНИЯ»</a:t>
            </a:r>
          </a:p>
          <a:p>
            <a:pPr algn="ctr">
              <a:lnSpc>
                <a:spcPts val="10919"/>
              </a:lnSpc>
              <a:spcBef>
                <a:spcPct val="0"/>
              </a:spcBef>
            </a:pPr>
            <a:endParaRPr lang="en-US" sz="6099" spc="237">
              <a:solidFill>
                <a:srgbClr val="000000"/>
              </a:solidFill>
              <a:latin typeface="Krabuler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798639" y="8684891"/>
            <a:ext cx="11594212" cy="1602109"/>
          </a:xfrm>
          <a:custGeom>
            <a:avLst/>
            <a:gdLst/>
            <a:ahLst/>
            <a:cxnLst/>
            <a:rect l="l" t="t" r="r" b="b"/>
            <a:pathLst>
              <a:path w="11594212" h="1602109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3" name="Freeform 3"/>
          <p:cNvSpPr/>
          <p:nvPr/>
        </p:nvSpPr>
        <p:spPr>
          <a:xfrm>
            <a:off x="10023135" y="0"/>
            <a:ext cx="10847286" cy="1498898"/>
          </a:xfrm>
          <a:custGeom>
            <a:avLst/>
            <a:gdLst/>
            <a:ahLst/>
            <a:cxnLst/>
            <a:rect l="l" t="t" r="r" b="b"/>
            <a:pathLst>
              <a:path w="10847286" h="1498898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>
          <a:xfrm rot="4010636" flipH="1">
            <a:off x="8531530" y="341892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2983211" y="0"/>
                </a:moveTo>
                <a:lnTo>
                  <a:pt x="0" y="0"/>
                </a:lnTo>
                <a:lnTo>
                  <a:pt x="0" y="2891003"/>
                </a:lnTo>
                <a:lnTo>
                  <a:pt x="2983211" y="2891003"/>
                </a:lnTo>
                <a:lnTo>
                  <a:pt x="2983211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>
          <a:xfrm>
            <a:off x="261899" y="3722304"/>
            <a:ext cx="7138285" cy="2284251"/>
          </a:xfrm>
          <a:custGeom>
            <a:avLst/>
            <a:gdLst/>
            <a:ahLst/>
            <a:cxnLst/>
            <a:rect l="l" t="t" r="r" b="b"/>
            <a:pathLst>
              <a:path w="7138285" h="2284251">
                <a:moveTo>
                  <a:pt x="0" y="0"/>
                </a:moveTo>
                <a:lnTo>
                  <a:pt x="7138285" y="0"/>
                </a:lnTo>
                <a:lnTo>
                  <a:pt x="7138285" y="2284251"/>
                </a:lnTo>
                <a:lnTo>
                  <a:pt x="0" y="2284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>
          <a:xfrm>
            <a:off x="11796746" y="1028700"/>
            <a:ext cx="6010824" cy="8767528"/>
          </a:xfrm>
          <a:custGeom>
            <a:avLst/>
            <a:gdLst/>
            <a:ahLst/>
            <a:cxnLst/>
            <a:rect l="l" t="t" r="r" b="b"/>
            <a:pathLst>
              <a:path w="6010824" h="8767528">
                <a:moveTo>
                  <a:pt x="0" y="0"/>
                </a:moveTo>
                <a:lnTo>
                  <a:pt x="6010824" y="0"/>
                </a:lnTo>
                <a:lnTo>
                  <a:pt x="6010824" y="8767528"/>
                </a:lnTo>
                <a:lnTo>
                  <a:pt x="0" y="8767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>
          <a:xfrm rot="-262147">
            <a:off x="6840629" y="6694542"/>
            <a:ext cx="7096814" cy="3326969"/>
          </a:xfrm>
          <a:custGeom>
            <a:avLst/>
            <a:gdLst/>
            <a:ahLst/>
            <a:cxnLst/>
            <a:rect l="l" t="t" r="r" b="b"/>
            <a:pathLst>
              <a:path w="7096814" h="3326969">
                <a:moveTo>
                  <a:pt x="0" y="0"/>
                </a:moveTo>
                <a:lnTo>
                  <a:pt x="7096814" y="0"/>
                </a:lnTo>
                <a:lnTo>
                  <a:pt x="7096814" y="3326969"/>
                </a:lnTo>
                <a:lnTo>
                  <a:pt x="0" y="33269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TextBox 8"/>
          <p:cNvSpPr txBox="1"/>
          <p:nvPr/>
        </p:nvSpPr>
        <p:spPr>
          <a:xfrm>
            <a:off x="-812981" y="4098290"/>
            <a:ext cx="9288045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 spc="237">
                <a:solidFill>
                  <a:srgbClr val="000000"/>
                </a:solidFill>
                <a:latin typeface="Krabuler Bold"/>
              </a:rPr>
              <a:t>ИГРА «ЛОТО»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Pages>0</Pages>
  <Words>179</Words>
  <Characters>0</Characters>
  <CharactersWithSpaces>0</CharactersWithSpaces>
  <Application>Р7-Офис/7.4.0.227</Application>
  <DocSecurity>0</DocSecurity>
  <PresentationFormat>Произвольный</PresentationFormat>
  <Lines>0</Lines>
  <Paragraphs>41</Paragraphs>
  <Slides>14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просвещения Российской Федерации Министерство образования и науки Республики Коми «РЕСПУБЛИКАНСКÖЙ ВЕЛÖДАН ШÖРИН» КОМИ РЕСПУБЛИКАСА КАНМУ ВЕЛÖДАН УЧРЕЖДЕНИЕ ГОСУДАРСТВЕННОЕ ОБЩЕОБРАЗОВАТЕЛЬНОЕ УЧРЕЖДЕНИЕ РЕСПУБЛИКИ КОМИ «РЕСПУБЛИКАНСКИЙ ЦЕНТР</dc:title>
  <dc:subject/>
  <dc:creator/>
  <cp:keywords/>
  <dc:description/>
  <dc:identifier>DAF2me8w8nc</dc:identifier>
  <dc:language/>
  <cp:lastModifiedBy>Анна Носова</cp:lastModifiedBy>
  <cp:revision>3</cp:revision>
  <dcterms:created xsi:type="dcterms:W3CDTF">2006-08-16T00:00:00Z</dcterms:created>
  <dcterms:modified xsi:type="dcterms:W3CDTF">2023-12-11T23:39:12Z</dcterms:modified>
  <cp:category/>
  <cp:contentStatus/>
  <cp:version/>
</cp:coreProperties>
</file>