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74" r:id="rId2"/>
    <p:sldId id="318" r:id="rId3"/>
    <p:sldId id="319" r:id="rId4"/>
    <p:sldId id="316" r:id="rId5"/>
    <p:sldId id="320" r:id="rId6"/>
    <p:sldId id="321" r:id="rId7"/>
    <p:sldId id="322" r:id="rId8"/>
    <p:sldId id="324" r:id="rId9"/>
    <p:sldId id="323" r:id="rId10"/>
    <p:sldId id="325" r:id="rId11"/>
    <p:sldId id="326" r:id="rId12"/>
    <p:sldId id="327" r:id="rId13"/>
    <p:sldId id="329" r:id="rId14"/>
    <p:sldId id="328" r:id="rId15"/>
    <p:sldId id="330" r:id="rId16"/>
    <p:sldId id="333" r:id="rId17"/>
    <p:sldId id="334" r:id="rId18"/>
    <p:sldId id="335" r:id="rId19"/>
    <p:sldId id="337" r:id="rId20"/>
    <p:sldId id="339" r:id="rId21"/>
    <p:sldId id="338" r:id="rId22"/>
    <p:sldId id="336" r:id="rId23"/>
    <p:sldId id="332" r:id="rId24"/>
    <p:sldId id="331" r:id="rId25"/>
    <p:sldId id="341" r:id="rId26"/>
    <p:sldId id="342" r:id="rId27"/>
    <p:sldId id="340" r:id="rId28"/>
    <p:sldId id="378" r:id="rId29"/>
    <p:sldId id="380" r:id="rId30"/>
    <p:sldId id="379" r:id="rId31"/>
    <p:sldId id="381" r:id="rId32"/>
    <p:sldId id="382" r:id="rId33"/>
    <p:sldId id="385" r:id="rId34"/>
    <p:sldId id="383" r:id="rId35"/>
    <p:sldId id="384" r:id="rId36"/>
    <p:sldId id="343" r:id="rId37"/>
    <p:sldId id="344" r:id="rId38"/>
    <p:sldId id="346" r:id="rId39"/>
    <p:sldId id="345" r:id="rId40"/>
    <p:sldId id="347" r:id="rId41"/>
    <p:sldId id="348" r:id="rId42"/>
    <p:sldId id="350" r:id="rId43"/>
    <p:sldId id="349" r:id="rId44"/>
    <p:sldId id="351" r:id="rId45"/>
    <p:sldId id="357" r:id="rId46"/>
    <p:sldId id="356" r:id="rId47"/>
    <p:sldId id="355" r:id="rId48"/>
    <p:sldId id="354" r:id="rId49"/>
    <p:sldId id="353" r:id="rId50"/>
    <p:sldId id="352" r:id="rId51"/>
    <p:sldId id="358" r:id="rId52"/>
    <p:sldId id="359" r:id="rId53"/>
    <p:sldId id="360" r:id="rId54"/>
    <p:sldId id="362" r:id="rId55"/>
    <p:sldId id="361" r:id="rId56"/>
    <p:sldId id="363" r:id="rId57"/>
    <p:sldId id="368" r:id="rId58"/>
    <p:sldId id="367" r:id="rId59"/>
    <p:sldId id="366" r:id="rId60"/>
    <p:sldId id="365" r:id="rId61"/>
    <p:sldId id="364" r:id="rId62"/>
    <p:sldId id="369" r:id="rId63"/>
    <p:sldId id="370" r:id="rId64"/>
    <p:sldId id="371" r:id="rId65"/>
    <p:sldId id="373" r:id="rId66"/>
    <p:sldId id="372" r:id="rId67"/>
    <p:sldId id="377" r:id="rId68"/>
    <p:sldId id="376" r:id="rId69"/>
    <p:sldId id="386" r:id="rId70"/>
  </p:sldIdLst>
  <p:sldSz cx="1080135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  <a:srgbClr val="CC0000"/>
    <a:srgbClr val="FFFFCC"/>
    <a:srgbClr val="660033"/>
    <a:srgbClr val="FF00FF"/>
    <a:srgbClr val="99FF33"/>
    <a:srgbClr val="FF9900"/>
    <a:srgbClr val="663300"/>
    <a:srgbClr val="008000"/>
    <a:srgbClr val="FF66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276" y="-96"/>
      </p:cViewPr>
      <p:guideLst>
        <p:guide orient="horz" pos="2160"/>
        <p:guide pos="340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10101" y="2130427"/>
            <a:ext cx="9181148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20203" y="3886200"/>
            <a:ext cx="7560945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830979" y="274640"/>
            <a:ext cx="2430304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40068" y="274640"/>
            <a:ext cx="7110889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3232" y="4406902"/>
            <a:ext cx="9181148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53232" y="2906713"/>
            <a:ext cx="9181148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40068" y="1600202"/>
            <a:ext cx="4770596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490686" y="1600202"/>
            <a:ext cx="4770596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0068" y="1535113"/>
            <a:ext cx="477247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40068" y="2174875"/>
            <a:ext cx="477247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486937" y="1535113"/>
            <a:ext cx="477434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486937" y="2174875"/>
            <a:ext cx="477434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25.04.2024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25.04.2024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25.04.2024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0069" y="273050"/>
            <a:ext cx="3553569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23027" y="273052"/>
            <a:ext cx="6038255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40069" y="1435102"/>
            <a:ext cx="3553569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17140" y="4800600"/>
            <a:ext cx="648081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117140" y="612775"/>
            <a:ext cx="648081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117140" y="5367338"/>
            <a:ext cx="648081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49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0068" y="274638"/>
            <a:ext cx="9721215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0068" y="1600202"/>
            <a:ext cx="9721215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40068" y="6356352"/>
            <a:ext cx="25203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690462" y="6356352"/>
            <a:ext cx="34204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740967" y="6356352"/>
            <a:ext cx="25203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4.jpeg"/><Relationship Id="rId7" Type="http://schemas.openxmlformats.org/officeDocument/2006/relationships/image" Target="../media/image6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3.jpeg"/><Relationship Id="rId4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6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8.jpeg"/><Relationship Id="rId4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png"/><Relationship Id="rId4" Type="http://schemas.openxmlformats.org/officeDocument/2006/relationships/image" Target="../media/image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6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8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36.png"/><Relationship Id="rId7" Type="http://schemas.openxmlformats.org/officeDocument/2006/relationships/image" Target="../media/image8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Relationship Id="rId9" Type="http://schemas.openxmlformats.org/officeDocument/2006/relationships/image" Target="../media/image3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7" Type="http://schemas.openxmlformats.org/officeDocument/2006/relationships/image" Target="../media/image33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3.jpeg"/><Relationship Id="rId4" Type="http://schemas.openxmlformats.org/officeDocument/2006/relationships/image" Target="../media/image4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8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8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8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8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8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png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8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8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8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8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45.jpeg"/><Relationship Id="rId4" Type="http://schemas.openxmlformats.org/officeDocument/2006/relationships/image" Target="../media/image8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8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6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png"/><Relationship Id="rId5" Type="http://schemas.openxmlformats.org/officeDocument/2006/relationships/image" Target="../media/image46.jpeg"/><Relationship Id="rId4" Type="http://schemas.openxmlformats.org/officeDocument/2006/relationships/image" Target="../media/image8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8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8.jpeg"/><Relationship Id="rId4" Type="http://schemas.openxmlformats.org/officeDocument/2006/relationships/image" Target="../media/image3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8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7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8.jpeg"/><Relationship Id="rId4" Type="http://schemas.openxmlformats.org/officeDocument/2006/relationships/image" Target="../media/image3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8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7" Type="http://schemas.openxmlformats.org/officeDocument/2006/relationships/image" Target="../media/image7.pn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8.jpeg"/><Relationship Id="rId4" Type="http://schemas.openxmlformats.org/officeDocument/2006/relationships/image" Target="../media/image3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8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8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8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8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8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8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8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4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6.jpeg"/><Relationship Id="rId7" Type="http://schemas.openxmlformats.org/officeDocument/2006/relationships/image" Target="../media/image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3.jpeg"/><Relationship Id="rId4" Type="http://schemas.openxmlformats.org/officeDocument/2006/relationships/image" Target="../media/image17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8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8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8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8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8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8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6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8.png"/><Relationship Id="rId7" Type="http://schemas.openxmlformats.org/officeDocument/2006/relationships/image" Target="../media/image6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8.jpeg"/><Relationship Id="rId4" Type="http://schemas.openxmlformats.org/officeDocument/2006/relationships/image" Target="../media/image3.jpe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8.jpe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7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8.jpe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8.jpeg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image" Target="../media/image60.jpeg"/><Relationship Id="rId7" Type="http://schemas.openxmlformats.org/officeDocument/2006/relationships/image" Target="../media/image14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.jpeg"/><Relationship Id="rId5" Type="http://schemas.openxmlformats.org/officeDocument/2006/relationships/image" Target="../media/image62.jpeg"/><Relationship Id="rId10" Type="http://schemas.openxmlformats.org/officeDocument/2006/relationships/image" Target="../media/image33.png"/><Relationship Id="rId4" Type="http://schemas.openxmlformats.org/officeDocument/2006/relationships/image" Target="../media/image61.jpeg"/><Relationship Id="rId9" Type="http://schemas.openxmlformats.org/officeDocument/2006/relationships/image" Target="../media/image8.jpeg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60.jpeg"/><Relationship Id="rId7" Type="http://schemas.openxmlformats.org/officeDocument/2006/relationships/image" Target="../media/image3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.jpeg"/><Relationship Id="rId5" Type="http://schemas.openxmlformats.org/officeDocument/2006/relationships/image" Target="../media/image62.jpeg"/><Relationship Id="rId4" Type="http://schemas.openxmlformats.org/officeDocument/2006/relationships/image" Target="../media/image61.jpeg"/><Relationship Id="rId9" Type="http://schemas.openxmlformats.org/officeDocument/2006/relationships/image" Target="../media/image33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png"/><Relationship Id="rId3" Type="http://schemas.openxmlformats.org/officeDocument/2006/relationships/hyperlink" Target="https://clck.ru/3AAKR2" TargetMode="External"/><Relationship Id="rId7" Type="http://schemas.openxmlformats.org/officeDocument/2006/relationships/image" Target="../media/image8.jpeg"/><Relationship Id="rId2" Type="http://schemas.openxmlformats.org/officeDocument/2006/relationships/hyperlink" Target="https://kartinki.pics/77958-zolotoj-petushok-kartinki.html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jpeg"/><Relationship Id="rId5" Type="http://schemas.openxmlformats.org/officeDocument/2006/relationships/hyperlink" Target="https://www.liveinternet.ru/users/lviza_neo/post220237229/" TargetMode="External"/><Relationship Id="rId4" Type="http://schemas.openxmlformats.org/officeDocument/2006/relationships/hyperlink" Target="https://lusana.ru/presentation/8816" TargetMode="External"/><Relationship Id="rId9" Type="http://schemas.openxmlformats.org/officeDocument/2006/relationships/image" Target="../media/image6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66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0.jpeg"/><Relationship Id="rId7" Type="http://schemas.openxmlformats.org/officeDocument/2006/relationships/image" Target="../media/image6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3.jpeg"/><Relationship Id="rId4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7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8.jpeg"/><Relationship Id="rId4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3.jpeg"/><Relationship Id="rId7" Type="http://schemas.openxmlformats.org/officeDocument/2006/relationships/image" Target="../media/image6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3.jpeg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7" descr="C:\Users\000\Desktop\skazki4 (1).jpg"/>
          <p:cNvPicPr>
            <a:picLocks noChangeAspect="1" noChangeArrowheads="1"/>
          </p:cNvPicPr>
          <p:nvPr/>
        </p:nvPicPr>
        <p:blipFill>
          <a:blip r:embed="rId2" cstate="print">
            <a:lum bright="31000" contrast="-20000"/>
          </a:blip>
          <a:srcRect/>
          <a:stretch>
            <a:fillRect/>
          </a:stretch>
        </p:blipFill>
        <p:spPr bwMode="auto">
          <a:xfrm>
            <a:off x="0" y="0"/>
            <a:ext cx="10801350" cy="6878200"/>
          </a:xfrm>
          <a:prstGeom prst="rect">
            <a:avLst/>
          </a:prstGeom>
          <a:ln w="190500" cap="sq">
            <a:solidFill>
              <a:schemeClr val="bg1">
                <a:lumMod val="65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Прямоугольник 4"/>
          <p:cNvSpPr/>
          <p:nvPr/>
        </p:nvSpPr>
        <p:spPr>
          <a:xfrm>
            <a:off x="2016299" y="764704"/>
            <a:ext cx="8496944" cy="15841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CC0000"/>
                </a:solidFill>
                <a:latin typeface="Segoe Script" pitchFamily="34" charset="0"/>
                <a:cs typeface="Times New Roman" pitchFamily="18" charset="0"/>
              </a:rPr>
              <a:t>«Что за прелесть эти сказки! Каждая есть поэма!» </a:t>
            </a:r>
          </a:p>
          <a:p>
            <a:pPr algn="ctr"/>
            <a:r>
              <a:rPr lang="ru-RU" sz="3200" b="1" i="1" dirty="0" smtClean="0">
                <a:solidFill>
                  <a:srgbClr val="CC0000"/>
                </a:solidFill>
                <a:latin typeface="Segoe Script" pitchFamily="34" charset="0"/>
                <a:cs typeface="Times New Roman" pitchFamily="18" charset="0"/>
              </a:rPr>
              <a:t>                              (А.С.Пушкин)</a:t>
            </a:r>
            <a:endParaRPr lang="ru-RU" sz="3200" b="1" dirty="0">
              <a:solidFill>
                <a:srgbClr val="CC0000"/>
              </a:solidFill>
              <a:latin typeface="Segoe Script" pitchFamily="34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/>
          <p:nvPr/>
        </p:nvPicPr>
        <p:blipFill>
          <a:blip r:embed="rId3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="" val="0"/>
              </a:ext>
            </a:extLst>
          </a:blip>
          <a:srcRect l="3207" t="4546" r="76590" b="57828"/>
          <a:stretch>
            <a:fillRect/>
          </a:stretch>
        </p:blipFill>
        <p:spPr>
          <a:xfrm>
            <a:off x="288107" y="404664"/>
            <a:ext cx="1440160" cy="1728192"/>
          </a:xfrm>
          <a:prstGeom prst="ellipse">
            <a:avLst/>
          </a:prstGeom>
          <a:ln w="63500" cap="rnd">
            <a:solidFill>
              <a:schemeClr val="bg2">
                <a:lumMod val="9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7" name="Picture 5" descr="Изображение 040"/>
          <p:cNvPicPr>
            <a:picLocks noChangeAspect="1" noChangeArrowheads="1"/>
          </p:cNvPicPr>
          <p:nvPr/>
        </p:nvPicPr>
        <p:blipFill>
          <a:blip r:embed="rId4" cstate="print">
            <a:lum bright="-6000"/>
          </a:blip>
          <a:srcRect r="-44"/>
          <a:stretch>
            <a:fillRect/>
          </a:stretch>
        </p:blipFill>
        <p:spPr>
          <a:xfrm>
            <a:off x="216099" y="4293096"/>
            <a:ext cx="2376264" cy="2281527"/>
          </a:xfrm>
          <a:prstGeom prst="rect">
            <a:avLst/>
          </a:prstGeom>
          <a:effectLst>
            <a:softEdge rad="317500"/>
          </a:effectLst>
          <a:scene3d>
            <a:camera prst="isometricOffAxis1Right"/>
            <a:lightRig rig="threePt" dir="t"/>
          </a:scene3d>
        </p:spPr>
      </p:pic>
      <p:sp>
        <p:nvSpPr>
          <p:cNvPr id="8" name="TextBox 7"/>
          <p:cNvSpPr txBox="1"/>
          <p:nvPr/>
        </p:nvSpPr>
        <p:spPr>
          <a:xfrm>
            <a:off x="2376339" y="2348880"/>
            <a:ext cx="705678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Игра-викторина по сказкам А.С.Пушкина</a:t>
            </a:r>
          </a:p>
          <a:p>
            <a:pPr algn="ctr"/>
            <a:r>
              <a:rPr lang="ru-RU" sz="3600" b="1" dirty="0" smtClean="0">
                <a:solidFill>
                  <a:srgbClr val="660033"/>
                </a:solidFill>
                <a:latin typeface="Segoe Script" pitchFamily="34" charset="0"/>
                <a:cs typeface="Times New Roman" pitchFamily="18" charset="0"/>
              </a:rPr>
              <a:t>«Самый внимательный  читатель сказок А.С.Пушкина»</a:t>
            </a:r>
          </a:p>
        </p:txBody>
      </p:sp>
      <p:pic>
        <p:nvPicPr>
          <p:cNvPr id="10" name="Рисунок 9" descr="C:\Users\Нина Александровна\Desktop\1646783795_8-kartinkin-net-p-pero-i-chernilnitsa-kartinki-11.pn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001075" y="5445224"/>
            <a:ext cx="1440160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 rot="21373133">
            <a:off x="9217099" y="5805264"/>
            <a:ext cx="79208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Сказки А.С. Пушкина</a:t>
            </a:r>
            <a:endParaRPr lang="ru-RU" sz="1000" dirty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20355" y="5949280"/>
            <a:ext cx="5904656" cy="75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376339" y="188640"/>
            <a:ext cx="5922213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944291" y="908720"/>
            <a:ext cx="8474891" cy="43088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Конкурс капитанов: «Творческая история сказок А.С.Пушкина»</a:t>
            </a:r>
            <a:endParaRPr lang="ru-RU" sz="2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664371" y="1628800"/>
            <a:ext cx="7272808" cy="2308324"/>
          </a:xfrm>
          <a:prstGeom prst="rect">
            <a:avLst/>
          </a:prstGeom>
          <a:blipFill dpi="0" rotWithShape="1">
            <a:blip r:embed="rId2" cstate="print">
              <a:alphaModFix amt="45000"/>
            </a:blip>
            <a:srcRect/>
            <a:tile tx="0" ty="0" sx="100000" sy="100000" flip="none" algn="tl"/>
          </a:blipFill>
          <a:ln w="19050">
            <a:noFill/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algn="ctr"/>
            <a:r>
              <a:rPr lang="ru-RU" sz="2400" b="1" i="1" u="sng" dirty="0" smtClean="0">
                <a:latin typeface="Times New Roman" pitchFamily="18" charset="0"/>
                <a:cs typeface="Times New Roman" pitchFamily="18" charset="0"/>
              </a:rPr>
              <a:t>Вопрос 2 капитану 2-ой команды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Из «Сказки о рыбаке и рыбке» во все словари крылатых слов и выражений вошли пушкинские слова, в которых заключена идея произведения. Сейчас они являются фразеологизмом, хорошо нам знакомым и часто употребляемым. Вспомните его.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Картинки по запросу оценка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2123" y="5301208"/>
            <a:ext cx="1296144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  <a:scene3d>
            <a:camera prst="isometricOffAxis1Right"/>
            <a:lightRig rig="threePt" dir="t"/>
          </a:scene3d>
        </p:spPr>
      </p:pic>
      <p:pic>
        <p:nvPicPr>
          <p:cNvPr id="7" name="Рисунок 6" descr="рисунки0015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402156">
            <a:off x="1476330" y="3937193"/>
            <a:ext cx="2656271" cy="200795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/>
          <p:cNvPicPr/>
          <p:nvPr/>
        </p:nvPicPr>
        <p:blipFill>
          <a:blip r:embed="rId5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="" val="0"/>
              </a:ext>
            </a:extLst>
          </a:blip>
          <a:srcRect l="3207" t="4546" r="76590" b="57828"/>
          <a:stretch>
            <a:fillRect/>
          </a:stretch>
        </p:blipFill>
        <p:spPr>
          <a:xfrm>
            <a:off x="360115" y="260648"/>
            <a:ext cx="1440160" cy="1728192"/>
          </a:xfrm>
          <a:prstGeom prst="ellipse">
            <a:avLst/>
          </a:prstGeom>
          <a:ln w="63500" cap="rnd">
            <a:solidFill>
              <a:schemeClr val="bg2">
                <a:lumMod val="9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9" name="Рисунок 8" descr="C:\Users\Нина Александровна\Desktop\1646783864_60-kartinkin-net-p-pero-i-chernilnitsa-kartinki-65.jpg"/>
          <p:cNvPicPr/>
          <p:nvPr/>
        </p:nvPicPr>
        <p:blipFill>
          <a:blip r:embed="rId6" cstate="print">
            <a:lum contrast="-20000"/>
          </a:blip>
          <a:srcRect l="12262" t="7317" r="5849"/>
          <a:stretch>
            <a:fillRect/>
          </a:stretch>
        </p:blipFill>
        <p:spPr bwMode="auto">
          <a:xfrm>
            <a:off x="9217099" y="5661248"/>
            <a:ext cx="1257300" cy="1023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20355" y="5949280"/>
            <a:ext cx="5904656" cy="75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664371" y="188640"/>
            <a:ext cx="5922211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944291" y="1124744"/>
            <a:ext cx="8474891" cy="43088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Конкурс капитанов: «Творческая история сказок А.С.Пушкина»</a:t>
            </a:r>
            <a:endParaRPr lang="ru-RU" sz="2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92363" y="1916832"/>
            <a:ext cx="2520280" cy="76944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chemeClr val="bg1">
                <a:lumMod val="50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r>
              <a:rPr lang="ru-RU" sz="2200" b="1" i="1" u="sng" dirty="0" smtClean="0">
                <a:latin typeface="Times New Roman" pitchFamily="18" charset="0"/>
                <a:cs typeface="Times New Roman" pitchFamily="18" charset="0"/>
              </a:rPr>
              <a:t>Ответ</a:t>
            </a:r>
            <a:r>
              <a:rPr lang="ru-RU" sz="2200" i="1" u="sng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just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Разбитое корыто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C:\Users\Нина Александровна\Desktop\staruha1-768x940.jpe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780986">
            <a:off x="6344789" y="2089399"/>
            <a:ext cx="2504261" cy="29144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/>
          <p:cNvPicPr/>
          <p:nvPr/>
        </p:nvPicPr>
        <p:blipFill>
          <a:blip r:embed="rId3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="" val="0"/>
              </a:ext>
            </a:extLst>
          </a:blip>
          <a:srcRect l="3207" t="4546" r="76590" b="57828"/>
          <a:stretch>
            <a:fillRect/>
          </a:stretch>
        </p:blipFill>
        <p:spPr>
          <a:xfrm>
            <a:off x="360115" y="260648"/>
            <a:ext cx="1440160" cy="1728192"/>
          </a:xfrm>
          <a:prstGeom prst="ellipse">
            <a:avLst/>
          </a:prstGeom>
          <a:ln w="63500" cap="rnd">
            <a:solidFill>
              <a:schemeClr val="bg2">
                <a:lumMod val="9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9" name="Рисунок 8" descr="C:\Users\Нина Александровна\Desktop\1646783864_60-kartinkin-net-p-pero-i-chernilnitsa-kartinki-65.jpg"/>
          <p:cNvPicPr/>
          <p:nvPr/>
        </p:nvPicPr>
        <p:blipFill>
          <a:blip r:embed="rId4" cstate="print">
            <a:lum contrast="-20000"/>
          </a:blip>
          <a:srcRect l="12262" t="7317" r="5849"/>
          <a:stretch>
            <a:fillRect/>
          </a:stretch>
        </p:blipFill>
        <p:spPr bwMode="auto">
          <a:xfrm>
            <a:off x="9217099" y="5661248"/>
            <a:ext cx="1257300" cy="1023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1152203" y="3284984"/>
            <a:ext cx="4248472" cy="163121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chemeClr val="bg1">
                <a:lumMod val="50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…Долго у моря ждал он ответа,</a:t>
            </a:r>
            <a:b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 дождался, к старухе воротился —</a:t>
            </a:r>
            <a:b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Глядь: опять перед ним землянка;</a:t>
            </a:r>
            <a:b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 пороге сидит его старуха,</a:t>
            </a:r>
            <a:b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 пред нею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разбитое корыто.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Рисунок 12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20355" y="5949280"/>
            <a:ext cx="5904656" cy="75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64371" y="188640"/>
            <a:ext cx="5922211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872283" y="836712"/>
            <a:ext cx="8474891" cy="43088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Конкурс капитанов: «Творческая история сказок А.С.Пушкина»</a:t>
            </a:r>
            <a:endParaRPr lang="ru-RU" sz="2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32323" y="1484784"/>
            <a:ext cx="7488832" cy="2677656"/>
          </a:xfrm>
          <a:prstGeom prst="rect">
            <a:avLst/>
          </a:prstGeom>
          <a:gradFill>
            <a:gsLst>
              <a:gs pos="84000">
                <a:srgbClr val="FFEFD1">
                  <a:alpha val="6000"/>
                </a:srgbClr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19050">
            <a:noFill/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algn="ctr"/>
            <a:r>
              <a:rPr lang="ru-RU" sz="2400" b="1" i="1" u="sng" dirty="0" smtClean="0">
                <a:latin typeface="Times New Roman" pitchFamily="18" charset="0"/>
                <a:cs typeface="Times New Roman" pitchFamily="18" charset="0"/>
              </a:rPr>
              <a:t>Вопрос 3 капитану 1-ой команды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В 1933 году А.А.Ахматова написала интересную статью «Последняя сказка Пушкина». В ней она доказывает, что в образе царя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Дадона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из «Сказки о золотом петушке» воплощены черты двух русских царей, которых Пушкин знал и изобразил в сатирических красках. Кто эти цари?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Картинки по запросу оценка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2123" y="5373216"/>
            <a:ext cx="1224136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  <a:scene3d>
            <a:camera prst="isometricOffAxis1Right"/>
            <a:lightRig rig="threePt" dir="t"/>
          </a:scene3d>
        </p:spPr>
      </p:pic>
      <p:pic>
        <p:nvPicPr>
          <p:cNvPr id="7" name="Рисунок 6" descr="C:\Users\Нина Александровна\Desktop\1646931305_32-kartinkin-net-p-zolotoi-petushok-kartinki-33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04531" y="4221088"/>
            <a:ext cx="2880320" cy="19442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/>
          <p:cNvPicPr/>
          <p:nvPr/>
        </p:nvPicPr>
        <p:blipFill>
          <a:blip r:embed="rId4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="" val="0"/>
              </a:ext>
            </a:extLst>
          </a:blip>
          <a:srcRect l="3207" t="4546" r="76590" b="57828"/>
          <a:stretch>
            <a:fillRect/>
          </a:stretch>
        </p:blipFill>
        <p:spPr>
          <a:xfrm>
            <a:off x="360115" y="260648"/>
            <a:ext cx="1440160" cy="1728192"/>
          </a:xfrm>
          <a:prstGeom prst="ellipse">
            <a:avLst/>
          </a:prstGeom>
          <a:ln w="63500" cap="rnd">
            <a:solidFill>
              <a:schemeClr val="bg2">
                <a:lumMod val="9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  <a:softEdge rad="317500"/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9" name="Рисунок 8" descr="C:\Users\Нина Александровна\Desktop\1646783864_60-kartinkin-net-p-pero-i-chernilnitsa-kartinki-65.jpg"/>
          <p:cNvPicPr/>
          <p:nvPr/>
        </p:nvPicPr>
        <p:blipFill>
          <a:blip r:embed="rId5" cstate="print">
            <a:lum contrast="-20000"/>
          </a:blip>
          <a:srcRect l="12262" t="7317" r="5849"/>
          <a:stretch>
            <a:fillRect/>
          </a:stretch>
        </p:blipFill>
        <p:spPr bwMode="auto">
          <a:xfrm>
            <a:off x="9217099" y="5661248"/>
            <a:ext cx="1257300" cy="1023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64371" y="188640"/>
            <a:ext cx="5922211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20355" y="6257925"/>
            <a:ext cx="6048672" cy="483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944291" y="332657"/>
            <a:ext cx="8474891" cy="43088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Конкурс капитанов: «Творческая история сказок А.С.Пушкина»</a:t>
            </a:r>
            <a:endParaRPr lang="ru-RU" sz="2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32323" y="836712"/>
            <a:ext cx="7848872" cy="144655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chemeClr val="bg1">
                <a:lumMod val="50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r>
              <a:rPr lang="ru-RU" sz="2200" b="1" i="1" u="sng" dirty="0" smtClean="0">
                <a:latin typeface="Times New Roman" pitchFamily="18" charset="0"/>
                <a:cs typeface="Times New Roman" pitchFamily="18" charset="0"/>
              </a:rPr>
              <a:t>Ответ:</a:t>
            </a: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Александр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, несколько ленивый, бездеятельный, известный своими мистическими настроениями, и Николай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I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, часто не выполнявший царских обещаний.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Портрет Александра І работы Дж. Доу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74526">
            <a:off x="3227161" y="2534411"/>
            <a:ext cx="1696066" cy="23579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 descr="Портрет Николая I - Виртуальный Pусский музей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327551">
            <a:off x="8464889" y="2353106"/>
            <a:ext cx="1718658" cy="243404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Прямоугольник 7"/>
          <p:cNvSpPr/>
          <p:nvPr/>
        </p:nvSpPr>
        <p:spPr>
          <a:xfrm rot="323331">
            <a:off x="2898160" y="4951298"/>
            <a:ext cx="17709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Александр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I</a:t>
            </a:r>
            <a:endParaRPr lang="ru-RU" sz="2400" dirty="0"/>
          </a:p>
        </p:txBody>
      </p:sp>
      <p:sp>
        <p:nvSpPr>
          <p:cNvPr id="9" name="Прямоугольник 8"/>
          <p:cNvSpPr/>
          <p:nvPr/>
        </p:nvSpPr>
        <p:spPr>
          <a:xfrm rot="434005">
            <a:off x="8376136" y="4817153"/>
            <a:ext cx="14906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Николай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I</a:t>
            </a:r>
            <a:endParaRPr lang="ru-RU" sz="2400" dirty="0"/>
          </a:p>
        </p:txBody>
      </p:sp>
      <p:pic>
        <p:nvPicPr>
          <p:cNvPr id="10" name="Рисунок 9"/>
          <p:cNvPicPr/>
          <p:nvPr/>
        </p:nvPicPr>
        <p:blipFill>
          <a:blip r:embed="rId4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="" val="0"/>
              </a:ext>
            </a:extLst>
          </a:blip>
          <a:srcRect l="3207" t="4546" r="76590" b="57828"/>
          <a:stretch>
            <a:fillRect/>
          </a:stretch>
        </p:blipFill>
        <p:spPr>
          <a:xfrm>
            <a:off x="360115" y="260648"/>
            <a:ext cx="1440160" cy="1728192"/>
          </a:xfrm>
          <a:prstGeom prst="ellipse">
            <a:avLst/>
          </a:prstGeom>
          <a:ln w="63500" cap="rnd">
            <a:solidFill>
              <a:schemeClr val="bg2">
                <a:lumMod val="9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  <a:softEdge rad="317500"/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1" name="Рисунок 10" descr="C:\Users\Нина Александровна\Desktop\1646783864_60-kartinkin-net-p-pero-i-chernilnitsa-kartinki-65.jpg"/>
          <p:cNvPicPr/>
          <p:nvPr/>
        </p:nvPicPr>
        <p:blipFill>
          <a:blip r:embed="rId5" cstate="print">
            <a:lum contrast="-20000"/>
          </a:blip>
          <a:srcRect l="12262" t="7317" r="5849"/>
          <a:stretch>
            <a:fillRect/>
          </a:stretch>
        </p:blipFill>
        <p:spPr bwMode="auto">
          <a:xfrm>
            <a:off x="9217099" y="5661248"/>
            <a:ext cx="1257300" cy="1023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2" name="Прямая соединительная линия 11"/>
          <p:cNvCxnSpPr/>
          <p:nvPr/>
        </p:nvCxnSpPr>
        <p:spPr>
          <a:xfrm>
            <a:off x="216099" y="404664"/>
            <a:ext cx="0" cy="6120680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216099" y="6597352"/>
            <a:ext cx="8928992" cy="0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 rot="21227923">
            <a:off x="391536" y="2790243"/>
            <a:ext cx="2716044" cy="206210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chemeClr val="bg1">
                <a:lumMod val="50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Петушок с высокой спицы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Стал стеречь его границы.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Чуть опасность где видна,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Верный сторож как со сна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Шевельнется, встрепенется,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К той сторонке обернется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И кричит: «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Кири-ку-ку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Царствуй, лежа на боку!»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 rot="246563">
            <a:off x="4968627" y="2420888"/>
            <a:ext cx="3240360" cy="378565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chemeClr val="bg1">
                <a:lumMod val="50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— Царь! — ответствует мудрец, —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Разочтемся наконец.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Помнишь? за мою услугу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Обещался мне, как другу,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Волю первую мою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Ты исполнить, как свою.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Подари ж ты мне девицу,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Шамаханскую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царицу. —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Крайне царь был изумлен.</a:t>
            </a:r>
            <a:br>
              <a:rPr lang="ru-RU" sz="1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«Что ты?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— старцу молвил он, —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Или бес в тебя ввернулся,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Или ты с ума рехнулся?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Что ты в голову забрал?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Я, конечно, обещал,</a:t>
            </a:r>
            <a:br>
              <a:rPr lang="ru-RU" sz="1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Но всему же есть граница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944291" y="1052736"/>
            <a:ext cx="8474891" cy="43088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Конкурс капитанов: «Творческая история сказок А.С.Пушкина»</a:t>
            </a:r>
            <a:endParaRPr lang="ru-RU" sz="2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20355" y="1844824"/>
            <a:ext cx="7488832" cy="3046988"/>
          </a:xfrm>
          <a:prstGeom prst="rect">
            <a:avLst/>
          </a:prstGeom>
          <a:gradFill>
            <a:gsLst>
              <a:gs pos="84000">
                <a:srgbClr val="FFEFD1">
                  <a:alpha val="6000"/>
                </a:srgbClr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19050">
            <a:noFill/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algn="ctr"/>
            <a:r>
              <a:rPr lang="ru-RU" sz="2400" b="1" i="1" u="sng" dirty="0" smtClean="0">
                <a:latin typeface="Times New Roman" pitchFamily="18" charset="0"/>
                <a:cs typeface="Times New Roman" pitchFamily="18" charset="0"/>
              </a:rPr>
              <a:t>Вопрос 3 капитану 2-ой команды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А.С.Пушкин, глубокий знаток культуры, народного творчества и традиций, часто использовал в своих произведениях мотивы, сюжеты и образы русского фольклора. Это не только сказочные герои, но и образы природных явлений: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солнца, месяца, ветра, мирового древа.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каком произведении поэта встретилось дерево, являющееся символом начала мироздания?</a:t>
            </a:r>
          </a:p>
        </p:txBody>
      </p:sp>
      <p:pic>
        <p:nvPicPr>
          <p:cNvPr id="5" name="Рисунок 4" descr="Картинки по запросу оценка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2123" y="5517232"/>
            <a:ext cx="1008112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  <a:scene3d>
            <a:camera prst="isometricOffAxis1Right"/>
            <a:lightRig rig="threePt" dir="t"/>
          </a:scene3d>
        </p:spPr>
      </p:pic>
      <p:pic>
        <p:nvPicPr>
          <p:cNvPr id="6" name="Рисунок 5"/>
          <p:cNvPicPr/>
          <p:nvPr/>
        </p:nvPicPr>
        <p:blipFill>
          <a:blip r:embed="rId3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="" val="0"/>
              </a:ext>
            </a:extLst>
          </a:blip>
          <a:srcRect l="3207" t="4546" r="76590" b="57828"/>
          <a:stretch>
            <a:fillRect/>
          </a:stretch>
        </p:blipFill>
        <p:spPr>
          <a:xfrm>
            <a:off x="360115" y="260648"/>
            <a:ext cx="1440160" cy="1728192"/>
          </a:xfrm>
          <a:prstGeom prst="ellipse">
            <a:avLst/>
          </a:prstGeom>
          <a:ln w="63500" cap="rnd">
            <a:solidFill>
              <a:schemeClr val="bg2">
                <a:lumMod val="9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  <a:softEdge rad="317500"/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7" name="Рисунок 6" descr="C:\Users\Нина Александровна\Desktop\1646783864_60-kartinkin-net-p-pero-i-chernilnitsa-kartinki-65.jpg"/>
          <p:cNvPicPr/>
          <p:nvPr/>
        </p:nvPicPr>
        <p:blipFill>
          <a:blip r:embed="rId4" cstate="print">
            <a:lum contrast="-20000"/>
          </a:blip>
          <a:srcRect l="12262" t="7317" r="5849"/>
          <a:stretch>
            <a:fillRect/>
          </a:stretch>
        </p:blipFill>
        <p:spPr bwMode="auto">
          <a:xfrm>
            <a:off x="9217099" y="5661248"/>
            <a:ext cx="1257300" cy="1023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20355" y="5949280"/>
            <a:ext cx="5904656" cy="75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64371" y="188640"/>
            <a:ext cx="5922211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944291" y="332657"/>
            <a:ext cx="8474891" cy="43088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Конкурс капитанов: «Творческая история сказок А.С.Пушкина»</a:t>
            </a:r>
            <a:endParaRPr lang="ru-RU" sz="2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376339" y="908720"/>
            <a:ext cx="7632848" cy="113877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chemeClr val="bg1">
                <a:lumMod val="50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r>
              <a:rPr lang="ru-RU" sz="2200" b="1" i="1" u="sng" dirty="0" smtClean="0">
                <a:latin typeface="Times New Roman" pitchFamily="18" charset="0"/>
                <a:cs typeface="Times New Roman" pitchFamily="18" charset="0"/>
              </a:rPr>
              <a:t>Ответ:</a:t>
            </a:r>
          </a:p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«У лукоморья дуб зелёный…». Вступление к поэме «Руслан и Людмила»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6" name="Рисунок 5" descr="http://grumdas.ru/wp-content/uploads/2011/04/%D0%A1%D0%BA%D0%B0%D0%B7%D0%BA%D0%B8-%D0%9F%D1%83%D1%88%D0%BA%D0%B8%D0%BD%D0%B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6139" y="2276872"/>
            <a:ext cx="3238500" cy="22479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scene3d>
            <a:camera prst="isometricOffAxis1Right"/>
            <a:lightRig rig="threePt" dir="t"/>
          </a:scene3d>
          <a:sp3d>
            <a:bevelT prst="angle"/>
          </a:sp3d>
        </p:spPr>
      </p:pic>
      <p:pic>
        <p:nvPicPr>
          <p:cNvPr id="7" name="Рисунок 6" descr="C:\Users\Нина Александровна\Desktop\IMG_553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372635">
            <a:off x="7278116" y="2749206"/>
            <a:ext cx="2232248" cy="28803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TextBox 7"/>
          <p:cNvSpPr txBox="1"/>
          <p:nvPr/>
        </p:nvSpPr>
        <p:spPr>
          <a:xfrm>
            <a:off x="3960515" y="2348880"/>
            <a:ext cx="3096344" cy="120032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chemeClr val="bg1">
                <a:lumMod val="50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 лукоморья дуб зеленый,</a:t>
            </a:r>
            <a:b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Златая цепь на дубе том:</a:t>
            </a:r>
            <a:b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 днем и ночью кот ученый</a:t>
            </a:r>
            <a:b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Всё ходит по цепи кругом…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/>
          <p:cNvPicPr/>
          <p:nvPr/>
        </p:nvPicPr>
        <p:blipFill>
          <a:blip r:embed="rId4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="" val="0"/>
              </a:ext>
            </a:extLst>
          </a:blip>
          <a:srcRect l="3207" t="4546" r="76590" b="57828"/>
          <a:stretch>
            <a:fillRect/>
          </a:stretch>
        </p:blipFill>
        <p:spPr>
          <a:xfrm>
            <a:off x="360115" y="260648"/>
            <a:ext cx="1440160" cy="1728192"/>
          </a:xfrm>
          <a:prstGeom prst="ellipse">
            <a:avLst/>
          </a:prstGeom>
          <a:ln w="63500" cap="rnd">
            <a:solidFill>
              <a:schemeClr val="bg2">
                <a:lumMod val="9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  <a:softEdge rad="317500"/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2" name="Picture 5" descr="Изображение 040"/>
          <p:cNvPicPr>
            <a:picLocks noChangeAspect="1" noChangeArrowheads="1"/>
          </p:cNvPicPr>
          <p:nvPr/>
        </p:nvPicPr>
        <p:blipFill>
          <a:blip r:embed="rId5" cstate="print">
            <a:lum bright="-6000"/>
          </a:blip>
          <a:srcRect r="-44"/>
          <a:stretch>
            <a:fillRect/>
          </a:stretch>
        </p:blipFill>
        <p:spPr>
          <a:xfrm>
            <a:off x="4032523" y="3573016"/>
            <a:ext cx="2526260" cy="2425543"/>
          </a:xfrm>
          <a:prstGeom prst="rect">
            <a:avLst/>
          </a:prstGeom>
          <a:effectLst>
            <a:softEdge rad="635000"/>
          </a:effectLst>
          <a:scene3d>
            <a:camera prst="isometricOffAxis1Right"/>
            <a:lightRig rig="threePt" dir="t"/>
          </a:scene3d>
          <a:sp3d>
            <a:bevelT w="139700" prst="cross"/>
          </a:sp3d>
        </p:spPr>
      </p:pic>
      <p:pic>
        <p:nvPicPr>
          <p:cNvPr id="13" name="Рисунок 12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20355" y="5949280"/>
            <a:ext cx="5904656" cy="75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944291" y="1196752"/>
            <a:ext cx="8474891" cy="76944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Основной тур</a:t>
            </a:r>
          </a:p>
          <a:p>
            <a:pPr algn="ctr"/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«Самый внимательный  читатель сказок А.С.Пушкина»</a:t>
            </a:r>
            <a:endParaRPr lang="ru-RU" sz="2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60315" y="2276872"/>
            <a:ext cx="7920880" cy="1569660"/>
          </a:xfrm>
          <a:prstGeom prst="rect">
            <a:avLst/>
          </a:prstGeom>
          <a:gradFill>
            <a:gsLst>
              <a:gs pos="7600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19050">
            <a:solidFill>
              <a:schemeClr val="bg1">
                <a:lumMod val="50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r>
              <a:rPr lang="ru-RU" sz="2400" b="1" i="1" u="sng" dirty="0" smtClean="0">
                <a:latin typeface="Times New Roman" pitchFamily="18" charset="0"/>
                <a:cs typeface="Times New Roman" pitchFamily="18" charset="0"/>
              </a:rPr>
              <a:t>Вопрос 1-й 1-ой команде:</a:t>
            </a:r>
          </a:p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Назовите сказку, героями которой являются:</a:t>
            </a:r>
          </a:p>
          <a:p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ткачиха, повариха, сватья баба </a:t>
            </a:r>
            <a:r>
              <a:rPr lang="ru-RU" sz="24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Бабариха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, коршун, комар, дядька </a:t>
            </a:r>
            <a:r>
              <a:rPr lang="ru-RU" sz="24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Черномор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Картинки по запросу оценка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2123" y="5373216"/>
            <a:ext cx="1224136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  <a:scene3d>
            <a:camera prst="isometricOffAxis1Right"/>
            <a:lightRig rig="threePt" dir="t"/>
          </a:scene3d>
        </p:spPr>
      </p:pic>
      <p:pic>
        <p:nvPicPr>
          <p:cNvPr id="6" name="Рисунок 5"/>
          <p:cNvPicPr/>
          <p:nvPr/>
        </p:nvPicPr>
        <p:blipFill>
          <a:blip r:embed="rId3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="" val="0"/>
              </a:ext>
            </a:extLst>
          </a:blip>
          <a:srcRect l="3207" t="4546" r="76590" b="57828"/>
          <a:stretch>
            <a:fillRect/>
          </a:stretch>
        </p:blipFill>
        <p:spPr>
          <a:xfrm>
            <a:off x="360115" y="260648"/>
            <a:ext cx="1440160" cy="1728192"/>
          </a:xfrm>
          <a:prstGeom prst="ellipse">
            <a:avLst/>
          </a:prstGeom>
          <a:ln w="63500" cap="rnd">
            <a:solidFill>
              <a:schemeClr val="bg2">
                <a:lumMod val="9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  <a:softEdge rad="317500"/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7" name="Рисунок 6" descr="C:\Users\Нина Александровна\Desktop\1646783864_60-kartinkin-net-p-pero-i-chernilnitsa-kartinki-65.jpg"/>
          <p:cNvPicPr/>
          <p:nvPr/>
        </p:nvPicPr>
        <p:blipFill>
          <a:blip r:embed="rId4" cstate="print">
            <a:lum contrast="-20000"/>
          </a:blip>
          <a:srcRect l="12262" t="7317" r="5849"/>
          <a:stretch>
            <a:fillRect/>
          </a:stretch>
        </p:blipFill>
        <p:spPr bwMode="auto">
          <a:xfrm>
            <a:off x="9217099" y="5661248"/>
            <a:ext cx="1257300" cy="1023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20355" y="5949280"/>
            <a:ext cx="5904656" cy="75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64371" y="188640"/>
            <a:ext cx="5922211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944291" y="332657"/>
            <a:ext cx="8474891" cy="76944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Основной тур</a:t>
            </a:r>
          </a:p>
          <a:p>
            <a:pPr algn="ctr"/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«Самый внимательный  читатель сказок А.С.Пушкина»</a:t>
            </a:r>
            <a:endParaRPr lang="ru-RU" sz="2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744491" y="1340768"/>
            <a:ext cx="3744416" cy="76944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chemeClr val="bg1">
                <a:lumMod val="50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Ответ :</a:t>
            </a:r>
          </a:p>
          <a:p>
            <a:pPr algn="ctr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«Сказка о царе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Салтане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https://encrypted-tbn3.gstatic.com/images?q=tbn:ANd9GcSv0qnhq0aP-wI0g_q3jYsROW3j0Mmx0y4x7JjZFfJgwM81_IlO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603094">
            <a:off x="7651225" y="1300447"/>
            <a:ext cx="2159782" cy="1664820"/>
          </a:xfrm>
          <a:prstGeom prst="rect">
            <a:avLst/>
          </a:prstGeom>
          <a:noFill/>
          <a:effectLst>
            <a:softEdge rad="127000"/>
          </a:effectLst>
          <a:scene3d>
            <a:camera prst="orthographicFront"/>
            <a:lightRig rig="threePt" dir="t"/>
          </a:scene3d>
          <a:sp3d>
            <a:bevelT prst="angle"/>
          </a:sp3d>
        </p:spPr>
      </p:pic>
      <p:sp>
        <p:nvSpPr>
          <p:cNvPr id="9" name="TextBox 8"/>
          <p:cNvSpPr txBox="1"/>
          <p:nvPr/>
        </p:nvSpPr>
        <p:spPr>
          <a:xfrm>
            <a:off x="288107" y="2348880"/>
            <a:ext cx="2880320" cy="280076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chemeClr val="bg1">
                <a:lumMod val="50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«Здравствуй, красная девица, -</a:t>
            </a:r>
          </a:p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говорит он, — будь царица</a:t>
            </a:r>
          </a:p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роди богатыря</a:t>
            </a:r>
          </a:p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Мне к исходу сентября.</a:t>
            </a:r>
          </a:p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 ж, голубушки-сестрицы,</a:t>
            </a:r>
          </a:p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Выбирайтесь из светлицы,</a:t>
            </a:r>
          </a:p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Поезжайте вслед за мной,</a:t>
            </a:r>
          </a:p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Вслед за мной и за сестрой:</a:t>
            </a:r>
          </a:p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Будь 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одна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из вас 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ткачиха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другая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повариха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             (Царь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Салтан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384451" y="2348880"/>
            <a:ext cx="2952328" cy="255454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chemeClr val="bg1">
                <a:lumMod val="50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 ткачиха с поварихой,</a:t>
            </a:r>
          </a:p>
          <a:p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 сватьей бабой </a:t>
            </a:r>
            <a:r>
              <a:rPr lang="ru-RU" sz="1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Бабарихой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Извести ее хотят,</a:t>
            </a:r>
          </a:p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Перенять гонца велят;</a:t>
            </a:r>
          </a:p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Сами шлют гонца другого</a:t>
            </a:r>
          </a:p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Вот с чем от слова до слова:</a:t>
            </a:r>
          </a:p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«Родила царица в ночь</a:t>
            </a:r>
          </a:p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 то сына, не то дочь;</a:t>
            </a:r>
          </a:p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 мышонка, не лягушку,</a:t>
            </a:r>
          </a:p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sz="1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неведому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зверюшку».</a:t>
            </a:r>
            <a:endParaRPr lang="ru-RU" sz="1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552803" y="3140968"/>
            <a:ext cx="2808312" cy="107721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chemeClr val="bg1">
                <a:lumMod val="50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Бьется лебедь средь зыбей,</a:t>
            </a:r>
          </a:p>
          <a:p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Коршун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носится над ней;</a:t>
            </a:r>
          </a:p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Та бедняжка так и плещет,</a:t>
            </a:r>
          </a:p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Воду вкруг мутит и хлещет…</a:t>
            </a:r>
            <a:endParaRPr lang="ru-RU" sz="1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384451" y="5157192"/>
            <a:ext cx="3024336" cy="107721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chemeClr val="bg1">
                <a:lumMod val="50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Лебедь князю: «Вот в чем горе!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Ну, послушай: хочешь в море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Полететь за кораблем?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Будь же, князь, ты комаром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552803" y="4437112"/>
            <a:ext cx="2664296" cy="181588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chemeClr val="bg1">
                <a:lumMod val="50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очутятся на бреге,</a:t>
            </a:r>
          </a:p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чешуе, как жар горя,</a:t>
            </a:r>
          </a:p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Тридцать три богатыря,</a:t>
            </a:r>
          </a:p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Все красавцы молодые,</a:t>
            </a:r>
          </a:p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Великаны удалые,</a:t>
            </a:r>
          </a:p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Все равны, как на подбор,</a:t>
            </a:r>
          </a:p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 ними дядька </a:t>
            </a:r>
            <a:r>
              <a:rPr lang="ru-RU" sz="1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Черномор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1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Рисунок 13"/>
          <p:cNvPicPr/>
          <p:nvPr/>
        </p:nvPicPr>
        <p:blipFill>
          <a:blip r:embed="rId3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="" val="0"/>
              </a:ext>
            </a:extLst>
          </a:blip>
          <a:srcRect l="3207" t="4546" r="76590" b="57828"/>
          <a:stretch>
            <a:fillRect/>
          </a:stretch>
        </p:blipFill>
        <p:spPr>
          <a:xfrm>
            <a:off x="360115" y="260648"/>
            <a:ext cx="1440160" cy="1728192"/>
          </a:xfrm>
          <a:prstGeom prst="ellipse">
            <a:avLst/>
          </a:prstGeom>
          <a:ln w="63500" cap="rnd">
            <a:solidFill>
              <a:schemeClr val="bg2">
                <a:lumMod val="9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  <a:softEdge rad="317500"/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5" name="Рисунок 14" descr="C:\Users\Нина Александровна\Desktop\1646783864_60-kartinkin-net-p-pero-i-chernilnitsa-kartinki-65.jpg"/>
          <p:cNvPicPr/>
          <p:nvPr/>
        </p:nvPicPr>
        <p:blipFill>
          <a:blip r:embed="rId4" cstate="print">
            <a:lum contrast="-20000"/>
          </a:blip>
          <a:srcRect l="12262" t="7317" r="5849"/>
          <a:stretch>
            <a:fillRect/>
          </a:stretch>
        </p:blipFill>
        <p:spPr bwMode="auto">
          <a:xfrm>
            <a:off x="9217099" y="5661248"/>
            <a:ext cx="1257300" cy="1023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6" name="Прямая соединительная линия 15"/>
          <p:cNvCxnSpPr/>
          <p:nvPr/>
        </p:nvCxnSpPr>
        <p:spPr>
          <a:xfrm>
            <a:off x="216099" y="404664"/>
            <a:ext cx="0" cy="6120680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216099" y="6597352"/>
            <a:ext cx="8928992" cy="0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Рисунок 18"/>
          <p:cNvPicPr/>
          <p:nvPr/>
        </p:nvPicPr>
        <p:blipFill>
          <a:blip r:embed="rId5" cstate="print">
            <a:lum bright="26000"/>
          </a:blip>
          <a:srcRect/>
          <a:stretch>
            <a:fillRect/>
          </a:stretch>
        </p:blipFill>
        <p:spPr bwMode="auto">
          <a:xfrm>
            <a:off x="2664371" y="6237312"/>
            <a:ext cx="5926736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944291" y="1052736"/>
            <a:ext cx="8474891" cy="76944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Основной тур</a:t>
            </a:r>
          </a:p>
          <a:p>
            <a:pPr algn="ctr"/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«Самый внимательный  читатель сказок А.С.Пушкина»</a:t>
            </a:r>
            <a:endParaRPr lang="ru-RU" sz="2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92363" y="2132856"/>
            <a:ext cx="6984776" cy="1569660"/>
          </a:xfrm>
          <a:prstGeom prst="rect">
            <a:avLst/>
          </a:prstGeom>
          <a:gradFill>
            <a:gsLst>
              <a:gs pos="9000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19050">
            <a:solidFill>
              <a:schemeClr val="bg1">
                <a:lumMod val="50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r>
              <a:rPr lang="ru-RU" sz="2400" b="1" i="1" u="sng" dirty="0" smtClean="0">
                <a:latin typeface="Times New Roman" pitchFamily="18" charset="0"/>
                <a:cs typeface="Times New Roman" pitchFamily="18" charset="0"/>
              </a:rPr>
              <a:t>Вопрос 1-й 2-ой команде:</a:t>
            </a:r>
          </a:p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Назовите сказку, героями которой являются:</a:t>
            </a:r>
          </a:p>
          <a:p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царица, Чернавка, царевна, месяц, солнце, ветер, зеркальце.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Картинки по запросу оценка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2123" y="5373216"/>
            <a:ext cx="1152128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  <a:scene3d>
            <a:camera prst="isometricOffAxis1Right"/>
            <a:lightRig rig="threePt" dir="t"/>
          </a:scene3d>
        </p:spPr>
      </p:pic>
      <p:pic>
        <p:nvPicPr>
          <p:cNvPr id="12" name="Рисунок 11"/>
          <p:cNvPicPr/>
          <p:nvPr/>
        </p:nvPicPr>
        <p:blipFill>
          <a:blip r:embed="rId3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="" val="0"/>
              </a:ext>
            </a:extLst>
          </a:blip>
          <a:srcRect l="3207" t="4546" r="76590" b="57828"/>
          <a:stretch>
            <a:fillRect/>
          </a:stretch>
        </p:blipFill>
        <p:spPr>
          <a:xfrm>
            <a:off x="360115" y="260648"/>
            <a:ext cx="1440160" cy="1728192"/>
          </a:xfrm>
          <a:prstGeom prst="ellipse">
            <a:avLst/>
          </a:prstGeom>
          <a:ln w="63500" cap="rnd">
            <a:solidFill>
              <a:schemeClr val="bg2">
                <a:lumMod val="9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  <a:softEdge rad="317500"/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3" name="Рисунок 12" descr="C:\Users\Нина Александровна\Desktop\1646783864_60-kartinkin-net-p-pero-i-chernilnitsa-kartinki-65.jpg"/>
          <p:cNvPicPr/>
          <p:nvPr/>
        </p:nvPicPr>
        <p:blipFill>
          <a:blip r:embed="rId4" cstate="print">
            <a:lum contrast="-20000"/>
          </a:blip>
          <a:srcRect l="12262" t="7317" r="5849"/>
          <a:stretch>
            <a:fillRect/>
          </a:stretch>
        </p:blipFill>
        <p:spPr bwMode="auto">
          <a:xfrm>
            <a:off x="9217099" y="5661248"/>
            <a:ext cx="1257300" cy="1023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20355" y="5949280"/>
            <a:ext cx="5904656" cy="75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64371" y="188640"/>
            <a:ext cx="5922211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C:\Users\Нина Александровна\Desktop\1646783864_60-kartinkin-net-p-pero-i-chernilnitsa-kartinki-65.jpg"/>
          <p:cNvPicPr/>
          <p:nvPr/>
        </p:nvPicPr>
        <p:blipFill>
          <a:blip r:embed="rId2" cstate="print">
            <a:lum contrast="-20000"/>
          </a:blip>
          <a:srcRect l="12262" t="7317" r="5849"/>
          <a:stretch>
            <a:fillRect/>
          </a:stretch>
        </p:blipFill>
        <p:spPr bwMode="auto">
          <a:xfrm>
            <a:off x="9217099" y="5661248"/>
            <a:ext cx="1257300" cy="1023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944291" y="332657"/>
            <a:ext cx="8474891" cy="76944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Основной тур</a:t>
            </a:r>
          </a:p>
          <a:p>
            <a:pPr algn="ctr"/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«Самый внимательный  читатель сказок А.С.Пушкина»</a:t>
            </a:r>
            <a:endParaRPr lang="ru-RU" sz="2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024411" y="1268760"/>
            <a:ext cx="6120680" cy="76944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chemeClr val="bg1">
                <a:lumMod val="50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r>
              <a:rPr lang="ru-RU" sz="2200" b="1" i="1" u="sng" dirty="0" smtClean="0">
                <a:latin typeface="Times New Roman" pitchFamily="18" charset="0"/>
                <a:cs typeface="Times New Roman" pitchFamily="18" charset="0"/>
              </a:rPr>
              <a:t>Ответ:</a:t>
            </a:r>
          </a:p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«Сказка о мертвой царевне и о семи богатырях»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128867" y="2060848"/>
            <a:ext cx="2952328" cy="181588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chemeClr val="bg1">
                <a:lumMod val="50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Только 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месяц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показался,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Он за ним с мольбой погнался.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«Месяц, месяц, мой дружок,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Позолоченный рожок!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…………………………………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 видал ли где на свете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Ты царевны молодой?</a:t>
            </a:r>
            <a:endParaRPr lang="ru-RU" sz="1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128867" y="4005064"/>
            <a:ext cx="2952328" cy="107721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chemeClr val="bg1">
                <a:lumMod val="50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Царь с 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царицею 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простился,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 путь-дорогу снарядился,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 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царица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у окна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Села ждать его одна.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768827" y="5229200"/>
            <a:ext cx="2448272" cy="107721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chemeClr val="bg1">
                <a:lumMod val="50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Но 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царевна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молодая,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Тихомолком расцветая,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Между тем росла, росла.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Поднялась — и расцвела.</a:t>
            </a:r>
            <a:endParaRPr lang="ru-RU" sz="1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600475" y="2204864"/>
            <a:ext cx="3240360" cy="206210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chemeClr val="bg1">
                <a:lumMod val="50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Обратился молодец.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Свет наш солнышко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! ты ходишь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Круглый год по небу, сводишь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Зиму с теплою весной,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Всех нас видишь под собой.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Аль откажешь мне в ответе?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 видало ль где на свете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Ты царевны молодой?</a:t>
            </a:r>
            <a:endParaRPr lang="ru-RU" sz="1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672483" y="4437112"/>
            <a:ext cx="2952328" cy="206210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chemeClr val="bg1">
                <a:lumMod val="50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Бросив 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зеркальце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под лавку,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Позвала к себе 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Чернавку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 наказывает ей,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Сенной девушке своей,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Весть 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царевну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 глушь лесную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И, связав ее, живую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 сосной оставить там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 съедение волкам.</a:t>
            </a:r>
            <a:endParaRPr lang="ru-RU" sz="1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88107" y="2204864"/>
            <a:ext cx="3240360" cy="280076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chemeClr val="bg1">
                <a:lumMod val="50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 rtlCol="0">
            <a:spAutoFit/>
          </a:bodyPr>
          <a:lstStyle/>
          <a:p>
            <a:r>
              <a:rPr lang="ru-RU" sz="1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Елисей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не унывая,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 ветру кинулся, взывая: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Ветер, ветер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! Ты могуч,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Ты гоняешь стаи туч,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Ты волнуешь сине море,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Всюду веешь на просторе.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 боишься никого,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Кроме бога одного.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Аль откажешь мне в ответе?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 видал ли где на свете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Ты царевны молодой?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12" name="Рисунок 11"/>
          <p:cNvPicPr/>
          <p:nvPr/>
        </p:nvPicPr>
        <p:blipFill>
          <a:blip r:embed="rId3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="" val="0"/>
              </a:ext>
            </a:extLst>
          </a:blip>
          <a:srcRect l="3207" t="4546" r="76590" b="57828"/>
          <a:stretch>
            <a:fillRect/>
          </a:stretch>
        </p:blipFill>
        <p:spPr>
          <a:xfrm>
            <a:off x="360115" y="260648"/>
            <a:ext cx="1440160" cy="1728192"/>
          </a:xfrm>
          <a:prstGeom prst="ellipse">
            <a:avLst/>
          </a:prstGeom>
          <a:ln w="63500" cap="rnd">
            <a:solidFill>
              <a:schemeClr val="bg2">
                <a:lumMod val="9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  <a:softEdge rad="317500"/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cxnSp>
        <p:nvCxnSpPr>
          <p:cNvPr id="14" name="Прямая соединительная линия 13"/>
          <p:cNvCxnSpPr/>
          <p:nvPr/>
        </p:nvCxnSpPr>
        <p:spPr>
          <a:xfrm>
            <a:off x="216099" y="404664"/>
            <a:ext cx="0" cy="6120680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216099" y="6597352"/>
            <a:ext cx="8928992" cy="0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Рисунок 5" descr="p160690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995683">
            <a:off x="2243347" y="4733489"/>
            <a:ext cx="1327058" cy="17835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  <a:scene3d>
            <a:camera prst="orthographicFront"/>
            <a:lightRig rig="threePt" dir="t"/>
          </a:scene3d>
          <a:sp3d>
            <a:bevelT prst="angle"/>
          </a:sp3d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 descr="C:\Users\Нина Александровна\Desktop\1646783864_60-kartinkin-net-p-pero-i-chernilnitsa-kartinki-65.jpg"/>
          <p:cNvPicPr/>
          <p:nvPr/>
        </p:nvPicPr>
        <p:blipFill>
          <a:blip r:embed="rId2" cstate="print">
            <a:lum contrast="-20000"/>
          </a:blip>
          <a:srcRect l="12262" t="7317" r="5849"/>
          <a:stretch>
            <a:fillRect/>
          </a:stretch>
        </p:blipFill>
        <p:spPr bwMode="auto">
          <a:xfrm>
            <a:off x="9361115" y="5733256"/>
            <a:ext cx="1257300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232323" y="260648"/>
            <a:ext cx="7992888" cy="1107996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square">
            <a:spAutoFit/>
          </a:bodyPr>
          <a:lstStyle/>
          <a:p>
            <a:pPr algn="just"/>
            <a:r>
              <a:rPr lang="ru-RU" sz="2200" b="1" i="1" dirty="0" smtClean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Слушая сказки А.С. Пушкина, мы с малых лет учимся ценить чистое, простое, чуждое преувеличения и напыщенности слово…</a:t>
            </a:r>
          </a:p>
          <a:p>
            <a:pPr algn="r"/>
            <a:r>
              <a:rPr lang="ru-RU" sz="2200" b="1" dirty="0" smtClean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 </a:t>
            </a:r>
            <a:r>
              <a:rPr lang="ru-RU" sz="2200" b="1" i="1" dirty="0" smtClean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С.Я. Маршак</a:t>
            </a:r>
            <a:r>
              <a:rPr lang="ru-RU" sz="2200" b="1" dirty="0" smtClean="0">
                <a:solidFill>
                  <a:srgbClr val="002060"/>
                </a:solidFill>
                <a:latin typeface="Monotype Corsiva" pitchFamily="66" charset="0"/>
                <a:cs typeface="Times New Roman" pitchFamily="18" charset="0"/>
              </a:rPr>
              <a:t> </a:t>
            </a:r>
            <a:endParaRPr lang="ru-RU" sz="2200" b="1" dirty="0">
              <a:solidFill>
                <a:srgbClr val="002060"/>
              </a:solidFill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384451" y="1484784"/>
            <a:ext cx="6696744" cy="4524315"/>
          </a:xfrm>
          <a:prstGeom prst="rect">
            <a:avLst/>
          </a:prstGeom>
          <a:gradFill>
            <a:gsLst>
              <a:gs pos="10000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6350">
            <a:solidFill>
              <a:schemeClr val="bg1">
                <a:lumMod val="85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С чего начинается радостный и волнующий мир детства? С колыбельных песен мамы. С крепких отцовских рук, подбрасывающих тебя под потолок. С запаха бабушкиных пирогов. И со сказок Александра Сергеевича Пушкина. С их помощью мы познаём мир, учимся различать добро и зло, правду и кривду, красоту и безобразие… 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Сказки пробуждают в нас сознание, как следует добиваться счастья, гармонии. По-настоящему может быть счастливым тот, кто шагает по жизни с пушкинскими сказками, потому что сказки Пушкина - это кладезь мудрости, доброты, житейского опыта.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Сегодня в нашей игре – викторине «Самый внимательный читатель сказок А.С.Пушкина» принимают участие те, кто знает и любит сказки Пушкина, знаком с их творческой историей. «Игра -викторина» покажет, кто является самым внимательным читателем сказок величайшего писателя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XIX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столетия – Александра Сергеевича Пушкина.</a:t>
            </a:r>
          </a:p>
        </p:txBody>
      </p:sp>
      <p:pic>
        <p:nvPicPr>
          <p:cNvPr id="8" name="Рисунок 7" descr="рисунки000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918157">
            <a:off x="1548174" y="1864813"/>
            <a:ext cx="1864854" cy="20120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9" name="Рисунок 8" descr="http://agencyvolnyostrov.ru/autothumbs.php?img=/images/book-anonsi/pushkin_art25a_385_480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628282">
            <a:off x="545565" y="3140487"/>
            <a:ext cx="1845627" cy="210874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01600" prst="riblet"/>
          </a:sp3d>
        </p:spPr>
      </p:pic>
      <p:pic>
        <p:nvPicPr>
          <p:cNvPr id="11" name="Рисунок 10" descr="http://img1.labirint.ru/books/141991/big.jpg"/>
          <p:cNvPicPr/>
          <p:nvPr/>
        </p:nvPicPr>
        <p:blipFill>
          <a:blip r:embed="rId5" cstate="print"/>
          <a:srcRect t="7367" b="6944"/>
          <a:stretch>
            <a:fillRect/>
          </a:stretch>
        </p:blipFill>
        <p:spPr bwMode="auto">
          <a:xfrm rot="387374">
            <a:off x="1466615" y="4524650"/>
            <a:ext cx="1660969" cy="184365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13" name="Рисунок 12"/>
          <p:cNvPicPr/>
          <p:nvPr/>
        </p:nvPicPr>
        <p:blipFill>
          <a:blip r:embed="rId6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="" val="0"/>
              </a:ext>
            </a:extLst>
          </a:blip>
          <a:srcRect l="3207" t="4546" r="76590" b="57828"/>
          <a:stretch>
            <a:fillRect/>
          </a:stretch>
        </p:blipFill>
        <p:spPr>
          <a:xfrm>
            <a:off x="360115" y="260648"/>
            <a:ext cx="1440160" cy="1728192"/>
          </a:xfrm>
          <a:prstGeom prst="ellipse">
            <a:avLst/>
          </a:prstGeom>
          <a:ln w="63500" cap="rnd">
            <a:solidFill>
              <a:schemeClr val="bg2">
                <a:lumMod val="9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2" name="Рисунок 11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20355" y="5949280"/>
            <a:ext cx="5904656" cy="75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016299" y="908720"/>
            <a:ext cx="8474891" cy="76944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Основной тур</a:t>
            </a:r>
          </a:p>
          <a:p>
            <a:pPr algn="ctr"/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«Самый внимательный  читатель сказок А.С.Пушкина»</a:t>
            </a:r>
            <a:endParaRPr lang="ru-RU" sz="2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664371" y="2132856"/>
            <a:ext cx="6696744" cy="1200329"/>
          </a:xfrm>
          <a:prstGeom prst="rect">
            <a:avLst/>
          </a:prstGeom>
          <a:gradFill>
            <a:gsLst>
              <a:gs pos="9000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19050">
            <a:solidFill>
              <a:schemeClr val="bg1">
                <a:lumMod val="50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r>
              <a:rPr lang="ru-RU" sz="2400" b="1" i="1" u="sng" dirty="0" smtClean="0">
                <a:latin typeface="Times New Roman" pitchFamily="18" charset="0"/>
                <a:cs typeface="Times New Roman" pitchFamily="18" charset="0"/>
              </a:rPr>
              <a:t>Вопрос 2-й 1-ой команде:</a:t>
            </a:r>
          </a:p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Назовите сказку, героями которой являются: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попадья, Бес, бесенок, два зайца, попёнок.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Картинки по запросу оценка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2123" y="5373216"/>
            <a:ext cx="1224136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  <a:scene3d>
            <a:camera prst="isometricOffAxis1Right"/>
            <a:lightRig rig="threePt" dir="t"/>
          </a:scene3d>
        </p:spPr>
      </p:pic>
      <p:pic>
        <p:nvPicPr>
          <p:cNvPr id="6" name="Рисунок 5"/>
          <p:cNvPicPr/>
          <p:nvPr/>
        </p:nvPicPr>
        <p:blipFill>
          <a:blip r:embed="rId3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="" val="0"/>
              </a:ext>
            </a:extLst>
          </a:blip>
          <a:srcRect l="3207" t="4546" r="76590" b="57828"/>
          <a:stretch>
            <a:fillRect/>
          </a:stretch>
        </p:blipFill>
        <p:spPr>
          <a:xfrm>
            <a:off x="360115" y="260648"/>
            <a:ext cx="1440160" cy="1728192"/>
          </a:xfrm>
          <a:prstGeom prst="ellipse">
            <a:avLst/>
          </a:prstGeom>
          <a:ln w="63500" cap="rnd">
            <a:solidFill>
              <a:schemeClr val="bg2">
                <a:lumMod val="9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  <a:softEdge rad="317500"/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7" name="Рисунок 6" descr="C:\Users\Нина Александровна\Desktop\1646783864_60-kartinkin-net-p-pero-i-chernilnitsa-kartinki-65.jpg"/>
          <p:cNvPicPr/>
          <p:nvPr/>
        </p:nvPicPr>
        <p:blipFill>
          <a:blip r:embed="rId4" cstate="print">
            <a:lum contrast="-20000"/>
          </a:blip>
          <a:srcRect l="12262" t="7317" r="5849"/>
          <a:stretch>
            <a:fillRect/>
          </a:stretch>
        </p:blipFill>
        <p:spPr bwMode="auto">
          <a:xfrm>
            <a:off x="9217099" y="5661248"/>
            <a:ext cx="1257300" cy="1023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20355" y="5949280"/>
            <a:ext cx="5904656" cy="75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64371" y="188640"/>
            <a:ext cx="5922211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60315" y="332657"/>
            <a:ext cx="8258867" cy="76944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Основной тур</a:t>
            </a:r>
          </a:p>
          <a:p>
            <a:pPr algn="ctr"/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«Самый внимательный  читатель сказок А.С.Пушкина»</a:t>
            </a:r>
            <a:endParaRPr lang="ru-RU" sz="2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28467" y="1268760"/>
            <a:ext cx="5472608" cy="83099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chemeClr val="bg1">
                <a:lumMod val="50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r>
              <a:rPr lang="ru-RU" sz="2400" b="1" i="1" u="sng" dirty="0" smtClean="0">
                <a:latin typeface="Times New Roman" pitchFamily="18" charset="0"/>
                <a:cs typeface="Times New Roman" pitchFamily="18" charset="0"/>
              </a:rPr>
              <a:t>Ответ: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«Сказка  о попе и работнике его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Балде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Рисунок11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2144"/>
          <a:stretch>
            <a:fillRect/>
          </a:stretch>
        </p:blipFill>
        <p:spPr bwMode="auto">
          <a:xfrm rot="20964919">
            <a:off x="7552473" y="2342351"/>
            <a:ext cx="1647825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9" name="Рисунок 8" descr="Сказки пушкина картинки раскраски. Скачать и распечатать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45350">
            <a:off x="5898826" y="2230425"/>
            <a:ext cx="1656184" cy="2245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10" name="Рисунок 9" descr="Сказка О попе и о работнике его Балде, Пушкин Александр Сергеевич - читать  для детей онлайн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972906">
            <a:off x="569437" y="2571060"/>
            <a:ext cx="260985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11" name="Рисунок 10" descr="Книга: &quot;Сказка о попе и о работнике его Балде&quot; - Александр ...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32523" y="2204864"/>
            <a:ext cx="1728192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  <a:scene3d>
            <a:camera prst="orthographicFront"/>
            <a:lightRig rig="threePt" dir="t"/>
          </a:scene3d>
          <a:sp3d>
            <a:bevelT prst="angle"/>
          </a:sp3d>
        </p:spPr>
      </p:pic>
      <p:sp>
        <p:nvSpPr>
          <p:cNvPr id="12" name="TextBox 11"/>
          <p:cNvSpPr txBox="1"/>
          <p:nvPr/>
        </p:nvSpPr>
        <p:spPr>
          <a:xfrm rot="20986212">
            <a:off x="306007" y="4443683"/>
            <a:ext cx="3754701" cy="92333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chemeClr val="bg1">
                <a:lumMod val="50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…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Попадья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Балдой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не нахвалится,</a:t>
            </a:r>
            <a:b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Поповна о </a:t>
            </a:r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Балде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лишь и печалится,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Попёнок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зовет его тятей…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624811" y="4221088"/>
            <a:ext cx="3672408" cy="120032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chemeClr val="bg1">
                <a:lumMod val="50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Пошел </a:t>
            </a:r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Балда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 ближний лесок,</a:t>
            </a:r>
            <a:b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Поймал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двух </a:t>
            </a:r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зайков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да в мешок.</a:t>
            </a:r>
            <a:b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 морю опять он приходит,</a:t>
            </a:r>
            <a:b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 моря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бесенка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находит.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 rot="818773">
            <a:off x="3914963" y="5132112"/>
            <a:ext cx="3527291" cy="64633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chemeClr val="bg1">
                <a:lumMod val="50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Вот из моря вылез старый Бес:</a:t>
            </a:r>
            <a:b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«Зачем ты, </a:t>
            </a:r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Балда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к нам залез?»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Рисунок 13"/>
          <p:cNvPicPr/>
          <p:nvPr/>
        </p:nvPicPr>
        <p:blipFill>
          <a:blip r:embed="rId6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="" val="0"/>
              </a:ext>
            </a:extLst>
          </a:blip>
          <a:srcRect l="3207" t="4546" r="76590" b="57828"/>
          <a:stretch>
            <a:fillRect/>
          </a:stretch>
        </p:blipFill>
        <p:spPr>
          <a:xfrm>
            <a:off x="360115" y="260648"/>
            <a:ext cx="1440160" cy="1728192"/>
          </a:xfrm>
          <a:prstGeom prst="ellipse">
            <a:avLst/>
          </a:prstGeom>
          <a:ln w="63500" cap="rnd">
            <a:solidFill>
              <a:schemeClr val="bg2">
                <a:lumMod val="9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  <a:softEdge rad="317500"/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5" name="Рисунок 14" descr="C:\Users\Нина Александровна\Desktop\1646783864_60-kartinkin-net-p-pero-i-chernilnitsa-kartinki-65.jpg"/>
          <p:cNvPicPr/>
          <p:nvPr/>
        </p:nvPicPr>
        <p:blipFill>
          <a:blip r:embed="rId7" cstate="print">
            <a:lum contrast="-20000"/>
          </a:blip>
          <a:srcRect l="12262" t="7317" r="5849"/>
          <a:stretch>
            <a:fillRect/>
          </a:stretch>
        </p:blipFill>
        <p:spPr bwMode="auto">
          <a:xfrm>
            <a:off x="9217099" y="5661248"/>
            <a:ext cx="1257300" cy="1023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Рисунок 18"/>
          <p:cNvPicPr/>
          <p:nvPr/>
        </p:nvPicPr>
        <p:blipFill>
          <a:blip r:embed="rId8" cstate="print">
            <a:lum bright="26000"/>
          </a:blip>
          <a:srcRect/>
          <a:stretch>
            <a:fillRect/>
          </a:stretch>
        </p:blipFill>
        <p:spPr bwMode="auto">
          <a:xfrm>
            <a:off x="2880395" y="6309320"/>
            <a:ext cx="5926736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Рисунок13"/>
          <p:cNvPicPr/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725845">
            <a:off x="2002842" y="5052703"/>
            <a:ext cx="19050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"/>
          </a:effectLst>
          <a:scene3d>
            <a:camera prst="orthographicFront"/>
            <a:lightRig rig="threePt" dir="t"/>
          </a:scene3d>
          <a:sp3d>
            <a:bevelT prst="angle"/>
          </a:sp3d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304331" y="908720"/>
            <a:ext cx="8114851" cy="76944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Основной тур</a:t>
            </a:r>
          </a:p>
          <a:p>
            <a:pPr algn="ctr"/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«Самый внимательный  читатель сказок А.С.Пушкина»</a:t>
            </a:r>
            <a:endParaRPr lang="ru-RU" sz="2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096419" y="1844824"/>
            <a:ext cx="6480720" cy="1200329"/>
          </a:xfrm>
          <a:prstGeom prst="rect">
            <a:avLst/>
          </a:prstGeom>
          <a:gradFill>
            <a:gsLst>
              <a:gs pos="9000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19050">
            <a:solidFill>
              <a:schemeClr val="bg1">
                <a:lumMod val="50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r>
              <a:rPr lang="ru-RU" sz="2400" b="1" i="1" u="sng" dirty="0" smtClean="0">
                <a:latin typeface="Times New Roman" pitchFamily="18" charset="0"/>
                <a:cs typeface="Times New Roman" pitchFamily="18" charset="0"/>
              </a:rPr>
              <a:t>Вопрос 2-й 2-ой команде:</a:t>
            </a:r>
          </a:p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Назовите сказку, героями которой являются:</a:t>
            </a:r>
          </a:p>
          <a:p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звездочет, воевода, </a:t>
            </a:r>
            <a:r>
              <a:rPr lang="ru-RU" sz="24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шамаханская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царица, </a:t>
            </a:r>
            <a:r>
              <a:rPr lang="ru-RU" sz="24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Дадон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Картинки по запросу оценка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2123" y="5301208"/>
            <a:ext cx="1224136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  <a:scene3d>
            <a:camera prst="isometricOffAxis1Right"/>
            <a:lightRig rig="threePt" dir="t"/>
          </a:scene3d>
        </p:spPr>
      </p:pic>
      <p:pic>
        <p:nvPicPr>
          <p:cNvPr id="6" name="Рисунок 5"/>
          <p:cNvPicPr/>
          <p:nvPr/>
        </p:nvPicPr>
        <p:blipFill>
          <a:blip r:embed="rId3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="" val="0"/>
              </a:ext>
            </a:extLst>
          </a:blip>
          <a:srcRect l="3207" t="4546" r="76590" b="57828"/>
          <a:stretch>
            <a:fillRect/>
          </a:stretch>
        </p:blipFill>
        <p:spPr>
          <a:xfrm>
            <a:off x="360115" y="260648"/>
            <a:ext cx="1440160" cy="1728192"/>
          </a:xfrm>
          <a:prstGeom prst="ellipse">
            <a:avLst/>
          </a:prstGeom>
          <a:ln w="63500" cap="rnd">
            <a:solidFill>
              <a:schemeClr val="bg2">
                <a:lumMod val="9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  <a:softEdge rad="317500"/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7" name="Рисунок 6" descr="C:\Users\Нина Александровна\Desktop\1646783864_60-kartinkin-net-p-pero-i-chernilnitsa-kartinki-65.jpg"/>
          <p:cNvPicPr/>
          <p:nvPr/>
        </p:nvPicPr>
        <p:blipFill>
          <a:blip r:embed="rId4" cstate="print">
            <a:lum contrast="-20000"/>
          </a:blip>
          <a:srcRect l="12262" t="7317" r="5849"/>
          <a:stretch>
            <a:fillRect/>
          </a:stretch>
        </p:blipFill>
        <p:spPr bwMode="auto">
          <a:xfrm>
            <a:off x="9217099" y="5661248"/>
            <a:ext cx="1257300" cy="1023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20355" y="5949280"/>
            <a:ext cx="5904656" cy="75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64371" y="188640"/>
            <a:ext cx="5922211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376339" y="332657"/>
            <a:ext cx="8042843" cy="76944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Основной тур</a:t>
            </a:r>
          </a:p>
          <a:p>
            <a:pPr algn="ctr"/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«Самый внимательный  читатель сказок А.С.Пушкина»</a:t>
            </a:r>
            <a:endParaRPr lang="ru-RU" sz="2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176539" y="1196752"/>
            <a:ext cx="3888432" cy="83099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chemeClr val="bg1">
                <a:lumMod val="50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r>
              <a:rPr lang="ru-RU" sz="2400" b="1" i="1" u="sng" dirty="0" smtClean="0">
                <a:latin typeface="Times New Roman" pitchFamily="18" charset="0"/>
                <a:cs typeface="Times New Roman" pitchFamily="18" charset="0"/>
              </a:rPr>
              <a:t>Ответ: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«Сказка о золотом петушке»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C:\Users\Нина Александровна\Desktop\00000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937148">
            <a:off x="2213781" y="2040178"/>
            <a:ext cx="1981300" cy="22735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7" name="Рисунок 6" descr="C:\Users\Нина Александровна\Desktop\1646931355_62-kartinkin-net-p-zolotoi-petushok-kartinki-64.jpg"/>
          <p:cNvPicPr/>
          <p:nvPr/>
        </p:nvPicPr>
        <p:blipFill>
          <a:blip r:embed="rId3" cstate="print"/>
          <a:srcRect b="14620"/>
          <a:stretch>
            <a:fillRect/>
          </a:stretch>
        </p:blipFill>
        <p:spPr bwMode="auto">
          <a:xfrm>
            <a:off x="4680595" y="2132856"/>
            <a:ext cx="2162175" cy="139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8" name="Рисунок 7" descr="C:\Users\Нина Александровна\Desktop\1646931376_60-kartinkin-net-p-zolotoi-petushok-kartinki-62.jpg"/>
          <p:cNvPicPr/>
          <p:nvPr/>
        </p:nvPicPr>
        <p:blipFill>
          <a:blip r:embed="rId4" cstate="print"/>
          <a:srcRect l="52599" t="15957" r="12474" b="12382"/>
          <a:stretch>
            <a:fillRect/>
          </a:stretch>
        </p:blipFill>
        <p:spPr bwMode="auto">
          <a:xfrm rot="516308">
            <a:off x="8142677" y="1488372"/>
            <a:ext cx="1716796" cy="2130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  <a:scene3d>
            <a:camera prst="orthographicFront"/>
            <a:lightRig rig="threePt" dir="t"/>
          </a:scene3d>
          <a:sp3d>
            <a:bevelT prst="angle"/>
          </a:sp3d>
        </p:spPr>
      </p:pic>
      <p:sp>
        <p:nvSpPr>
          <p:cNvPr id="11" name="TextBox 10"/>
          <p:cNvSpPr txBox="1"/>
          <p:nvPr/>
        </p:nvSpPr>
        <p:spPr>
          <a:xfrm rot="943419">
            <a:off x="681329" y="4266449"/>
            <a:ext cx="3234160" cy="175432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chemeClr val="bg1">
                <a:lumMod val="50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Воевода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говорит:</a:t>
            </a:r>
            <a:b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'Петушок опять кричит,</a:t>
            </a:r>
            <a:b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Страх и шум во всей столице'.</a:t>
            </a:r>
            <a:b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Царь к окошку - ан на спице,</a:t>
            </a:r>
            <a:b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Видит, бьётся петушок,</a:t>
            </a:r>
            <a:b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Обратившись на восток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 rot="581122">
            <a:off x="7666532" y="3782668"/>
            <a:ext cx="2617511" cy="147732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chemeClr val="bg1">
                <a:lumMod val="50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Вдруг шатер</a:t>
            </a:r>
            <a:b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Распахнулся… и девица,</a:t>
            </a:r>
            <a:b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Шамаханская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царица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b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Вся сияя как заря,</a:t>
            </a:r>
            <a:b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Тихо встретила царя.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248547" y="3645024"/>
            <a:ext cx="3168352" cy="203132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chemeClr val="bg1">
                <a:lumMod val="50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 злости</a:t>
            </a:r>
            <a:b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Инда плакал царь </a:t>
            </a:r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Дадон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b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Инда забывал и сон.</a:t>
            </a:r>
            <a:b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Что и жизнь в такой тревоге!</a:t>
            </a:r>
            <a:b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Вот он с просьбой о </a:t>
            </a:r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помоге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Обратился к мудрецу,</a:t>
            </a:r>
            <a:b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Звездочету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и скопцу.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14" name="Рисунок 13"/>
          <p:cNvPicPr/>
          <p:nvPr/>
        </p:nvPicPr>
        <p:blipFill>
          <a:blip r:embed="rId5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="" val="0"/>
              </a:ext>
            </a:extLst>
          </a:blip>
          <a:srcRect l="3207" t="4546" r="76590" b="57828"/>
          <a:stretch>
            <a:fillRect/>
          </a:stretch>
        </p:blipFill>
        <p:spPr>
          <a:xfrm>
            <a:off x="360115" y="260648"/>
            <a:ext cx="1440160" cy="1728192"/>
          </a:xfrm>
          <a:prstGeom prst="ellipse">
            <a:avLst/>
          </a:prstGeom>
          <a:ln w="63500" cap="rnd">
            <a:solidFill>
              <a:schemeClr val="bg1">
                <a:lumMod val="8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  <a:softEdge rad="317500"/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5" name="Рисунок 14" descr="C:\Users\Нина Александровна\Desktop\1646783864_60-kartinkin-net-p-pero-i-chernilnitsa-kartinki-65.jpg"/>
          <p:cNvPicPr/>
          <p:nvPr/>
        </p:nvPicPr>
        <p:blipFill>
          <a:blip r:embed="rId6" cstate="print">
            <a:lum contrast="-20000"/>
          </a:blip>
          <a:srcRect l="12262" t="7317" r="5849"/>
          <a:stretch>
            <a:fillRect/>
          </a:stretch>
        </p:blipFill>
        <p:spPr bwMode="auto">
          <a:xfrm>
            <a:off x="9217099" y="5661248"/>
            <a:ext cx="1257300" cy="1023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6" name="Прямая соединительная линия 15"/>
          <p:cNvCxnSpPr/>
          <p:nvPr/>
        </p:nvCxnSpPr>
        <p:spPr>
          <a:xfrm>
            <a:off x="216099" y="404664"/>
            <a:ext cx="0" cy="6120680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Рисунок 16"/>
          <p:cNvPicPr/>
          <p:nvPr/>
        </p:nvPicPr>
        <p:blipFill>
          <a:blip r:embed="rId7" cstate="print">
            <a:lum bright="26000"/>
          </a:blip>
          <a:srcRect/>
          <a:stretch>
            <a:fillRect/>
          </a:stretch>
        </p:blipFill>
        <p:spPr bwMode="auto">
          <a:xfrm>
            <a:off x="3240435" y="6309320"/>
            <a:ext cx="5926736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448347" y="908720"/>
            <a:ext cx="8042843" cy="76944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Основной тур</a:t>
            </a:r>
          </a:p>
          <a:p>
            <a:pPr algn="ctr"/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«Самый внимательный  читатель сказок А.С.Пушкина»</a:t>
            </a:r>
            <a:endParaRPr lang="ru-RU" sz="2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320555" y="1628800"/>
            <a:ext cx="38950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«Назовите героя сказки…»</a:t>
            </a:r>
            <a:endParaRPr lang="ru-RU" sz="2400" b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448347" y="2276872"/>
            <a:ext cx="7776864" cy="1938992"/>
          </a:xfrm>
          <a:prstGeom prst="rect">
            <a:avLst/>
          </a:prstGeom>
          <a:gradFill>
            <a:gsLst>
              <a:gs pos="10000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19050">
            <a:solidFill>
              <a:schemeClr val="bg1">
                <a:lumMod val="50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algn="just"/>
            <a:r>
              <a:rPr lang="ru-RU" sz="2400" b="1" i="1" u="sng" dirty="0" smtClean="0">
                <a:latin typeface="Times New Roman" pitchFamily="18" charset="0"/>
                <a:cs typeface="Times New Roman" pitchFamily="18" charset="0"/>
              </a:rPr>
              <a:t>Вопрос 1-й команде: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Кто выполнял приказы царицы-мачехи из «Сказки о мертвой царевне и о семи богатырях» А.С.Пушкина о том, чтобы отвести царевну в лес, связать и бросить её там?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Картинки по запросу оценка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2123" y="5301208"/>
            <a:ext cx="1224136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  <a:scene3d>
            <a:camera prst="isometricOffAxis1Right"/>
            <a:lightRig rig="threePt" dir="t"/>
          </a:scene3d>
        </p:spPr>
      </p:pic>
      <p:pic>
        <p:nvPicPr>
          <p:cNvPr id="7" name="Рисунок 6"/>
          <p:cNvPicPr/>
          <p:nvPr/>
        </p:nvPicPr>
        <p:blipFill>
          <a:blip r:embed="rId3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="" val="0"/>
              </a:ext>
            </a:extLst>
          </a:blip>
          <a:srcRect l="3207" t="4546" r="76590" b="57828"/>
          <a:stretch>
            <a:fillRect/>
          </a:stretch>
        </p:blipFill>
        <p:spPr>
          <a:xfrm>
            <a:off x="360115" y="260648"/>
            <a:ext cx="1440160" cy="1728192"/>
          </a:xfrm>
          <a:prstGeom prst="ellipse">
            <a:avLst/>
          </a:prstGeom>
          <a:ln w="63500" cap="rnd">
            <a:solidFill>
              <a:schemeClr val="bg1">
                <a:lumMod val="8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  <a:softEdge rad="317500"/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8" name="Рисунок 7" descr="C:\Users\Нина Александровна\Desktop\1646783864_60-kartinkin-net-p-pero-i-chernilnitsa-kartinki-65.jpg"/>
          <p:cNvPicPr/>
          <p:nvPr/>
        </p:nvPicPr>
        <p:blipFill>
          <a:blip r:embed="rId4" cstate="print">
            <a:lum contrast="-20000"/>
          </a:blip>
          <a:srcRect l="12262" t="7317" r="5849"/>
          <a:stretch>
            <a:fillRect/>
          </a:stretch>
        </p:blipFill>
        <p:spPr bwMode="auto">
          <a:xfrm>
            <a:off x="9217099" y="5661248"/>
            <a:ext cx="1257300" cy="1023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20355" y="5949280"/>
            <a:ext cx="5904656" cy="75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64371" y="188640"/>
            <a:ext cx="5922211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376339" y="980728"/>
            <a:ext cx="8042843" cy="76944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Основной тур</a:t>
            </a:r>
          </a:p>
          <a:p>
            <a:pPr algn="ctr"/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«Самый внимательный  читатель сказок А.С.Пушкина»</a:t>
            </a:r>
            <a:endParaRPr lang="ru-RU" sz="2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320555" y="1700808"/>
            <a:ext cx="38950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«Назовите героя сказки…»</a:t>
            </a:r>
            <a:endParaRPr lang="ru-RU" sz="2400" b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456459" y="2420888"/>
            <a:ext cx="2353273" cy="43088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chemeClr val="bg1">
                <a:lumMod val="50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none">
            <a:spAutoFit/>
          </a:bodyPr>
          <a:lstStyle/>
          <a:p>
            <a:pPr algn="just"/>
            <a:r>
              <a:rPr lang="ru-RU" sz="2200" b="1" i="1" u="sng" dirty="0" smtClean="0">
                <a:latin typeface="Times New Roman" pitchFamily="18" charset="0"/>
                <a:cs typeface="Times New Roman" pitchFamily="18" charset="0"/>
              </a:rPr>
              <a:t>Ответ: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Чернавка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C:\Users\Нина Александровна\Desktop\015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72283" y="3212976"/>
            <a:ext cx="1800200" cy="25922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3960515" y="4149080"/>
            <a:ext cx="3384376" cy="132343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chemeClr val="bg1">
                <a:lumMod val="50000"/>
              </a:schemeClr>
            </a:solidFill>
            <a:prstDash val="sysDash"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010025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Liberation Serif" pitchFamily="18" charset="0"/>
                <a:ea typeface="Calibri" pitchFamily="34" charset="0"/>
                <a:cs typeface="Liberation Serif" pitchFamily="18" charset="0"/>
              </a:rPr>
              <a:t>Вот Чернавка в лес пошла</a:t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Liberation Serif" pitchFamily="18" charset="0"/>
                <a:ea typeface="Calibri" pitchFamily="34" charset="0"/>
                <a:cs typeface="Liberation Serif" pitchFamily="18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Liberation Serif" pitchFamily="18" charset="0"/>
                <a:ea typeface="Calibri" pitchFamily="34" charset="0"/>
                <a:cs typeface="Liberation Serif" pitchFamily="18" charset="0"/>
              </a:rPr>
              <a:t>И в такую даль свела,</a:t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Liberation Serif" pitchFamily="18" charset="0"/>
                <a:ea typeface="Calibri" pitchFamily="34" charset="0"/>
                <a:cs typeface="Liberation Serif" pitchFamily="18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Liberation Serif" pitchFamily="18" charset="0"/>
                <a:ea typeface="Calibri" pitchFamily="34" charset="0"/>
                <a:cs typeface="Liberation Serif" pitchFamily="18" charset="0"/>
              </a:rPr>
              <a:t>Что царевна догадалась,</a:t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Liberation Serif" pitchFamily="18" charset="0"/>
                <a:ea typeface="Calibri" pitchFamily="34" charset="0"/>
                <a:cs typeface="Liberation Serif" pitchFamily="18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Liberation Serif" pitchFamily="18" charset="0"/>
                <a:ea typeface="Calibri" pitchFamily="34" charset="0"/>
                <a:cs typeface="Liberation Serif" pitchFamily="18" charset="0"/>
              </a:rPr>
              <a:t>И до смерти испугалась...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/>
          <p:cNvPicPr/>
          <p:nvPr/>
        </p:nvPicPr>
        <p:blipFill>
          <a:blip r:embed="rId3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="" val="0"/>
              </a:ext>
            </a:extLst>
          </a:blip>
          <a:srcRect l="3207" t="4546" r="76590" b="57828"/>
          <a:stretch>
            <a:fillRect/>
          </a:stretch>
        </p:blipFill>
        <p:spPr>
          <a:xfrm>
            <a:off x="360115" y="260648"/>
            <a:ext cx="1440160" cy="1728192"/>
          </a:xfrm>
          <a:prstGeom prst="ellipse">
            <a:avLst/>
          </a:prstGeom>
          <a:ln w="63500" cap="rnd">
            <a:solidFill>
              <a:schemeClr val="bg1">
                <a:lumMod val="8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  <a:softEdge rad="317500"/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0" name="Рисунок 9" descr="C:\Users\Нина Александровна\Desktop\1646783864_60-kartinkin-net-p-pero-i-chernilnitsa-kartinki-65.jpg"/>
          <p:cNvPicPr/>
          <p:nvPr/>
        </p:nvPicPr>
        <p:blipFill>
          <a:blip r:embed="rId4" cstate="print">
            <a:lum contrast="-20000"/>
          </a:blip>
          <a:srcRect l="12262" t="7317" r="5849"/>
          <a:stretch>
            <a:fillRect/>
          </a:stretch>
        </p:blipFill>
        <p:spPr bwMode="auto">
          <a:xfrm>
            <a:off x="9217099" y="5661248"/>
            <a:ext cx="1257300" cy="1023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20355" y="5949280"/>
            <a:ext cx="5904656" cy="75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64371" y="188640"/>
            <a:ext cx="5922211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376339" y="836712"/>
            <a:ext cx="7970835" cy="76944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Основной тур</a:t>
            </a:r>
          </a:p>
          <a:p>
            <a:pPr algn="ctr"/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«Самый внимательный  читатель сказок А.С.Пушкина»</a:t>
            </a:r>
            <a:endParaRPr lang="ru-RU" sz="2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320555" y="1628800"/>
            <a:ext cx="38950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«Назовите героя сказки…»</a:t>
            </a:r>
            <a:endParaRPr lang="ru-RU" sz="2400" b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664371" y="2204864"/>
            <a:ext cx="7632848" cy="1569660"/>
          </a:xfrm>
          <a:prstGeom prst="rect">
            <a:avLst/>
          </a:prstGeom>
          <a:gradFill>
            <a:gsLst>
              <a:gs pos="10000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19050">
            <a:solidFill>
              <a:schemeClr val="bg1">
                <a:lumMod val="50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algn="just"/>
            <a:r>
              <a:rPr lang="ru-RU" sz="2400" b="1" i="1" u="sng" dirty="0" smtClean="0">
                <a:latin typeface="Times New Roman" pitchFamily="18" charset="0"/>
                <a:cs typeface="Times New Roman" pitchFamily="18" charset="0"/>
              </a:rPr>
              <a:t>Вопрос 2-й команде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Назовите кличку собаки, которая жила у семи богатырей и пыталась помешать царевне съесть заколдованное яблоко в «Сказке о мертвой царевне и о семи богатырях»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Картинки по запросу оценка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2123" y="5301208"/>
            <a:ext cx="1224136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  <a:scene3d>
            <a:camera prst="isometricOffAxis1Right"/>
            <a:lightRig rig="threePt" dir="t"/>
          </a:scene3d>
        </p:spPr>
      </p:pic>
      <p:pic>
        <p:nvPicPr>
          <p:cNvPr id="7" name="Рисунок 6"/>
          <p:cNvPicPr/>
          <p:nvPr/>
        </p:nvPicPr>
        <p:blipFill>
          <a:blip r:embed="rId3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="" val="0"/>
              </a:ext>
            </a:extLst>
          </a:blip>
          <a:srcRect l="3207" t="4546" r="76590" b="57828"/>
          <a:stretch>
            <a:fillRect/>
          </a:stretch>
        </p:blipFill>
        <p:spPr>
          <a:xfrm>
            <a:off x="360115" y="260648"/>
            <a:ext cx="1440160" cy="1728192"/>
          </a:xfrm>
          <a:prstGeom prst="ellipse">
            <a:avLst/>
          </a:prstGeom>
          <a:ln w="63500" cap="rnd">
            <a:solidFill>
              <a:schemeClr val="bg1">
                <a:lumMod val="8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  <a:softEdge rad="317500"/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8" name="Рисунок 7" descr="C:\Users\Нина Александровна\Desktop\1646783864_60-kartinkin-net-p-pero-i-chernilnitsa-kartinki-65.jpg"/>
          <p:cNvPicPr/>
          <p:nvPr/>
        </p:nvPicPr>
        <p:blipFill>
          <a:blip r:embed="rId4" cstate="print">
            <a:lum contrast="-20000"/>
          </a:blip>
          <a:srcRect l="12262" t="7317" r="5849"/>
          <a:stretch>
            <a:fillRect/>
          </a:stretch>
        </p:blipFill>
        <p:spPr bwMode="auto">
          <a:xfrm>
            <a:off x="9217099" y="5661248"/>
            <a:ext cx="1257300" cy="1023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20355" y="5949280"/>
            <a:ext cx="5904656" cy="75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64371" y="188640"/>
            <a:ext cx="5922211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304331" y="1052736"/>
            <a:ext cx="8042843" cy="76944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Основной тур</a:t>
            </a:r>
          </a:p>
          <a:p>
            <a:pPr algn="ctr"/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«Самый внимательный  читатель сказок А.С.Пушкина»</a:t>
            </a:r>
            <a:endParaRPr lang="ru-RU" sz="2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320555" y="1844824"/>
            <a:ext cx="38950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«Назовите героя сказки…»</a:t>
            </a:r>
            <a:endParaRPr lang="ru-RU" sz="2400" b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376339" y="2564904"/>
            <a:ext cx="2302810" cy="43088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chemeClr val="bg1">
                <a:lumMod val="50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none">
            <a:spAutoFit/>
          </a:bodyPr>
          <a:lstStyle/>
          <a:p>
            <a:r>
              <a:rPr lang="ru-RU" sz="2200" b="1" i="1" u="sng" dirty="0" smtClean="0">
                <a:latin typeface="Times New Roman" pitchFamily="18" charset="0"/>
                <a:cs typeface="Times New Roman" pitchFamily="18" charset="0"/>
              </a:rPr>
              <a:t>Ответ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Соколко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C:\Users\Нина Александровна\Desktop\1673411637_flomaster-club-p-risunok-k-skazke-o-mertvoi-tsarevne-vkonta-46.jpg"/>
          <p:cNvPicPr/>
          <p:nvPr/>
        </p:nvPicPr>
        <p:blipFill>
          <a:blip r:embed="rId2" cstate="print"/>
          <a:srcRect l="3089" t="11696" r="17697" b="25439"/>
          <a:stretch>
            <a:fillRect/>
          </a:stretch>
        </p:blipFill>
        <p:spPr bwMode="auto">
          <a:xfrm>
            <a:off x="1224211" y="3356992"/>
            <a:ext cx="3419475" cy="2047875"/>
          </a:xfrm>
          <a:prstGeom prst="rect">
            <a:avLst/>
          </a:prstGeom>
          <a:ln>
            <a:noFill/>
          </a:ln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4968627" y="3861048"/>
            <a:ext cx="4104456" cy="101566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chemeClr val="bg1">
                <a:lumMod val="50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Она его ласкать,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Треплет нежною рукою;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«Что, </a:t>
            </a:r>
            <a:r>
              <a:rPr lang="ru-RU" sz="2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Соколко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что с тобою? Ляг!» 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/>
          <p:cNvPicPr/>
          <p:nvPr/>
        </p:nvPicPr>
        <p:blipFill>
          <a:blip r:embed="rId3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="" val="0"/>
              </a:ext>
            </a:extLst>
          </a:blip>
          <a:srcRect l="3207" t="4546" r="76590" b="57828"/>
          <a:stretch>
            <a:fillRect/>
          </a:stretch>
        </p:blipFill>
        <p:spPr>
          <a:xfrm>
            <a:off x="360115" y="260648"/>
            <a:ext cx="1440160" cy="1728192"/>
          </a:xfrm>
          <a:prstGeom prst="ellipse">
            <a:avLst/>
          </a:prstGeom>
          <a:ln w="63500" cap="rnd">
            <a:solidFill>
              <a:schemeClr val="bg1">
                <a:lumMod val="8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  <a:softEdge rad="317500"/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0" name="Рисунок 9" descr="C:\Users\Нина Александровна\Desktop\1646783864_60-kartinkin-net-p-pero-i-chernilnitsa-kartinki-65.jpg"/>
          <p:cNvPicPr/>
          <p:nvPr/>
        </p:nvPicPr>
        <p:blipFill>
          <a:blip r:embed="rId4" cstate="print">
            <a:lum contrast="-20000"/>
          </a:blip>
          <a:srcRect l="12262" t="7317" r="5849"/>
          <a:stretch>
            <a:fillRect/>
          </a:stretch>
        </p:blipFill>
        <p:spPr bwMode="auto">
          <a:xfrm>
            <a:off x="9217099" y="5661248"/>
            <a:ext cx="1257300" cy="1023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20355" y="5949280"/>
            <a:ext cx="5904656" cy="75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64371" y="188640"/>
            <a:ext cx="5922211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448348" y="332657"/>
            <a:ext cx="7848872" cy="76944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Основной тур</a:t>
            </a:r>
          </a:p>
          <a:p>
            <a:pPr algn="ctr"/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«Самый внимательный  читатель сказок А.С.Пушкина»</a:t>
            </a:r>
            <a:endParaRPr lang="ru-RU" sz="2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20354" y="1196752"/>
            <a:ext cx="777686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Установите соответствие:</a:t>
            </a:r>
          </a:p>
          <a:p>
            <a:pPr algn="ctr"/>
            <a:r>
              <a:rPr lang="ru-RU" sz="2400" b="1" i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«Родственные связи князя </a:t>
            </a:r>
            <a:r>
              <a:rPr lang="ru-RU" sz="2400" b="1" i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Гвидона</a:t>
            </a:r>
            <a:r>
              <a:rPr lang="ru-RU" sz="2400" b="1" i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…»</a:t>
            </a:r>
            <a:endParaRPr lang="ru-RU" sz="2400" b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448347" y="2204864"/>
            <a:ext cx="3384376" cy="461665"/>
          </a:xfrm>
          <a:prstGeom prst="rect">
            <a:avLst/>
          </a:prstGeom>
          <a:gradFill>
            <a:gsLst>
              <a:gs pos="10000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19050">
            <a:solidFill>
              <a:schemeClr val="bg1">
                <a:lumMod val="50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algn="ctr"/>
            <a:r>
              <a:rPr lang="ru-RU" sz="2400" b="1" dirty="0" err="1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Бабариха</a:t>
            </a:r>
            <a:endParaRPr lang="ru-RU" sz="2400" b="1" dirty="0" smtClean="0">
              <a:solidFill>
                <a:srgbClr val="CC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Картинки по запросу оценка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2123" y="5301208"/>
            <a:ext cx="1224136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  <a:scene3d>
            <a:camera prst="isometricOffAxis1Right"/>
            <a:lightRig rig="threePt" dir="t"/>
          </a:scene3d>
        </p:spPr>
      </p:pic>
      <p:pic>
        <p:nvPicPr>
          <p:cNvPr id="7" name="Рисунок 6"/>
          <p:cNvPicPr/>
          <p:nvPr/>
        </p:nvPicPr>
        <p:blipFill>
          <a:blip r:embed="rId3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="" val="0"/>
              </a:ext>
            </a:extLst>
          </a:blip>
          <a:srcRect l="3207" t="4546" r="76590" b="57828"/>
          <a:stretch>
            <a:fillRect/>
          </a:stretch>
        </p:blipFill>
        <p:spPr>
          <a:xfrm>
            <a:off x="360115" y="260648"/>
            <a:ext cx="1440160" cy="1728192"/>
          </a:xfrm>
          <a:prstGeom prst="ellipse">
            <a:avLst/>
          </a:prstGeom>
          <a:ln w="63500" cap="rnd">
            <a:solidFill>
              <a:schemeClr val="bg1">
                <a:lumMod val="8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  <a:softEdge rad="317500"/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8" name="Рисунок 7" descr="C:\Users\Нина Александровна\Desktop\1646783864_60-kartinkin-net-p-pero-i-chernilnitsa-kartinki-65.jpg"/>
          <p:cNvPicPr/>
          <p:nvPr/>
        </p:nvPicPr>
        <p:blipFill>
          <a:blip r:embed="rId4" cstate="print">
            <a:lum contrast="-20000"/>
          </a:blip>
          <a:srcRect l="12262" t="7317" r="5849"/>
          <a:stretch>
            <a:fillRect/>
          </a:stretch>
        </p:blipFill>
        <p:spPr bwMode="auto">
          <a:xfrm>
            <a:off x="9217099" y="5661248"/>
            <a:ext cx="1257300" cy="1023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2448347" y="2780928"/>
            <a:ext cx="3384376" cy="461665"/>
          </a:xfrm>
          <a:prstGeom prst="rect">
            <a:avLst/>
          </a:prstGeom>
          <a:gradFill>
            <a:gsLst>
              <a:gs pos="10000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19050">
            <a:solidFill>
              <a:schemeClr val="bg1">
                <a:lumMod val="50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царь </a:t>
            </a:r>
            <a:r>
              <a:rPr lang="ru-RU" sz="2400" b="1" dirty="0" err="1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Салтан</a:t>
            </a:r>
            <a:endParaRPr lang="ru-RU" sz="2400" b="1" dirty="0" smtClean="0">
              <a:solidFill>
                <a:srgbClr val="CC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264771" y="2204864"/>
            <a:ext cx="3384376" cy="461665"/>
          </a:xfrm>
          <a:prstGeom prst="rect">
            <a:avLst/>
          </a:prstGeom>
          <a:gradFill>
            <a:gsLst>
              <a:gs pos="10000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19050">
            <a:solidFill>
              <a:schemeClr val="bg1">
                <a:lumMod val="50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мать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2448347" y="3429000"/>
            <a:ext cx="3384376" cy="461665"/>
          </a:xfrm>
          <a:prstGeom prst="rect">
            <a:avLst/>
          </a:prstGeom>
          <a:gradFill>
            <a:gsLst>
              <a:gs pos="10000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19050">
            <a:solidFill>
              <a:schemeClr val="bg1">
                <a:lumMod val="50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царица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2448347" y="4077072"/>
            <a:ext cx="3384376" cy="461665"/>
          </a:xfrm>
          <a:prstGeom prst="rect">
            <a:avLst/>
          </a:prstGeom>
          <a:gradFill>
            <a:gsLst>
              <a:gs pos="10000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19050">
            <a:solidFill>
              <a:schemeClr val="bg1">
                <a:lumMod val="50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ткачиха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2448347" y="4725144"/>
            <a:ext cx="3384376" cy="461665"/>
          </a:xfrm>
          <a:prstGeom prst="rect">
            <a:avLst/>
          </a:prstGeom>
          <a:gradFill>
            <a:gsLst>
              <a:gs pos="10000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19050">
            <a:solidFill>
              <a:schemeClr val="bg1">
                <a:lumMod val="50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Царевна-лебедь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6336779" y="2780928"/>
            <a:ext cx="3384376" cy="461665"/>
          </a:xfrm>
          <a:prstGeom prst="rect">
            <a:avLst/>
          </a:prstGeom>
          <a:gradFill>
            <a:gsLst>
              <a:gs pos="10000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19050">
            <a:solidFill>
              <a:schemeClr val="bg1">
                <a:lumMod val="50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жена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6336779" y="3429000"/>
            <a:ext cx="3384376" cy="461665"/>
          </a:xfrm>
          <a:prstGeom prst="rect">
            <a:avLst/>
          </a:prstGeom>
          <a:gradFill>
            <a:gsLst>
              <a:gs pos="10000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19050">
            <a:solidFill>
              <a:schemeClr val="bg1">
                <a:lumMod val="50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бабушка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6336779" y="4077072"/>
            <a:ext cx="3384376" cy="461665"/>
          </a:xfrm>
          <a:prstGeom prst="rect">
            <a:avLst/>
          </a:prstGeom>
          <a:gradFill>
            <a:gsLst>
              <a:gs pos="10000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19050">
            <a:solidFill>
              <a:schemeClr val="bg1">
                <a:lumMod val="50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отец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6336779" y="4725144"/>
            <a:ext cx="3384376" cy="461665"/>
          </a:xfrm>
          <a:prstGeom prst="rect">
            <a:avLst/>
          </a:prstGeom>
          <a:gradFill>
            <a:gsLst>
              <a:gs pos="10000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19050">
            <a:solidFill>
              <a:schemeClr val="bg1">
                <a:lumMod val="50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тётя</a:t>
            </a:r>
          </a:p>
        </p:txBody>
      </p:sp>
      <p:pic>
        <p:nvPicPr>
          <p:cNvPr id="20" name="Рисунок 19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20355" y="5949280"/>
            <a:ext cx="5904656" cy="75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2" name="Прямая соединительная линия 21"/>
          <p:cNvCxnSpPr/>
          <p:nvPr/>
        </p:nvCxnSpPr>
        <p:spPr>
          <a:xfrm>
            <a:off x="216099" y="404664"/>
            <a:ext cx="0" cy="6120680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448348" y="332657"/>
            <a:ext cx="7848872" cy="76944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Основной тур</a:t>
            </a:r>
          </a:p>
          <a:p>
            <a:pPr algn="ctr"/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«Самый внимательный  читатель сказок А.С.Пушкина»</a:t>
            </a:r>
            <a:endParaRPr lang="ru-RU" sz="2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20354" y="1196752"/>
            <a:ext cx="777686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Установите соответствие:</a:t>
            </a:r>
          </a:p>
          <a:p>
            <a:pPr algn="ctr"/>
            <a:r>
              <a:rPr lang="ru-RU" sz="2400" b="1" i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«Родственные связи князя </a:t>
            </a:r>
            <a:r>
              <a:rPr lang="ru-RU" sz="2400" b="1" i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Гвидона</a:t>
            </a:r>
            <a:r>
              <a:rPr lang="ru-RU" sz="2400" b="1" i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…»</a:t>
            </a:r>
            <a:endParaRPr lang="ru-RU" sz="2400" b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448347" y="2996952"/>
            <a:ext cx="3384376" cy="461665"/>
          </a:xfrm>
          <a:prstGeom prst="rect">
            <a:avLst/>
          </a:prstGeom>
          <a:gradFill>
            <a:gsLst>
              <a:gs pos="10000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19050">
            <a:solidFill>
              <a:schemeClr val="bg1">
                <a:lumMod val="50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algn="ctr"/>
            <a:r>
              <a:rPr lang="ru-RU" sz="2400" b="1" dirty="0" err="1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Бабариха</a:t>
            </a:r>
            <a:endParaRPr lang="ru-RU" sz="2400" b="1" dirty="0" smtClean="0">
              <a:solidFill>
                <a:srgbClr val="CC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Картинки по запросу оценка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2123" y="5301208"/>
            <a:ext cx="1224136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  <a:scene3d>
            <a:camera prst="isometricOffAxis1Right"/>
            <a:lightRig rig="threePt" dir="t"/>
          </a:scene3d>
        </p:spPr>
      </p:pic>
      <p:pic>
        <p:nvPicPr>
          <p:cNvPr id="7" name="Рисунок 6"/>
          <p:cNvPicPr/>
          <p:nvPr/>
        </p:nvPicPr>
        <p:blipFill>
          <a:blip r:embed="rId3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="" val="0"/>
              </a:ext>
            </a:extLst>
          </a:blip>
          <a:srcRect l="3207" t="4546" r="76590" b="57828"/>
          <a:stretch>
            <a:fillRect/>
          </a:stretch>
        </p:blipFill>
        <p:spPr>
          <a:xfrm>
            <a:off x="360115" y="260648"/>
            <a:ext cx="1440160" cy="1728192"/>
          </a:xfrm>
          <a:prstGeom prst="ellipse">
            <a:avLst/>
          </a:prstGeom>
          <a:ln w="63500" cap="rnd">
            <a:solidFill>
              <a:schemeClr val="bg1">
                <a:lumMod val="8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  <a:softEdge rad="317500"/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8" name="Рисунок 7" descr="C:\Users\Нина Александровна\Desktop\1646783864_60-kartinkin-net-p-pero-i-chernilnitsa-kartinki-65.jpg"/>
          <p:cNvPicPr/>
          <p:nvPr/>
        </p:nvPicPr>
        <p:blipFill>
          <a:blip r:embed="rId4" cstate="print">
            <a:lum contrast="-20000"/>
          </a:blip>
          <a:srcRect l="12262" t="7317" r="5849"/>
          <a:stretch>
            <a:fillRect/>
          </a:stretch>
        </p:blipFill>
        <p:spPr bwMode="auto">
          <a:xfrm>
            <a:off x="9217099" y="5661248"/>
            <a:ext cx="1257300" cy="1023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216099" y="404664"/>
            <a:ext cx="0" cy="6120680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2448347" y="3645024"/>
            <a:ext cx="3384376" cy="461665"/>
          </a:xfrm>
          <a:prstGeom prst="rect">
            <a:avLst/>
          </a:prstGeom>
          <a:gradFill>
            <a:gsLst>
              <a:gs pos="10000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19050">
            <a:solidFill>
              <a:schemeClr val="bg1">
                <a:lumMod val="50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царь </a:t>
            </a:r>
            <a:r>
              <a:rPr lang="ru-RU" sz="2400" b="1" dirty="0" err="1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Салтан</a:t>
            </a:r>
            <a:endParaRPr lang="ru-RU" sz="2400" b="1" dirty="0" smtClean="0">
              <a:solidFill>
                <a:srgbClr val="CC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264771" y="2996952"/>
            <a:ext cx="3384376" cy="461665"/>
          </a:xfrm>
          <a:prstGeom prst="rect">
            <a:avLst/>
          </a:prstGeom>
          <a:gradFill>
            <a:gsLst>
              <a:gs pos="10000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19050">
            <a:solidFill>
              <a:schemeClr val="bg1">
                <a:lumMod val="50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бабушка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2448347" y="4293096"/>
            <a:ext cx="3384376" cy="461665"/>
          </a:xfrm>
          <a:prstGeom prst="rect">
            <a:avLst/>
          </a:prstGeom>
          <a:gradFill>
            <a:gsLst>
              <a:gs pos="10000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19050">
            <a:solidFill>
              <a:schemeClr val="bg1">
                <a:lumMod val="50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царица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2448347" y="4941168"/>
            <a:ext cx="3384376" cy="461665"/>
          </a:xfrm>
          <a:prstGeom prst="rect">
            <a:avLst/>
          </a:prstGeom>
          <a:gradFill>
            <a:gsLst>
              <a:gs pos="10000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19050">
            <a:solidFill>
              <a:schemeClr val="bg1">
                <a:lumMod val="50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ткачиха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2448347" y="5589240"/>
            <a:ext cx="3384376" cy="461665"/>
          </a:xfrm>
          <a:prstGeom prst="rect">
            <a:avLst/>
          </a:prstGeom>
          <a:gradFill>
            <a:gsLst>
              <a:gs pos="10000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19050">
            <a:solidFill>
              <a:schemeClr val="bg1">
                <a:lumMod val="50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Царевна-лебедь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6264771" y="3645024"/>
            <a:ext cx="3384376" cy="461665"/>
          </a:xfrm>
          <a:prstGeom prst="rect">
            <a:avLst/>
          </a:prstGeom>
          <a:gradFill>
            <a:gsLst>
              <a:gs pos="10000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19050">
            <a:solidFill>
              <a:schemeClr val="bg1">
                <a:lumMod val="50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отец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6264771" y="4293096"/>
            <a:ext cx="3384376" cy="461665"/>
          </a:xfrm>
          <a:prstGeom prst="rect">
            <a:avLst/>
          </a:prstGeom>
          <a:gradFill>
            <a:gsLst>
              <a:gs pos="10000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19050">
            <a:solidFill>
              <a:schemeClr val="bg1">
                <a:lumMod val="50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мать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6264771" y="4941168"/>
            <a:ext cx="3384376" cy="461665"/>
          </a:xfrm>
          <a:prstGeom prst="rect">
            <a:avLst/>
          </a:prstGeom>
          <a:gradFill>
            <a:gsLst>
              <a:gs pos="10000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19050">
            <a:solidFill>
              <a:schemeClr val="bg1">
                <a:lumMod val="50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тётя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6264771" y="5589240"/>
            <a:ext cx="3384376" cy="461665"/>
          </a:xfrm>
          <a:prstGeom prst="rect">
            <a:avLst/>
          </a:prstGeom>
          <a:gradFill>
            <a:gsLst>
              <a:gs pos="10000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19050">
            <a:solidFill>
              <a:schemeClr val="bg1">
                <a:lumMod val="50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жена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176539" y="2132856"/>
            <a:ext cx="3384376" cy="461665"/>
          </a:xfrm>
          <a:prstGeom prst="rect">
            <a:avLst/>
          </a:prstGeom>
          <a:gradFill>
            <a:gsLst>
              <a:gs pos="10000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19050">
            <a:solidFill>
              <a:schemeClr val="bg1">
                <a:lumMod val="50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Ответ 1-й команды:</a:t>
            </a:r>
          </a:p>
        </p:txBody>
      </p:sp>
      <p:pic>
        <p:nvPicPr>
          <p:cNvPr id="22" name="Рисунок 21"/>
          <p:cNvPicPr/>
          <p:nvPr/>
        </p:nvPicPr>
        <p:blipFill>
          <a:blip r:embed="rId5" cstate="print">
            <a:lum bright="26000"/>
          </a:blip>
          <a:srcRect/>
          <a:stretch>
            <a:fillRect/>
          </a:stretch>
        </p:blipFill>
        <p:spPr bwMode="auto">
          <a:xfrm>
            <a:off x="2880395" y="6237312"/>
            <a:ext cx="5926736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2808387" y="836712"/>
            <a:ext cx="7272808" cy="4801314"/>
          </a:xfrm>
          <a:prstGeom prst="rect">
            <a:avLst/>
          </a:prstGeom>
          <a:ln w="19050">
            <a:solidFill>
              <a:schemeClr val="bg1">
                <a:lumMod val="50000"/>
              </a:schemeClr>
            </a:solidFill>
            <a:prstDash val="sysDash"/>
          </a:ln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Описание проведения игры-викторины.</a:t>
            </a:r>
          </a:p>
          <a:p>
            <a:pPr marL="342900" indent="-342900" algn="just"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Ответы участников оцениваются по общепринятой пятибалльной системе на основе правильности, точности, яркости, наглядности, убедительности и полноты. </a:t>
            </a:r>
          </a:p>
          <a:p>
            <a:pPr marL="342900" indent="-342900" algn="just"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Класс делится на две команды с одинаковым количеством человек. </a:t>
            </a:r>
          </a:p>
          <a:p>
            <a:pPr marL="342900" indent="-342900" algn="just"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Команда выбирает капитана путем голосования. Капитан команды управляет процессом обсуждения задания и  подготовки ответа на вопрос, предоставляет слово для ответа  одному из участников группы или отвечает сам.</a:t>
            </a:r>
          </a:p>
          <a:p>
            <a:pPr marL="342900" indent="-342900" algn="just"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течение 30 секунд участники придумывает название своей команды.</a:t>
            </a:r>
          </a:p>
          <a:p>
            <a:pPr marL="342900" indent="-342900" algn="just"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 обдумывание любого заданного вопроса предоставляется 20 секунд. Досрочные ответы приветствуются. В этом случае команда получает право воспользоваться сэкономленным временем при ответе на другой из вопросов.</a:t>
            </a:r>
          </a:p>
          <a:p>
            <a:pPr marL="342900" indent="-342900" algn="just"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Если дан командой неправильный ответ на вопрос, он переадресовывается другой команде. </a:t>
            </a:r>
          </a:p>
        </p:txBody>
      </p:sp>
      <p:pic>
        <p:nvPicPr>
          <p:cNvPr id="7" name="Рисунок 6"/>
          <p:cNvPicPr/>
          <p:nvPr/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="" val="0"/>
              </a:ext>
            </a:extLst>
          </a:blip>
          <a:srcRect l="3207" t="4546" r="76590" b="57828"/>
          <a:stretch>
            <a:fillRect/>
          </a:stretch>
        </p:blipFill>
        <p:spPr>
          <a:xfrm>
            <a:off x="432123" y="260648"/>
            <a:ext cx="1440160" cy="1728192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9" name="Рисунок 8"/>
          <p:cNvPicPr/>
          <p:nvPr/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="" val="0"/>
              </a:ext>
            </a:extLst>
          </a:blip>
          <a:srcRect l="3207" t="4546" r="76590" b="57828"/>
          <a:stretch>
            <a:fillRect/>
          </a:stretch>
        </p:blipFill>
        <p:spPr>
          <a:xfrm>
            <a:off x="360115" y="260648"/>
            <a:ext cx="1440160" cy="1728192"/>
          </a:xfrm>
          <a:prstGeom prst="ellipse">
            <a:avLst/>
          </a:prstGeom>
          <a:ln w="63500" cap="rnd">
            <a:solidFill>
              <a:schemeClr val="bg2">
                <a:lumMod val="9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1" name="Рисунок 10" descr="C:\ДОКУМЕНТЫ\2018-2019\МЕТОДИКА\Мои мат-лы\КАРТИНКИ\от Барбузаевой\School_clipart\6.jpg"/>
          <p:cNvPicPr/>
          <p:nvPr/>
        </p:nvPicPr>
        <p:blipFill>
          <a:blip r:embed="rId3" cstate="print">
            <a:lum bright="1000" contrast="-34000"/>
          </a:blip>
          <a:srcRect/>
          <a:stretch>
            <a:fillRect/>
          </a:stretch>
        </p:blipFill>
        <p:spPr bwMode="auto">
          <a:xfrm>
            <a:off x="360115" y="4869160"/>
            <a:ext cx="1512168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isometricOffAxis1Right"/>
            <a:lightRig rig="threePt" dir="t"/>
          </a:scene3d>
          <a:sp3d>
            <a:bevelT w="139700" prst="cross"/>
          </a:sp3d>
        </p:spPr>
      </p:pic>
      <p:cxnSp>
        <p:nvCxnSpPr>
          <p:cNvPr id="13" name="Прямая со стрелкой 12"/>
          <p:cNvCxnSpPr/>
          <p:nvPr/>
        </p:nvCxnSpPr>
        <p:spPr>
          <a:xfrm flipV="1">
            <a:off x="1512243" y="3356992"/>
            <a:ext cx="1224136" cy="1872208"/>
          </a:xfrm>
          <a:prstGeom prst="straightConnector1">
            <a:avLst/>
          </a:prstGeom>
          <a:ln w="38100">
            <a:solidFill>
              <a:schemeClr val="accent4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216099" y="6597352"/>
            <a:ext cx="8928992" cy="0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Рисунок 11" descr="C:\Users\Нина Александровна\Desktop\1646783864_60-kartinkin-net-p-pero-i-chernilnitsa-kartinki-65.jpg"/>
          <p:cNvPicPr/>
          <p:nvPr/>
        </p:nvPicPr>
        <p:blipFill>
          <a:blip r:embed="rId4" cstate="print">
            <a:lum contrast="-20000"/>
          </a:blip>
          <a:srcRect l="12262" t="7317" r="5849"/>
          <a:stretch>
            <a:fillRect/>
          </a:stretch>
        </p:blipFill>
        <p:spPr bwMode="auto">
          <a:xfrm>
            <a:off x="9217099" y="5661248"/>
            <a:ext cx="1257300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20355" y="5949280"/>
            <a:ext cx="5904656" cy="75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Рисунок 16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64371" y="188640"/>
            <a:ext cx="5922211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448347" y="836712"/>
            <a:ext cx="7776864" cy="76944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Основной тур</a:t>
            </a:r>
          </a:p>
          <a:p>
            <a:pPr algn="ctr"/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«Самый внимательный  читатель сказок А.С.Пушкина»</a:t>
            </a:r>
            <a:endParaRPr lang="ru-RU" sz="2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952403" y="1628800"/>
            <a:ext cx="663303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Установите последовательность требований </a:t>
            </a:r>
          </a:p>
          <a:p>
            <a:pPr algn="ctr"/>
            <a:r>
              <a:rPr lang="ru-RU" sz="2400" b="1" i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старухи из «Сказки о рыбаке и рыбке»</a:t>
            </a:r>
            <a:endParaRPr lang="ru-RU" sz="2400" b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888507" y="2636912"/>
            <a:ext cx="3672408" cy="2308324"/>
          </a:xfrm>
          <a:prstGeom prst="rect">
            <a:avLst/>
          </a:prstGeom>
          <a:gradFill>
            <a:gsLst>
              <a:gs pos="10000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19050">
            <a:solidFill>
              <a:schemeClr val="bg1">
                <a:lumMod val="50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algn="just"/>
            <a:r>
              <a:rPr lang="ru-RU" sz="2400" b="1" i="1" u="sng" dirty="0" smtClean="0">
                <a:latin typeface="Times New Roman" pitchFamily="18" charset="0"/>
                <a:cs typeface="Times New Roman" pitchFamily="18" charset="0"/>
              </a:rPr>
              <a:t>Вопрос 2-й команде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457200" indent="-457200" algn="just"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вольная царица</a:t>
            </a:r>
          </a:p>
          <a:p>
            <a:pPr marL="457200" indent="-457200" algn="just"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новое корыто</a:t>
            </a:r>
          </a:p>
          <a:p>
            <a:pPr marL="457200" indent="-457200" algn="just"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столбовая дворянка</a:t>
            </a:r>
          </a:p>
          <a:p>
            <a:pPr marL="457200" indent="-457200" algn="just"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владычица морская</a:t>
            </a:r>
          </a:p>
          <a:p>
            <a:pPr marL="457200" indent="-457200" algn="just"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изба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Картинки по запросу оценка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2123" y="5301208"/>
            <a:ext cx="1224136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  <a:scene3d>
            <a:camera prst="isometricOffAxis1Right"/>
            <a:lightRig rig="threePt" dir="t"/>
          </a:scene3d>
        </p:spPr>
      </p:pic>
      <p:pic>
        <p:nvPicPr>
          <p:cNvPr id="7" name="Рисунок 6"/>
          <p:cNvPicPr/>
          <p:nvPr/>
        </p:nvPicPr>
        <p:blipFill>
          <a:blip r:embed="rId3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="" val="0"/>
              </a:ext>
            </a:extLst>
          </a:blip>
          <a:srcRect l="3207" t="4546" r="76590" b="57828"/>
          <a:stretch>
            <a:fillRect/>
          </a:stretch>
        </p:blipFill>
        <p:spPr>
          <a:xfrm>
            <a:off x="360115" y="260648"/>
            <a:ext cx="1440160" cy="1728192"/>
          </a:xfrm>
          <a:prstGeom prst="ellipse">
            <a:avLst/>
          </a:prstGeom>
          <a:ln w="63500" cap="rnd">
            <a:solidFill>
              <a:schemeClr val="bg1">
                <a:lumMod val="8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  <a:softEdge rad="317500"/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8" name="Рисунок 7" descr="C:\Users\Нина Александровна\Desktop\1646783864_60-kartinkin-net-p-pero-i-chernilnitsa-kartinki-65.jpg"/>
          <p:cNvPicPr/>
          <p:nvPr/>
        </p:nvPicPr>
        <p:blipFill>
          <a:blip r:embed="rId4" cstate="print">
            <a:lum contrast="-20000"/>
          </a:blip>
          <a:srcRect l="12262" t="7317" r="5849"/>
          <a:stretch>
            <a:fillRect/>
          </a:stretch>
        </p:blipFill>
        <p:spPr bwMode="auto">
          <a:xfrm>
            <a:off x="9217099" y="5661248"/>
            <a:ext cx="1257300" cy="1023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20355" y="5949280"/>
            <a:ext cx="5904656" cy="75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64371" y="188640"/>
            <a:ext cx="5922211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448347" y="908720"/>
            <a:ext cx="7776864" cy="76944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Основной тур</a:t>
            </a:r>
          </a:p>
          <a:p>
            <a:pPr algn="ctr"/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«Самый внимательный  читатель сказок А.С.Пушкина»</a:t>
            </a:r>
            <a:endParaRPr lang="ru-RU" sz="2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952403" y="1700808"/>
            <a:ext cx="663303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Установите последовательность требований </a:t>
            </a:r>
          </a:p>
          <a:p>
            <a:pPr algn="ctr"/>
            <a:r>
              <a:rPr lang="ru-RU" sz="2400" b="1" i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старухи из «Сказки о рыбаке и рыбке»</a:t>
            </a:r>
            <a:endParaRPr lang="ru-RU" sz="2400" b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904731" y="2780928"/>
            <a:ext cx="3672408" cy="2308324"/>
          </a:xfrm>
          <a:prstGeom prst="rect">
            <a:avLst/>
          </a:prstGeom>
          <a:gradFill>
            <a:gsLst>
              <a:gs pos="10000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19050">
            <a:solidFill>
              <a:schemeClr val="bg1">
                <a:lumMod val="50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algn="just"/>
            <a:r>
              <a:rPr lang="ru-RU" sz="2400" b="1" i="1" u="sng" dirty="0" smtClean="0">
                <a:latin typeface="Times New Roman" pitchFamily="18" charset="0"/>
                <a:cs typeface="Times New Roman" pitchFamily="18" charset="0"/>
              </a:rPr>
              <a:t>Ответ 2-й команды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457200" indent="-457200"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новое корыто -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</a:t>
            </a:r>
          </a:p>
          <a:p>
            <a:pPr marL="457200" indent="-457200"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изба  -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5</a:t>
            </a:r>
          </a:p>
          <a:p>
            <a:pPr marL="457200" indent="-457200"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столбовая дворянка -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3</a:t>
            </a:r>
          </a:p>
          <a:p>
            <a:pPr marL="457200" indent="-457200"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вольная царица -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</a:t>
            </a:r>
          </a:p>
          <a:p>
            <a:pPr marL="457200" indent="-457200"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владычица морская -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pic>
        <p:nvPicPr>
          <p:cNvPr id="6" name="Рисунок 5" descr="Картинки по запросу оценка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2123" y="5301208"/>
            <a:ext cx="1224136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  <a:scene3d>
            <a:camera prst="isometricOffAxis1Right"/>
            <a:lightRig rig="threePt" dir="t"/>
          </a:scene3d>
        </p:spPr>
      </p:pic>
      <p:pic>
        <p:nvPicPr>
          <p:cNvPr id="7" name="Рисунок 6"/>
          <p:cNvPicPr/>
          <p:nvPr/>
        </p:nvPicPr>
        <p:blipFill>
          <a:blip r:embed="rId3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="" val="0"/>
              </a:ext>
            </a:extLst>
          </a:blip>
          <a:srcRect l="3207" t="4546" r="76590" b="57828"/>
          <a:stretch>
            <a:fillRect/>
          </a:stretch>
        </p:blipFill>
        <p:spPr>
          <a:xfrm>
            <a:off x="360115" y="260648"/>
            <a:ext cx="1440160" cy="1728192"/>
          </a:xfrm>
          <a:prstGeom prst="ellipse">
            <a:avLst/>
          </a:prstGeom>
          <a:ln w="63500" cap="rnd">
            <a:solidFill>
              <a:schemeClr val="bg1">
                <a:lumMod val="8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  <a:softEdge rad="317500"/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8" name="Рисунок 7" descr="C:\Users\Нина Александровна\Desktop\1646783864_60-kartinkin-net-p-pero-i-chernilnitsa-kartinki-65.jpg"/>
          <p:cNvPicPr/>
          <p:nvPr/>
        </p:nvPicPr>
        <p:blipFill>
          <a:blip r:embed="rId4" cstate="print">
            <a:lum contrast="-20000"/>
          </a:blip>
          <a:srcRect l="12262" t="7317" r="5849"/>
          <a:stretch>
            <a:fillRect/>
          </a:stretch>
        </p:blipFill>
        <p:spPr bwMode="auto">
          <a:xfrm>
            <a:off x="9217099" y="5661248"/>
            <a:ext cx="1257300" cy="1023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1152203" y="2780928"/>
            <a:ext cx="3672408" cy="2308324"/>
          </a:xfrm>
          <a:prstGeom prst="rect">
            <a:avLst/>
          </a:prstGeom>
          <a:gradFill>
            <a:gsLst>
              <a:gs pos="10000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19050">
            <a:solidFill>
              <a:schemeClr val="bg1">
                <a:lumMod val="50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algn="just"/>
            <a:r>
              <a:rPr lang="ru-RU" sz="2400" b="1" i="1" u="sng" dirty="0" smtClean="0">
                <a:latin typeface="Times New Roman" pitchFamily="18" charset="0"/>
                <a:cs typeface="Times New Roman" pitchFamily="18" charset="0"/>
              </a:rPr>
              <a:t>Вопрос 2-й команде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457200" indent="-457200" algn="just"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вольная царица</a:t>
            </a:r>
          </a:p>
          <a:p>
            <a:pPr marL="457200" indent="-457200" algn="just"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новое корыто</a:t>
            </a:r>
          </a:p>
          <a:p>
            <a:pPr marL="457200" indent="-457200" algn="just"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столбовая дворянка</a:t>
            </a:r>
          </a:p>
          <a:p>
            <a:pPr marL="457200" indent="-457200" algn="just"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владычица морская</a:t>
            </a:r>
          </a:p>
          <a:p>
            <a:pPr marL="457200" indent="-457200" algn="just"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изба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20355" y="5949280"/>
            <a:ext cx="5904656" cy="75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64371" y="188640"/>
            <a:ext cx="5922211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304331" y="1124744"/>
            <a:ext cx="7776864" cy="76944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Основной тур</a:t>
            </a:r>
          </a:p>
          <a:p>
            <a:pPr algn="ctr"/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«Самый внимательный  читатель сказок А.С.Пушкина»</a:t>
            </a:r>
            <a:endParaRPr lang="ru-RU" sz="2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92363" y="2204864"/>
            <a:ext cx="7416824" cy="2308324"/>
          </a:xfrm>
          <a:prstGeom prst="rect">
            <a:avLst/>
          </a:prstGeom>
          <a:gradFill>
            <a:gsLst>
              <a:gs pos="10000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19050">
            <a:solidFill>
              <a:schemeClr val="bg1">
                <a:lumMod val="50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algn="just"/>
            <a:r>
              <a:rPr lang="ru-RU" sz="2400" b="1" i="1" u="sng" dirty="0" smtClean="0">
                <a:latin typeface="Times New Roman" pitchFamily="18" charset="0"/>
                <a:cs typeface="Times New Roman" pitchFamily="18" charset="0"/>
              </a:rPr>
              <a:t>Вопрос 1-й команде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какую кровать уложила отдыхать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Дадона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Шамаханская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царица?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А. в пуховую кровать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Б. в парчовую кровать 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В. в тесовую кровать</a:t>
            </a:r>
          </a:p>
        </p:txBody>
      </p:sp>
      <p:pic>
        <p:nvPicPr>
          <p:cNvPr id="6" name="Рисунок 5" descr="Картинки по запросу оценка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2123" y="5301208"/>
            <a:ext cx="1224136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  <a:scene3d>
            <a:camera prst="isometricOffAxis1Right"/>
            <a:lightRig rig="threePt" dir="t"/>
          </a:scene3d>
        </p:spPr>
      </p:pic>
      <p:pic>
        <p:nvPicPr>
          <p:cNvPr id="7" name="Рисунок 6"/>
          <p:cNvPicPr/>
          <p:nvPr/>
        </p:nvPicPr>
        <p:blipFill>
          <a:blip r:embed="rId3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="" val="0"/>
              </a:ext>
            </a:extLst>
          </a:blip>
          <a:srcRect l="3207" t="4546" r="76590" b="57828"/>
          <a:stretch>
            <a:fillRect/>
          </a:stretch>
        </p:blipFill>
        <p:spPr>
          <a:xfrm>
            <a:off x="360115" y="260648"/>
            <a:ext cx="1440160" cy="1728192"/>
          </a:xfrm>
          <a:prstGeom prst="ellipse">
            <a:avLst/>
          </a:prstGeom>
          <a:ln w="63500" cap="rnd">
            <a:solidFill>
              <a:schemeClr val="bg1">
                <a:lumMod val="8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  <a:softEdge rad="317500"/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8" name="Рисунок 7" descr="C:\Users\Нина Александровна\Desktop\1646783864_60-kartinkin-net-p-pero-i-chernilnitsa-kartinki-65.jpg"/>
          <p:cNvPicPr/>
          <p:nvPr/>
        </p:nvPicPr>
        <p:blipFill>
          <a:blip r:embed="rId4" cstate="print">
            <a:lum contrast="-20000"/>
          </a:blip>
          <a:srcRect l="12262" t="7317" r="5849"/>
          <a:stretch>
            <a:fillRect/>
          </a:stretch>
        </p:blipFill>
        <p:spPr bwMode="auto">
          <a:xfrm>
            <a:off x="9217099" y="5661248"/>
            <a:ext cx="1257300" cy="1023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20355" y="5949280"/>
            <a:ext cx="5904656" cy="75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64371" y="188640"/>
            <a:ext cx="5922211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20355" y="1052736"/>
            <a:ext cx="7776864" cy="76944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Основной тур</a:t>
            </a:r>
          </a:p>
          <a:p>
            <a:pPr algn="ctr"/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«Самый внимательный  читатель сказок А.С.Пушкина»</a:t>
            </a:r>
            <a:endParaRPr lang="ru-RU" sz="2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176539" y="2132856"/>
            <a:ext cx="4392488" cy="461665"/>
          </a:xfrm>
          <a:prstGeom prst="rect">
            <a:avLst/>
          </a:prstGeom>
          <a:gradFill>
            <a:gsLst>
              <a:gs pos="10000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19050">
            <a:solidFill>
              <a:schemeClr val="bg1">
                <a:lumMod val="50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algn="just"/>
            <a:r>
              <a:rPr lang="ru-RU" sz="2400" b="1" i="1" u="sng" dirty="0" smtClean="0">
                <a:latin typeface="Times New Roman" pitchFamily="18" charset="0"/>
                <a:cs typeface="Times New Roman" pitchFamily="18" charset="0"/>
              </a:rPr>
              <a:t>Ответ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Б. в парчовую кровать 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Картинки по запросу оценка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2123" y="5301208"/>
            <a:ext cx="1224136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  <a:scene3d>
            <a:camera prst="isometricOffAxis1Right"/>
            <a:lightRig rig="threePt" dir="t"/>
          </a:scene3d>
        </p:spPr>
      </p:pic>
      <p:pic>
        <p:nvPicPr>
          <p:cNvPr id="7" name="Рисунок 6"/>
          <p:cNvPicPr/>
          <p:nvPr/>
        </p:nvPicPr>
        <p:blipFill>
          <a:blip r:embed="rId3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="" val="0"/>
              </a:ext>
            </a:extLst>
          </a:blip>
          <a:srcRect l="3207" t="4546" r="76590" b="57828"/>
          <a:stretch>
            <a:fillRect/>
          </a:stretch>
        </p:blipFill>
        <p:spPr>
          <a:xfrm>
            <a:off x="360115" y="260648"/>
            <a:ext cx="1440160" cy="1728192"/>
          </a:xfrm>
          <a:prstGeom prst="ellipse">
            <a:avLst/>
          </a:prstGeom>
          <a:ln w="63500" cap="rnd">
            <a:solidFill>
              <a:schemeClr val="bg1">
                <a:lumMod val="8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  <a:softEdge rad="317500"/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8" name="Рисунок 7" descr="C:\Users\Нина Александровна\Desktop\1646783864_60-kartinkin-net-p-pero-i-chernilnitsa-kartinki-65.jpg"/>
          <p:cNvPicPr/>
          <p:nvPr/>
        </p:nvPicPr>
        <p:blipFill>
          <a:blip r:embed="rId4" cstate="print">
            <a:lum contrast="-20000"/>
          </a:blip>
          <a:srcRect l="12262" t="7317" r="5849"/>
          <a:stretch>
            <a:fillRect/>
          </a:stretch>
        </p:blipFill>
        <p:spPr bwMode="auto">
          <a:xfrm>
            <a:off x="9217099" y="5661248"/>
            <a:ext cx="1257300" cy="1023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5400675" y="2924944"/>
            <a:ext cx="4320480" cy="3046988"/>
          </a:xfrm>
          <a:prstGeom prst="rect">
            <a:avLst/>
          </a:prstGeom>
          <a:gradFill>
            <a:gsLst>
              <a:gs pos="10000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19050">
            <a:solidFill>
              <a:schemeClr val="bg1">
                <a:lumMod val="50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…И она перед </a:t>
            </a:r>
            <a:r>
              <a:rPr lang="ru-RU" sz="24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Дадоном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Улыбнулась — и с поклоном</a:t>
            </a:r>
            <a:b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Его за руку взяла</a:t>
            </a:r>
            <a:b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 в шатер свой увела.</a:t>
            </a:r>
            <a:b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Там за стол его сажала,</a:t>
            </a:r>
            <a:b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Всяким яством угощала;</a:t>
            </a:r>
            <a:b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Уложила отдыхать</a:t>
            </a:r>
            <a:b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 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парчовую кровать</a:t>
            </a:r>
            <a:r>
              <a:rPr lang="ru-RU" sz="2400" dirty="0" smtClean="0">
                <a:solidFill>
                  <a:srgbClr val="002060"/>
                </a:solidFill>
              </a:rPr>
              <a:t>…</a:t>
            </a:r>
            <a:endPara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 descr="Zolotoi_petushok8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44291" y="2924944"/>
            <a:ext cx="2880320" cy="30243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  <a:reflection blurRad="12700" stA="38000" endPos="28000" dist="5000" dir="5400000" sy="-100000" algn="bl" rotWithShape="0"/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</p:pic>
      <p:pic>
        <p:nvPicPr>
          <p:cNvPr id="13" name="Рисунок 12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20355" y="5949280"/>
            <a:ext cx="5904656" cy="75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664371" y="188640"/>
            <a:ext cx="5922211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376339" y="980728"/>
            <a:ext cx="7776864" cy="76944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Основной тур</a:t>
            </a:r>
          </a:p>
          <a:p>
            <a:pPr algn="ctr"/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«Самый внимательный  читатель сказок А.С.Пушкина»</a:t>
            </a:r>
            <a:endParaRPr lang="ru-RU" sz="2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92363" y="2132856"/>
            <a:ext cx="7416824" cy="2308324"/>
          </a:xfrm>
          <a:prstGeom prst="rect">
            <a:avLst/>
          </a:prstGeom>
          <a:gradFill>
            <a:gsLst>
              <a:gs pos="10000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19050">
            <a:solidFill>
              <a:schemeClr val="bg1">
                <a:lumMod val="50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algn="just"/>
            <a:r>
              <a:rPr lang="ru-RU" sz="2400" b="1" i="1" u="sng" dirty="0" smtClean="0">
                <a:latin typeface="Times New Roman" pitchFamily="18" charset="0"/>
                <a:cs typeface="Times New Roman" pitchFamily="18" charset="0"/>
              </a:rPr>
              <a:t>Вопрос 2-й команде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Назовите исполнителя песни в одной из сказок А.С.Пушкина «Во саду ли, в огороде».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А. воробей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Б. белка 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В. кот</a:t>
            </a:r>
          </a:p>
        </p:txBody>
      </p:sp>
      <p:pic>
        <p:nvPicPr>
          <p:cNvPr id="6" name="Рисунок 5" descr="Картинки по запросу оценка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2123" y="5301208"/>
            <a:ext cx="1224136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  <a:scene3d>
            <a:camera prst="isometricOffAxis1Right"/>
            <a:lightRig rig="threePt" dir="t"/>
          </a:scene3d>
        </p:spPr>
      </p:pic>
      <p:pic>
        <p:nvPicPr>
          <p:cNvPr id="7" name="Рисунок 6"/>
          <p:cNvPicPr/>
          <p:nvPr/>
        </p:nvPicPr>
        <p:blipFill>
          <a:blip r:embed="rId3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="" val="0"/>
              </a:ext>
            </a:extLst>
          </a:blip>
          <a:srcRect l="3207" t="4546" r="76590" b="57828"/>
          <a:stretch>
            <a:fillRect/>
          </a:stretch>
        </p:blipFill>
        <p:spPr>
          <a:xfrm>
            <a:off x="360115" y="260648"/>
            <a:ext cx="1440160" cy="1728192"/>
          </a:xfrm>
          <a:prstGeom prst="ellipse">
            <a:avLst/>
          </a:prstGeom>
          <a:ln w="63500" cap="rnd">
            <a:solidFill>
              <a:schemeClr val="bg1">
                <a:lumMod val="8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  <a:softEdge rad="317500"/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8" name="Рисунок 7" descr="C:\Users\Нина Александровна\Desktop\1646783864_60-kartinkin-net-p-pero-i-chernilnitsa-kartinki-65.jpg"/>
          <p:cNvPicPr/>
          <p:nvPr/>
        </p:nvPicPr>
        <p:blipFill>
          <a:blip r:embed="rId4" cstate="print">
            <a:lum contrast="-20000"/>
          </a:blip>
          <a:srcRect l="12262" t="7317" r="5849"/>
          <a:stretch>
            <a:fillRect/>
          </a:stretch>
        </p:blipFill>
        <p:spPr bwMode="auto">
          <a:xfrm>
            <a:off x="9217099" y="5661248"/>
            <a:ext cx="1257300" cy="1023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20355" y="5949280"/>
            <a:ext cx="5904656" cy="75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64371" y="188640"/>
            <a:ext cx="5922211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448348" y="332657"/>
            <a:ext cx="7776864" cy="76944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Основной тур</a:t>
            </a:r>
          </a:p>
          <a:p>
            <a:pPr algn="ctr"/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«Самый внимательный  читатель сказок А.С.Пушкина»</a:t>
            </a:r>
            <a:endParaRPr lang="ru-RU" sz="2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664371" y="1700808"/>
            <a:ext cx="7416824" cy="461665"/>
          </a:xfrm>
          <a:prstGeom prst="rect">
            <a:avLst/>
          </a:prstGeom>
          <a:gradFill>
            <a:gsLst>
              <a:gs pos="10000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19050">
            <a:solidFill>
              <a:schemeClr val="bg1">
                <a:lumMod val="50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algn="just"/>
            <a:r>
              <a:rPr lang="ru-RU" sz="2400" b="1" i="1" u="sng" dirty="0" smtClean="0">
                <a:latin typeface="Times New Roman" pitchFamily="18" charset="0"/>
                <a:cs typeface="Times New Roman" pitchFamily="18" charset="0"/>
              </a:rPr>
              <a:t>Ответ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«Сказка о царе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Салтане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», Б. белка     </a:t>
            </a:r>
          </a:p>
        </p:txBody>
      </p:sp>
      <p:pic>
        <p:nvPicPr>
          <p:cNvPr id="6" name="Рисунок 5" descr="Картинки по запросу оценка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2123" y="5301208"/>
            <a:ext cx="1224136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  <a:scene3d>
            <a:camera prst="isometricOffAxis1Right"/>
            <a:lightRig rig="threePt" dir="t"/>
          </a:scene3d>
        </p:spPr>
      </p:pic>
      <p:pic>
        <p:nvPicPr>
          <p:cNvPr id="7" name="Рисунок 6"/>
          <p:cNvPicPr/>
          <p:nvPr/>
        </p:nvPicPr>
        <p:blipFill>
          <a:blip r:embed="rId3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="" val="0"/>
              </a:ext>
            </a:extLst>
          </a:blip>
          <a:srcRect l="3207" t="4546" r="76590" b="57828"/>
          <a:stretch>
            <a:fillRect/>
          </a:stretch>
        </p:blipFill>
        <p:spPr>
          <a:xfrm>
            <a:off x="360115" y="260648"/>
            <a:ext cx="1440160" cy="1728192"/>
          </a:xfrm>
          <a:prstGeom prst="ellipse">
            <a:avLst/>
          </a:prstGeom>
          <a:ln w="63500" cap="rnd">
            <a:solidFill>
              <a:schemeClr val="bg1">
                <a:lumMod val="8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  <a:softEdge rad="317500"/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8" name="Рисунок 7" descr="C:\Users\Нина Александровна\Desktop\1646783864_60-kartinkin-net-p-pero-i-chernilnitsa-kartinki-65.jpg"/>
          <p:cNvPicPr/>
          <p:nvPr/>
        </p:nvPicPr>
        <p:blipFill>
          <a:blip r:embed="rId4" cstate="print">
            <a:lum contrast="-20000"/>
          </a:blip>
          <a:srcRect l="12262" t="7317" r="5849"/>
          <a:stretch>
            <a:fillRect/>
          </a:stretch>
        </p:blipFill>
        <p:spPr bwMode="auto">
          <a:xfrm>
            <a:off x="9217099" y="5661248"/>
            <a:ext cx="1257300" cy="1023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216099" y="404664"/>
            <a:ext cx="0" cy="6120680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5544691" y="2348880"/>
            <a:ext cx="4608512" cy="3046988"/>
          </a:xfrm>
          <a:prstGeom prst="rect">
            <a:avLst/>
          </a:prstGeom>
          <a:gradFill>
            <a:gsLst>
              <a:gs pos="10000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19050">
            <a:solidFill>
              <a:schemeClr val="bg1">
                <a:lumMod val="50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…Видит,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белочка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при всех</a:t>
            </a:r>
          </a:p>
          <a:p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Золотой грызет орех,</a:t>
            </a:r>
          </a:p>
          <a:p>
            <a:r>
              <a:rPr lang="ru-RU" sz="24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Изумрудец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вынимает,</a:t>
            </a:r>
          </a:p>
          <a:p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 скорлупку собирает,</a:t>
            </a:r>
          </a:p>
          <a:p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Кучки равные кладет</a:t>
            </a:r>
          </a:p>
          <a:p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с </a:t>
            </a:r>
            <a:r>
              <a:rPr lang="ru-RU" sz="24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присвисточкой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поет</a:t>
            </a:r>
          </a:p>
          <a:p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 честном при всем народе:</a:t>
            </a:r>
          </a:p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 саду ли, в огороде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…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Рисунок 12" descr="http://skaz-pushkina.ru/kadr/cs112.jpg"/>
          <p:cNvPicPr/>
          <p:nvPr/>
        </p:nvPicPr>
        <p:blipFill>
          <a:blip r:embed="rId5" cstate="print">
            <a:lum bright="23000"/>
          </a:blip>
          <a:srcRect/>
          <a:stretch>
            <a:fillRect/>
          </a:stretch>
        </p:blipFill>
        <p:spPr bwMode="auto">
          <a:xfrm>
            <a:off x="1296219" y="2564904"/>
            <a:ext cx="2376263" cy="20882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Рисунок 13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80395" y="4293096"/>
            <a:ext cx="2448272" cy="18722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20355" y="5949280"/>
            <a:ext cx="5904656" cy="75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376339" y="908720"/>
            <a:ext cx="8042843" cy="76944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Основной тур</a:t>
            </a:r>
          </a:p>
          <a:p>
            <a:pPr algn="ctr"/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«Самый внимательный  читатель сказок А.С.Пушкина»</a:t>
            </a:r>
            <a:endParaRPr lang="ru-RU" sz="2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60515" y="1628800"/>
            <a:ext cx="45743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«Числа в сказках А.С.Пушкина»</a:t>
            </a:r>
            <a:endParaRPr lang="ru-RU" sz="2400" b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096419" y="2276872"/>
            <a:ext cx="6768752" cy="1200329"/>
          </a:xfrm>
          <a:prstGeom prst="rect">
            <a:avLst/>
          </a:prstGeom>
          <a:gradFill>
            <a:gsLst>
              <a:gs pos="10000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19050">
            <a:solidFill>
              <a:schemeClr val="bg1">
                <a:lumMod val="50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r>
              <a:rPr lang="ru-RU" sz="2400" b="1" i="1" u="sng" dirty="0" smtClean="0">
                <a:latin typeface="Times New Roman" pitchFamily="18" charset="0"/>
                <a:cs typeface="Times New Roman" pitchFamily="18" charset="0"/>
              </a:rPr>
              <a:t>Вопрос 1-й команде: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Сколько лет рыбачил старик в «Сказке о рыбаке и рыбке»?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Картинки по запросу оценка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2123" y="5301208"/>
            <a:ext cx="1296144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  <a:scene3d>
            <a:camera prst="isometricOffAxis1Right"/>
            <a:lightRig rig="threePt" dir="t"/>
          </a:scene3d>
        </p:spPr>
      </p:pic>
      <p:pic>
        <p:nvPicPr>
          <p:cNvPr id="7" name="Рисунок 6"/>
          <p:cNvPicPr/>
          <p:nvPr/>
        </p:nvPicPr>
        <p:blipFill>
          <a:blip r:embed="rId3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="" val="0"/>
              </a:ext>
            </a:extLst>
          </a:blip>
          <a:srcRect l="3207" t="4546" r="76590" b="57828"/>
          <a:stretch>
            <a:fillRect/>
          </a:stretch>
        </p:blipFill>
        <p:spPr>
          <a:xfrm>
            <a:off x="360115" y="260648"/>
            <a:ext cx="1440160" cy="1728192"/>
          </a:xfrm>
          <a:prstGeom prst="ellipse">
            <a:avLst/>
          </a:prstGeom>
          <a:ln w="63500" cap="rnd">
            <a:solidFill>
              <a:schemeClr val="bg1">
                <a:lumMod val="8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  <a:softEdge rad="317500"/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8" name="Рисунок 7" descr="C:\Users\Нина Александровна\Desktop\1646783864_60-kartinkin-net-p-pero-i-chernilnitsa-kartinki-65.jpg"/>
          <p:cNvPicPr/>
          <p:nvPr/>
        </p:nvPicPr>
        <p:blipFill>
          <a:blip r:embed="rId4" cstate="print">
            <a:lum contrast="-20000"/>
          </a:blip>
          <a:srcRect l="12262" t="7317" r="5849"/>
          <a:stretch>
            <a:fillRect/>
          </a:stretch>
        </p:blipFill>
        <p:spPr bwMode="auto">
          <a:xfrm>
            <a:off x="9217099" y="5661248"/>
            <a:ext cx="1257300" cy="1023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20355" y="5949280"/>
            <a:ext cx="5904656" cy="75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64371" y="188640"/>
            <a:ext cx="5922211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376339" y="332657"/>
            <a:ext cx="8042843" cy="76944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Основной тур</a:t>
            </a:r>
          </a:p>
          <a:p>
            <a:pPr algn="ctr"/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«Самый внимательный  читатель сказок А.С.Пушкина»</a:t>
            </a:r>
            <a:endParaRPr lang="ru-RU" sz="2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80911" y="1196752"/>
            <a:ext cx="457433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«Числа в сказках А.С.Пушкина»</a:t>
            </a:r>
            <a:endParaRPr lang="ru-RU" sz="2400" b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736379" y="1988840"/>
            <a:ext cx="2376264" cy="43088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chemeClr val="bg1">
                <a:lumMod val="50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algn="ctr"/>
            <a:r>
              <a:rPr lang="ru-RU" sz="2200" i="1" u="sng" dirty="0" smtClean="0">
                <a:latin typeface="Times New Roman" pitchFamily="18" charset="0"/>
                <a:cs typeface="Times New Roman" pitchFamily="18" charset="0"/>
              </a:rPr>
              <a:t>Ответ: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33 года</a:t>
            </a:r>
          </a:p>
        </p:txBody>
      </p:sp>
      <p:pic>
        <p:nvPicPr>
          <p:cNvPr id="7" name="Рисунок 6" descr="139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0235" y="3140968"/>
            <a:ext cx="3024188" cy="242093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noFill/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8" name="TextBox 7"/>
          <p:cNvSpPr txBox="1"/>
          <p:nvPr/>
        </p:nvSpPr>
        <p:spPr>
          <a:xfrm>
            <a:off x="4680595" y="4077072"/>
            <a:ext cx="3960440" cy="132343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chemeClr val="bg1">
                <a:lumMod val="50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 rtlCol="0">
            <a:spAutoFit/>
          </a:bodyPr>
          <a:lstStyle/>
          <a:p>
            <a:r>
              <a:rPr lang="ru-RU" sz="20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Жил старик со своею старухой</a:t>
            </a:r>
          </a:p>
          <a:p>
            <a:r>
              <a:rPr lang="ru-RU" sz="20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 самого синего моря;</a:t>
            </a:r>
          </a:p>
          <a:p>
            <a:r>
              <a:rPr lang="ru-RU" sz="20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Они жили в ветхой землянке</a:t>
            </a:r>
          </a:p>
          <a:p>
            <a:r>
              <a:rPr lang="ru-RU" sz="20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Ровно 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тридцать лет </a:t>
            </a:r>
            <a:r>
              <a:rPr lang="ru-RU" sz="20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три года</a:t>
            </a:r>
            <a:r>
              <a:rPr lang="ru-RU" sz="20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dirty="0">
              <a:solidFill>
                <a:srgbClr val="002060"/>
              </a:solidFill>
            </a:endParaRPr>
          </a:p>
        </p:txBody>
      </p:sp>
      <p:pic>
        <p:nvPicPr>
          <p:cNvPr id="9" name="Рисунок 8" descr="27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24811" y="1772816"/>
            <a:ext cx="2247900" cy="215265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noFill/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10" name="Рисунок 9"/>
          <p:cNvPicPr/>
          <p:nvPr/>
        </p:nvPicPr>
        <p:blipFill>
          <a:blip r:embed="rId4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="" val="0"/>
              </a:ext>
            </a:extLst>
          </a:blip>
          <a:srcRect l="3207" t="4546" r="76590" b="57828"/>
          <a:stretch>
            <a:fillRect/>
          </a:stretch>
        </p:blipFill>
        <p:spPr>
          <a:xfrm>
            <a:off x="360115" y="260648"/>
            <a:ext cx="1440160" cy="1728192"/>
          </a:xfrm>
          <a:prstGeom prst="ellipse">
            <a:avLst/>
          </a:prstGeom>
          <a:ln w="63500" cap="rnd">
            <a:solidFill>
              <a:schemeClr val="bg1">
                <a:lumMod val="8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  <a:softEdge rad="317500"/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1" name="Рисунок 10" descr="C:\Users\Нина Александровна\Desktop\1646783864_60-kartinkin-net-p-pero-i-chernilnitsa-kartinki-65.jpg"/>
          <p:cNvPicPr/>
          <p:nvPr/>
        </p:nvPicPr>
        <p:blipFill>
          <a:blip r:embed="rId5" cstate="print">
            <a:lum contrast="-20000"/>
          </a:blip>
          <a:srcRect l="12262" t="7317" r="5849"/>
          <a:stretch>
            <a:fillRect/>
          </a:stretch>
        </p:blipFill>
        <p:spPr bwMode="auto">
          <a:xfrm>
            <a:off x="9217099" y="5661248"/>
            <a:ext cx="1257300" cy="1023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2" name="Прямая соединительная линия 11"/>
          <p:cNvCxnSpPr/>
          <p:nvPr/>
        </p:nvCxnSpPr>
        <p:spPr>
          <a:xfrm>
            <a:off x="216099" y="404664"/>
            <a:ext cx="0" cy="6120680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Рисунок 13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20355" y="5949280"/>
            <a:ext cx="5904656" cy="75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304331" y="908720"/>
            <a:ext cx="8042843" cy="76944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Основной тур</a:t>
            </a:r>
          </a:p>
          <a:p>
            <a:pPr algn="ctr"/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«Самый внимательный  читатель сказок А.С.Пушкина»</a:t>
            </a:r>
            <a:endParaRPr lang="ru-RU" sz="2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032523" y="1700808"/>
            <a:ext cx="457433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«Числа в сказках А.С.Пушкина»</a:t>
            </a:r>
            <a:endParaRPr lang="ru-RU" sz="2400" b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736379" y="2348880"/>
            <a:ext cx="6984776" cy="1200329"/>
          </a:xfrm>
          <a:prstGeom prst="rect">
            <a:avLst/>
          </a:prstGeom>
          <a:gradFill>
            <a:gsLst>
              <a:gs pos="10000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19050">
            <a:solidFill>
              <a:schemeClr val="bg1">
                <a:lumMod val="50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r>
              <a:rPr lang="ru-RU" sz="2400" b="1" i="1" u="sng" dirty="0" smtClean="0">
                <a:latin typeface="Times New Roman" pitchFamily="18" charset="0"/>
                <a:cs typeface="Times New Roman" pitchFamily="18" charset="0"/>
              </a:rPr>
              <a:t>Вопрос 2-й команде: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Сколько сыновей было у царя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Дадона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из «Сказки о золотом петушке»?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Картинки по запросу оценка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2123" y="5301208"/>
            <a:ext cx="1296144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  <a:scene3d>
            <a:camera prst="isometricOffAxis1Right"/>
            <a:lightRig rig="threePt" dir="t"/>
          </a:scene3d>
        </p:spPr>
      </p:pic>
      <p:pic>
        <p:nvPicPr>
          <p:cNvPr id="7" name="Рисунок 6"/>
          <p:cNvPicPr/>
          <p:nvPr/>
        </p:nvPicPr>
        <p:blipFill>
          <a:blip r:embed="rId3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="" val="0"/>
              </a:ext>
            </a:extLst>
          </a:blip>
          <a:srcRect l="3207" t="4546" r="76590" b="57828"/>
          <a:stretch>
            <a:fillRect/>
          </a:stretch>
        </p:blipFill>
        <p:spPr>
          <a:xfrm>
            <a:off x="360115" y="260648"/>
            <a:ext cx="1440160" cy="1728192"/>
          </a:xfrm>
          <a:prstGeom prst="ellipse">
            <a:avLst/>
          </a:prstGeom>
          <a:ln w="63500" cap="rnd">
            <a:solidFill>
              <a:schemeClr val="bg1">
                <a:lumMod val="8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  <a:softEdge rad="317500"/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8" name="Рисунок 7" descr="C:\Users\Нина Александровна\Desktop\1646783864_60-kartinkin-net-p-pero-i-chernilnitsa-kartinki-65.jpg"/>
          <p:cNvPicPr/>
          <p:nvPr/>
        </p:nvPicPr>
        <p:blipFill>
          <a:blip r:embed="rId4" cstate="print">
            <a:lum contrast="-20000"/>
          </a:blip>
          <a:srcRect l="12262" t="7317" r="5849"/>
          <a:stretch>
            <a:fillRect/>
          </a:stretch>
        </p:blipFill>
        <p:spPr bwMode="auto">
          <a:xfrm>
            <a:off x="9217099" y="5661248"/>
            <a:ext cx="1257300" cy="1023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20355" y="5949280"/>
            <a:ext cx="5904656" cy="75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64371" y="188640"/>
            <a:ext cx="5922211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376339" y="332657"/>
            <a:ext cx="8042843" cy="76944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Основной тур</a:t>
            </a:r>
          </a:p>
          <a:p>
            <a:pPr algn="ctr"/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«Самый внимательный  читатель сказок А.С.Пушкина»</a:t>
            </a:r>
            <a:endParaRPr lang="ru-RU" sz="2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80911" y="1196752"/>
            <a:ext cx="457433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«Числа в сказках А.С.Пушкина»</a:t>
            </a:r>
            <a:endParaRPr lang="ru-RU" sz="2400" b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464571" y="1772816"/>
            <a:ext cx="2520280" cy="43088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chemeClr val="bg1">
                <a:lumMod val="50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r>
              <a:rPr lang="ru-RU" sz="2200" b="1" i="1" u="sng" dirty="0" smtClean="0">
                <a:latin typeface="Times New Roman" pitchFamily="18" charset="0"/>
                <a:cs typeface="Times New Roman" pitchFamily="18" charset="0"/>
              </a:rPr>
              <a:t>Ответ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u="sng" dirty="0" smtClean="0">
                <a:latin typeface="Times New Roman" pitchFamily="18" charset="0"/>
                <a:cs typeface="Times New Roman" pitchFamily="18" charset="0"/>
              </a:rPr>
              <a:t>2 сына</a:t>
            </a:r>
          </a:p>
        </p:txBody>
      </p:sp>
      <p:pic>
        <p:nvPicPr>
          <p:cNvPr id="6" name="Рисунок 5"/>
          <p:cNvPicPr/>
          <p:nvPr/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="" val="0"/>
              </a:ext>
            </a:extLst>
          </a:blip>
          <a:srcRect l="3207" t="4546" r="76590" b="57828"/>
          <a:stretch>
            <a:fillRect/>
          </a:stretch>
        </p:blipFill>
        <p:spPr>
          <a:xfrm>
            <a:off x="360115" y="260648"/>
            <a:ext cx="1440160" cy="1728192"/>
          </a:xfrm>
          <a:prstGeom prst="ellipse">
            <a:avLst/>
          </a:prstGeom>
          <a:ln w="63500" cap="rnd">
            <a:solidFill>
              <a:schemeClr val="bg1">
                <a:lumMod val="8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  <a:softEdge rad="317500"/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7" name="Рисунок 6" descr="C:\Users\Нина Александровна\Desktop\1646783864_60-kartinkin-net-p-pero-i-chernilnitsa-kartinki-65.jpg"/>
          <p:cNvPicPr/>
          <p:nvPr/>
        </p:nvPicPr>
        <p:blipFill>
          <a:blip r:embed="rId3" cstate="print">
            <a:lum contrast="-20000"/>
          </a:blip>
          <a:srcRect l="12262" t="7317" r="5849"/>
          <a:stretch>
            <a:fillRect/>
          </a:stretch>
        </p:blipFill>
        <p:spPr bwMode="auto">
          <a:xfrm>
            <a:off x="9217099" y="5661248"/>
            <a:ext cx="1257300" cy="1023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" name="Прямая соединительная линия 7"/>
          <p:cNvCxnSpPr/>
          <p:nvPr/>
        </p:nvCxnSpPr>
        <p:spPr>
          <a:xfrm>
            <a:off x="216099" y="404664"/>
            <a:ext cx="0" cy="6120680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3816499" y="2348880"/>
            <a:ext cx="4032448" cy="347787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chemeClr val="bg1">
                <a:lumMod val="50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Старший</a:t>
            </a:r>
            <a:r>
              <a:rPr lang="ru-RU" sz="20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сын его ведет.</a:t>
            </a:r>
          </a:p>
          <a:p>
            <a:r>
              <a:rPr lang="ru-RU" sz="20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Петушок угомонился,</a:t>
            </a:r>
          </a:p>
          <a:p>
            <a:r>
              <a:rPr lang="ru-RU" sz="20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Шум утих, и царь забылся.</a:t>
            </a:r>
          </a:p>
          <a:p>
            <a:r>
              <a:rPr lang="ru-RU" sz="20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Вот проходит восемь дней,</a:t>
            </a:r>
          </a:p>
          <a:p>
            <a:r>
              <a:rPr lang="ru-RU" sz="20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 от войска нет вестей;</a:t>
            </a:r>
          </a:p>
          <a:p>
            <a:r>
              <a:rPr lang="ru-RU" sz="20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Было ль, не было ль сраженья, —</a:t>
            </a:r>
          </a:p>
          <a:p>
            <a:r>
              <a:rPr lang="ru-RU" sz="20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Нет </a:t>
            </a:r>
            <a:r>
              <a:rPr lang="ru-RU" sz="20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Дадону</a:t>
            </a:r>
            <a:r>
              <a:rPr lang="ru-RU" sz="20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донесенья.</a:t>
            </a:r>
          </a:p>
          <a:p>
            <a:r>
              <a:rPr lang="ru-RU" sz="20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Петушок кричит опять.</a:t>
            </a:r>
          </a:p>
          <a:p>
            <a:r>
              <a:rPr lang="ru-RU" sz="20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Кличет царь другую рать;</a:t>
            </a:r>
          </a:p>
          <a:p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Сына</a:t>
            </a:r>
            <a:r>
              <a:rPr lang="ru-RU" sz="20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он теперь 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меньшого</a:t>
            </a:r>
          </a:p>
          <a:p>
            <a:r>
              <a:rPr lang="ru-RU" sz="20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Шлет на выручку 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большого…</a:t>
            </a:r>
            <a:endParaRPr lang="ru-RU" dirty="0"/>
          </a:p>
        </p:txBody>
      </p:sp>
      <p:pic>
        <p:nvPicPr>
          <p:cNvPr id="11" name="Рисунок 10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20355" y="5949280"/>
            <a:ext cx="5904656" cy="75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44291" y="836712"/>
            <a:ext cx="8474891" cy="43088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Конкурс капитанов: «Творческая история сказок А.С.Пушкина»</a:t>
            </a:r>
            <a:endParaRPr lang="ru-RU" sz="2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44291" y="1628800"/>
            <a:ext cx="8108552" cy="3785652"/>
          </a:xfrm>
          <a:prstGeom prst="rect">
            <a:avLst/>
          </a:prstGeom>
          <a:blipFill dpi="0" rotWithShape="1">
            <a:blip r:embed="rId2" cstate="print">
              <a:alphaModFix amt="46000"/>
            </a:blip>
            <a:srcRect/>
            <a:tile tx="0" ty="0" sx="100000" sy="100000" flip="none" algn="tl"/>
          </a:blipFill>
          <a:ln w="19050">
            <a:noFill/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u="sng" dirty="0" smtClean="0">
                <a:latin typeface="Times New Roman" pitchFamily="18" charset="0"/>
                <a:cs typeface="Times New Roman" pitchFamily="18" charset="0"/>
              </a:rPr>
              <a:t>Вопрос 1 капитану 1-ой команды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Много мест в необъятной России исходил и исколесил за свою жизнь А.С.Пушкин. Где-то он задерживался на дни,  где-то на месяцы, а иногда на годы. И всюду поэт писал . Писал стихи, поэмы, повести.  Со сказками же связан один интересный литературно-географический факт: оказывается, почти все они написаны поэтом  в одном месте, хотя в разное время. Где создавал великий поэт свои сказки? Как в пушкиноведении называются эти периоды в жизни и творчестве?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Картинки по запросу оценка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8107" y="5373216"/>
            <a:ext cx="1296144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  <a:scene3d>
            <a:camera prst="isometricOffAxis1Right"/>
            <a:lightRig rig="threePt" dir="t"/>
          </a:scene3d>
        </p:spPr>
      </p:pic>
      <p:pic>
        <p:nvPicPr>
          <p:cNvPr id="7" name="Рисунок 6"/>
          <p:cNvPicPr/>
          <p:nvPr/>
        </p:nvPicPr>
        <p:blipFill>
          <a:blip r:embed="rId4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="" val="0"/>
              </a:ext>
            </a:extLst>
          </a:blip>
          <a:srcRect l="3207" t="4546" r="76590" b="57828"/>
          <a:stretch>
            <a:fillRect/>
          </a:stretch>
        </p:blipFill>
        <p:spPr>
          <a:xfrm>
            <a:off x="360115" y="260648"/>
            <a:ext cx="1440160" cy="1728192"/>
          </a:xfrm>
          <a:prstGeom prst="ellipse">
            <a:avLst/>
          </a:prstGeom>
          <a:ln w="63500" cap="rnd">
            <a:solidFill>
              <a:schemeClr val="bg2">
                <a:lumMod val="9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9" name="Рисунок 8" descr="C:\Users\Нина Александровна\Desktop\1646783864_60-kartinkin-net-p-pero-i-chernilnitsa-kartinki-65.jpg"/>
          <p:cNvPicPr/>
          <p:nvPr/>
        </p:nvPicPr>
        <p:blipFill>
          <a:blip r:embed="rId5" cstate="print">
            <a:lum contrast="-20000"/>
          </a:blip>
          <a:srcRect l="12262" t="7317" r="5849"/>
          <a:stretch>
            <a:fillRect/>
          </a:stretch>
        </p:blipFill>
        <p:spPr bwMode="auto">
          <a:xfrm>
            <a:off x="9217099" y="5661248"/>
            <a:ext cx="1257300" cy="1023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20355" y="5949280"/>
            <a:ext cx="5904656" cy="75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664371" y="188640"/>
            <a:ext cx="5922211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304331" y="908720"/>
            <a:ext cx="8042843" cy="76944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Основной тур</a:t>
            </a:r>
          </a:p>
          <a:p>
            <a:pPr algn="ctr"/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«Самый внимательный  читатель сказок А.С.Пушкина»</a:t>
            </a:r>
            <a:endParaRPr lang="ru-RU" sz="2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816499" y="1700808"/>
            <a:ext cx="457433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«Числа в сказках А.С.Пушкина»</a:t>
            </a:r>
            <a:endParaRPr lang="ru-RU" sz="2400" b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312443" y="2420888"/>
            <a:ext cx="5400675" cy="1107996"/>
          </a:xfrm>
          <a:prstGeom prst="rect">
            <a:avLst/>
          </a:prstGeom>
          <a:gradFill>
            <a:gsLst>
              <a:gs pos="10000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19050">
            <a:solidFill>
              <a:schemeClr val="bg1">
                <a:lumMod val="50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>
            <a:spAutoFit/>
          </a:bodyPr>
          <a:lstStyle/>
          <a:p>
            <a:r>
              <a:rPr lang="ru-RU" sz="2400" b="1" i="1" u="sng" dirty="0" smtClean="0">
                <a:latin typeface="Times New Roman" pitchFamily="18" charset="0"/>
                <a:cs typeface="Times New Roman" pitchFamily="18" charset="0"/>
              </a:rPr>
              <a:t>Вопрос 1-й команде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Сколько щелчков отвесил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Балда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попу? 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Картинки по запросу оценка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2123" y="5229200"/>
            <a:ext cx="1296144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  <a:scene3d>
            <a:camera prst="isometricOffAxis1Right"/>
            <a:lightRig rig="threePt" dir="t"/>
          </a:scene3d>
        </p:spPr>
      </p:pic>
      <p:pic>
        <p:nvPicPr>
          <p:cNvPr id="8" name="Рисунок 7"/>
          <p:cNvPicPr/>
          <p:nvPr/>
        </p:nvPicPr>
        <p:blipFill>
          <a:blip r:embed="rId3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="" val="0"/>
              </a:ext>
            </a:extLst>
          </a:blip>
          <a:srcRect l="3207" t="4546" r="76590" b="57828"/>
          <a:stretch>
            <a:fillRect/>
          </a:stretch>
        </p:blipFill>
        <p:spPr>
          <a:xfrm>
            <a:off x="360115" y="260648"/>
            <a:ext cx="1440160" cy="1728192"/>
          </a:xfrm>
          <a:prstGeom prst="ellipse">
            <a:avLst/>
          </a:prstGeom>
          <a:ln w="63500" cap="rnd">
            <a:solidFill>
              <a:schemeClr val="bg1">
                <a:lumMod val="8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  <a:softEdge rad="317500"/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9" name="Рисунок 8" descr="C:\Users\Нина Александровна\Desktop\1646783864_60-kartinkin-net-p-pero-i-chernilnitsa-kartinki-65.jpg"/>
          <p:cNvPicPr/>
          <p:nvPr/>
        </p:nvPicPr>
        <p:blipFill>
          <a:blip r:embed="rId4" cstate="print">
            <a:lum contrast="-20000"/>
          </a:blip>
          <a:srcRect l="12262" t="7317" r="5849"/>
          <a:stretch>
            <a:fillRect/>
          </a:stretch>
        </p:blipFill>
        <p:spPr bwMode="auto">
          <a:xfrm>
            <a:off x="9217099" y="5661248"/>
            <a:ext cx="1257300" cy="1023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20355" y="5949280"/>
            <a:ext cx="5904656" cy="75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64371" y="188640"/>
            <a:ext cx="5922211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376339" y="836712"/>
            <a:ext cx="8042843" cy="76944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Основной тур</a:t>
            </a:r>
          </a:p>
          <a:p>
            <a:pPr algn="ctr"/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«Самый внимательный  читатель сказок А.С.Пушкина»</a:t>
            </a:r>
            <a:endParaRPr lang="ru-RU" sz="2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60515" y="1628800"/>
            <a:ext cx="457433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«Числа в сказках А.С.Пушкина»</a:t>
            </a:r>
            <a:endParaRPr lang="ru-RU" sz="2400" b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736379" y="2348880"/>
            <a:ext cx="2525371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chemeClr val="bg1">
                <a:lumMod val="50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none">
            <a:spAutoFit/>
          </a:bodyPr>
          <a:lstStyle/>
          <a:p>
            <a:r>
              <a:rPr lang="ru-RU" sz="2400" b="1" i="1" u="sng" dirty="0" smtClean="0">
                <a:latin typeface="Times New Roman" pitchFamily="18" charset="0"/>
                <a:cs typeface="Times New Roman" pitchFamily="18" charset="0"/>
              </a:rPr>
              <a:t>Ответ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3 щелчка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рис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8187" y="3068960"/>
            <a:ext cx="3009900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27000"/>
          </a:effectLst>
        </p:spPr>
      </p:pic>
      <p:pic>
        <p:nvPicPr>
          <p:cNvPr id="9" name="Рисунок 8" descr="Рисунок13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76939" y="2492896"/>
            <a:ext cx="19050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spPr>
      </p:pic>
      <p:sp>
        <p:nvSpPr>
          <p:cNvPr id="11" name="Прямоугольник 10"/>
          <p:cNvSpPr/>
          <p:nvPr/>
        </p:nvSpPr>
        <p:spPr>
          <a:xfrm>
            <a:off x="4176539" y="4077072"/>
            <a:ext cx="5112568" cy="132343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chemeClr val="bg1">
                <a:lumMod val="50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r>
              <a:rPr lang="ru-RU" sz="2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Балда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говорит: «Буду служить тебе славно,</a:t>
            </a:r>
            <a:b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Усердно и очень исправно,</a:t>
            </a:r>
            <a:b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 год за 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три щелка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тебе по лбу,</a:t>
            </a:r>
            <a:b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Есть же мне давай вареную полбу».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/>
          <p:cNvPicPr/>
          <p:nvPr/>
        </p:nvPicPr>
        <p:blipFill>
          <a:blip r:embed="rId4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="" val="0"/>
              </a:ext>
            </a:extLst>
          </a:blip>
          <a:srcRect l="3207" t="4546" r="76590" b="57828"/>
          <a:stretch>
            <a:fillRect/>
          </a:stretch>
        </p:blipFill>
        <p:spPr>
          <a:xfrm>
            <a:off x="360115" y="260648"/>
            <a:ext cx="1440160" cy="1728192"/>
          </a:xfrm>
          <a:prstGeom prst="ellipse">
            <a:avLst/>
          </a:prstGeom>
          <a:ln w="63500" cap="rnd">
            <a:solidFill>
              <a:schemeClr val="bg1">
                <a:lumMod val="8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  <a:softEdge rad="317500"/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2" name="Рисунок 11" descr="C:\Users\Нина Александровна\Desktop\1646783864_60-kartinkin-net-p-pero-i-chernilnitsa-kartinki-65.jpg"/>
          <p:cNvPicPr/>
          <p:nvPr/>
        </p:nvPicPr>
        <p:blipFill>
          <a:blip r:embed="rId5" cstate="print">
            <a:lum contrast="-20000"/>
          </a:blip>
          <a:srcRect l="12262" t="7317" r="5849"/>
          <a:stretch>
            <a:fillRect/>
          </a:stretch>
        </p:blipFill>
        <p:spPr bwMode="auto">
          <a:xfrm>
            <a:off x="9217099" y="5661248"/>
            <a:ext cx="1257300" cy="1023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20355" y="5949280"/>
            <a:ext cx="5904656" cy="75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664371" y="188640"/>
            <a:ext cx="5922211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376339" y="836712"/>
            <a:ext cx="8042843" cy="76944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Основной тур</a:t>
            </a:r>
          </a:p>
          <a:p>
            <a:pPr algn="ctr"/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«Самый внимательный  читатель сказок А.С.Пушкина»</a:t>
            </a:r>
            <a:endParaRPr lang="ru-RU" sz="2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816499" y="1700808"/>
            <a:ext cx="457433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«Числа в сказках А.С.Пушкина»</a:t>
            </a:r>
            <a:endParaRPr lang="ru-RU" sz="2400" b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952403" y="2276872"/>
            <a:ext cx="6552728" cy="830997"/>
          </a:xfrm>
          <a:prstGeom prst="rect">
            <a:avLst/>
          </a:prstGeom>
          <a:gradFill>
            <a:gsLst>
              <a:gs pos="10000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19050">
            <a:solidFill>
              <a:schemeClr val="bg1">
                <a:lumMod val="50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r>
              <a:rPr lang="ru-RU" sz="2400" b="1" i="1" u="sng" dirty="0" smtClean="0">
                <a:latin typeface="Times New Roman" pitchFamily="18" charset="0"/>
                <a:cs typeface="Times New Roman" pitchFamily="18" charset="0"/>
              </a:rPr>
              <a:t>Вопрос 2-й команде: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Скольких работников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Балда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«сэкономил» попу?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Картинки по запросу оценка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2123" y="5301208"/>
            <a:ext cx="1296144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  <a:scene3d>
            <a:camera prst="isometricOffAxis1Right"/>
            <a:lightRig rig="threePt" dir="t"/>
          </a:scene3d>
        </p:spPr>
      </p:pic>
      <p:pic>
        <p:nvPicPr>
          <p:cNvPr id="8" name="Рисунок 7"/>
          <p:cNvPicPr/>
          <p:nvPr/>
        </p:nvPicPr>
        <p:blipFill>
          <a:blip r:embed="rId3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="" val="0"/>
              </a:ext>
            </a:extLst>
          </a:blip>
          <a:srcRect l="3207" t="4546" r="76590" b="57828"/>
          <a:stretch>
            <a:fillRect/>
          </a:stretch>
        </p:blipFill>
        <p:spPr>
          <a:xfrm>
            <a:off x="360115" y="260648"/>
            <a:ext cx="1440160" cy="1728192"/>
          </a:xfrm>
          <a:prstGeom prst="ellipse">
            <a:avLst/>
          </a:prstGeom>
          <a:ln w="63500" cap="rnd">
            <a:solidFill>
              <a:schemeClr val="bg1">
                <a:lumMod val="8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  <a:softEdge rad="317500"/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9" name="Рисунок 8" descr="C:\Users\Нина Александровна\Desktop\1646783864_60-kartinkin-net-p-pero-i-chernilnitsa-kartinki-65.jpg"/>
          <p:cNvPicPr/>
          <p:nvPr/>
        </p:nvPicPr>
        <p:blipFill>
          <a:blip r:embed="rId4" cstate="print">
            <a:lum contrast="-20000"/>
          </a:blip>
          <a:srcRect l="12262" t="7317" r="5849"/>
          <a:stretch>
            <a:fillRect/>
          </a:stretch>
        </p:blipFill>
        <p:spPr bwMode="auto">
          <a:xfrm>
            <a:off x="9217099" y="5661248"/>
            <a:ext cx="1257300" cy="1023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20355" y="5949280"/>
            <a:ext cx="5904656" cy="75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64371" y="188640"/>
            <a:ext cx="5922211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304331" y="908720"/>
            <a:ext cx="8042843" cy="76944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Основной тур</a:t>
            </a:r>
          </a:p>
          <a:p>
            <a:pPr algn="ctr"/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«Самый внимательный  читатель сказок А.С.Пушкина»</a:t>
            </a:r>
            <a:endParaRPr lang="ru-RU" sz="2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60515" y="1700808"/>
            <a:ext cx="457433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«Числа в сказках А.С.Пушкина»</a:t>
            </a:r>
            <a:endParaRPr lang="ru-RU" sz="2400" b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952403" y="2420888"/>
            <a:ext cx="4392488" cy="43088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chemeClr val="tx1"/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r>
              <a:rPr lang="ru-RU" sz="2200" b="1" i="1" u="sng" dirty="0" smtClean="0">
                <a:latin typeface="Times New Roman" pitchFamily="18" charset="0"/>
                <a:cs typeface="Times New Roman" pitchFamily="18" charset="0"/>
              </a:rPr>
              <a:t>Ответ: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 заменил трех работников</a:t>
            </a:r>
          </a:p>
        </p:txBody>
      </p:sp>
      <p:pic>
        <p:nvPicPr>
          <p:cNvPr id="8" name="Рисунок 7" descr="119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8187" y="2996952"/>
            <a:ext cx="2986087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  <a:softEdge rad="127000"/>
          </a:effectLst>
        </p:spPr>
      </p:pic>
      <p:sp>
        <p:nvSpPr>
          <p:cNvPr id="10" name="TextBox 9"/>
          <p:cNvSpPr txBox="1"/>
          <p:nvPr/>
        </p:nvSpPr>
        <p:spPr>
          <a:xfrm>
            <a:off x="4176539" y="4149080"/>
            <a:ext cx="3600400" cy="76944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chemeClr val="bg1">
                <a:lumMod val="50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 rtlCol="0">
            <a:spAutoFit/>
          </a:bodyPr>
          <a:lstStyle/>
          <a:p>
            <a:r>
              <a:rPr lang="ru-RU" sz="22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«Нужен мне работник:</a:t>
            </a:r>
          </a:p>
          <a:p>
            <a:r>
              <a:rPr lang="ru-RU" sz="2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Повар, конюх и плотник</a:t>
            </a:r>
            <a:r>
              <a:rPr lang="ru-RU" sz="22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.»</a:t>
            </a:r>
            <a:endParaRPr lang="ru-RU" sz="2200" dirty="0">
              <a:solidFill>
                <a:srgbClr val="002060"/>
              </a:solidFill>
            </a:endParaRPr>
          </a:p>
        </p:txBody>
      </p:sp>
      <p:pic>
        <p:nvPicPr>
          <p:cNvPr id="9" name="Рисунок 8"/>
          <p:cNvPicPr/>
          <p:nvPr/>
        </p:nvPicPr>
        <p:blipFill>
          <a:blip r:embed="rId3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="" val="0"/>
              </a:ext>
            </a:extLst>
          </a:blip>
          <a:srcRect l="3207" t="4546" r="76590" b="57828"/>
          <a:stretch>
            <a:fillRect/>
          </a:stretch>
        </p:blipFill>
        <p:spPr>
          <a:xfrm>
            <a:off x="360115" y="260648"/>
            <a:ext cx="1440160" cy="1728192"/>
          </a:xfrm>
          <a:prstGeom prst="ellipse">
            <a:avLst/>
          </a:prstGeom>
          <a:ln w="63500" cap="rnd">
            <a:solidFill>
              <a:schemeClr val="bg1">
                <a:lumMod val="8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  <a:softEdge rad="317500"/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1" name="Рисунок 10" descr="C:\Users\Нина Александровна\Desktop\1646783864_60-kartinkin-net-p-pero-i-chernilnitsa-kartinki-65.jpg"/>
          <p:cNvPicPr/>
          <p:nvPr/>
        </p:nvPicPr>
        <p:blipFill>
          <a:blip r:embed="rId4" cstate="print">
            <a:lum contrast="-20000"/>
          </a:blip>
          <a:srcRect l="12262" t="7317" r="5849"/>
          <a:stretch>
            <a:fillRect/>
          </a:stretch>
        </p:blipFill>
        <p:spPr bwMode="auto">
          <a:xfrm>
            <a:off x="9217099" y="5661248"/>
            <a:ext cx="1257300" cy="1023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20355" y="5949280"/>
            <a:ext cx="5904656" cy="75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64371" y="188640"/>
            <a:ext cx="5922211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088307" y="908720"/>
            <a:ext cx="8042843" cy="76944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Основной тур</a:t>
            </a:r>
          </a:p>
          <a:p>
            <a:pPr algn="ctr"/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«Самый внимательный  читатель сказок А.С.Пушкина»</a:t>
            </a:r>
            <a:endParaRPr lang="ru-RU" sz="2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600475" y="1628800"/>
            <a:ext cx="4996176" cy="830997"/>
          </a:xfrm>
          <a:prstGeom prst="rect">
            <a:avLst/>
          </a:prstGeom>
          <a:ln w="19050">
            <a:noFill/>
            <a:prstDash val="sysDash"/>
          </a:ln>
        </p:spPr>
        <p:txBody>
          <a:bodyPr wrap="none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«Следствие ведет Шерлок Холмс» </a:t>
            </a:r>
          </a:p>
          <a:p>
            <a:pPr algn="ctr"/>
            <a:r>
              <a:rPr lang="ru-RU" sz="2400" b="1" i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/«Узнайте героя по описанию»/</a:t>
            </a:r>
            <a:endParaRPr lang="ru-RU" sz="2400" b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536579" y="2636912"/>
            <a:ext cx="3024336" cy="461665"/>
          </a:xfrm>
          <a:prstGeom prst="rect">
            <a:avLst/>
          </a:prstGeom>
          <a:gradFill>
            <a:gsLst>
              <a:gs pos="10000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19050">
            <a:solidFill>
              <a:schemeClr val="bg1">
                <a:lumMod val="50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r>
              <a:rPr lang="ru-RU" sz="2400" b="1" i="1" u="sng" dirty="0" smtClean="0">
                <a:latin typeface="Times New Roman" pitchFamily="18" charset="0"/>
                <a:cs typeface="Times New Roman" pitchFamily="18" charset="0"/>
              </a:rPr>
              <a:t>Вопрос 1-й команде:</a:t>
            </a:r>
          </a:p>
        </p:txBody>
      </p:sp>
      <p:pic>
        <p:nvPicPr>
          <p:cNvPr id="8" name="Рисунок 7" descr="Картинки по запросу оценка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2123" y="5301208"/>
            <a:ext cx="1224136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  <a:scene3d>
            <a:camera prst="isometricOffAxis1Right"/>
            <a:lightRig rig="threePt" dir="t"/>
          </a:scene3d>
        </p:spPr>
      </p:pic>
      <p:sp>
        <p:nvSpPr>
          <p:cNvPr id="10" name="TextBox 9"/>
          <p:cNvSpPr txBox="1"/>
          <p:nvPr/>
        </p:nvSpPr>
        <p:spPr>
          <a:xfrm>
            <a:off x="4032523" y="3284984"/>
            <a:ext cx="4104456" cy="2308324"/>
          </a:xfrm>
          <a:prstGeom prst="rect">
            <a:avLst/>
          </a:prstGeom>
          <a:gradFill>
            <a:gsLst>
              <a:gs pos="10000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19050">
            <a:solidFill>
              <a:schemeClr val="bg1">
                <a:lumMod val="50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Спит себе на соломе,</a:t>
            </a:r>
          </a:p>
          <a:p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Ест за четверых,</a:t>
            </a:r>
          </a:p>
          <a:p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Работает за семерых;</a:t>
            </a:r>
          </a:p>
          <a:p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 светла все у него пляшет,</a:t>
            </a:r>
          </a:p>
          <a:p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Лошадь запряжет, полосу вспашет.</a:t>
            </a:r>
            <a:endParaRPr lang="ru-RU" sz="2400" dirty="0">
              <a:solidFill>
                <a:srgbClr val="002060"/>
              </a:solidFill>
            </a:endParaRPr>
          </a:p>
        </p:txBody>
      </p:sp>
      <p:pic>
        <p:nvPicPr>
          <p:cNvPr id="9" name="Рисунок 8"/>
          <p:cNvPicPr/>
          <p:nvPr/>
        </p:nvPicPr>
        <p:blipFill>
          <a:blip r:embed="rId3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="" val="0"/>
              </a:ext>
            </a:extLst>
          </a:blip>
          <a:srcRect l="3207" t="4546" r="76590" b="57828"/>
          <a:stretch>
            <a:fillRect/>
          </a:stretch>
        </p:blipFill>
        <p:spPr>
          <a:xfrm>
            <a:off x="360115" y="260648"/>
            <a:ext cx="1440160" cy="1728192"/>
          </a:xfrm>
          <a:prstGeom prst="ellipse">
            <a:avLst/>
          </a:prstGeom>
          <a:ln w="63500" cap="rnd">
            <a:solidFill>
              <a:schemeClr val="bg1">
                <a:lumMod val="8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  <a:softEdge rad="317500"/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1" name="Рисунок 10" descr="C:\Users\Нина Александровна\Desktop\1646783864_60-kartinkin-net-p-pero-i-chernilnitsa-kartinki-65.jpg"/>
          <p:cNvPicPr/>
          <p:nvPr/>
        </p:nvPicPr>
        <p:blipFill>
          <a:blip r:embed="rId4" cstate="print">
            <a:lum contrast="-20000"/>
          </a:blip>
          <a:srcRect l="12262" t="7317" r="5849"/>
          <a:stretch>
            <a:fillRect/>
          </a:stretch>
        </p:blipFill>
        <p:spPr bwMode="auto">
          <a:xfrm>
            <a:off x="9217099" y="5661248"/>
            <a:ext cx="1257300" cy="1023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20355" y="5949280"/>
            <a:ext cx="5904656" cy="75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64371" y="188640"/>
            <a:ext cx="5922211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32323" y="908720"/>
            <a:ext cx="8042843" cy="76944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Основной тур</a:t>
            </a:r>
          </a:p>
          <a:p>
            <a:pPr algn="ctr"/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«Самый внимательный  читатель сказок А.С.Пушкина»</a:t>
            </a:r>
            <a:endParaRPr lang="ru-RU" sz="2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92363" y="2852936"/>
            <a:ext cx="6712607" cy="43088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chemeClr val="bg1">
                <a:lumMod val="50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none">
            <a:spAutoFit/>
          </a:bodyPr>
          <a:lstStyle/>
          <a:p>
            <a:r>
              <a:rPr lang="ru-RU" sz="2200" b="1" i="1" u="sng" dirty="0" smtClean="0">
                <a:latin typeface="Times New Roman" pitchFamily="18" charset="0"/>
                <a:cs typeface="Times New Roman" pitchFamily="18" charset="0"/>
              </a:rPr>
              <a:t>Ответ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Балда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, «Сказка о попе и работнике его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Балде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C:\Users\Нина Александровна\Desktop\1695899842_gas-kvas-com-p-kartinki-skazka-o-balde-i-rabotnike-yego-b-11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88507" y="3645024"/>
            <a:ext cx="2800669" cy="19442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</p:pic>
      <p:pic>
        <p:nvPicPr>
          <p:cNvPr id="8" name="Рисунок 7"/>
          <p:cNvPicPr/>
          <p:nvPr/>
        </p:nvPicPr>
        <p:blipFill>
          <a:blip r:embed="rId3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="" val="0"/>
              </a:ext>
            </a:extLst>
          </a:blip>
          <a:srcRect l="3207" t="4546" r="76590" b="57828"/>
          <a:stretch>
            <a:fillRect/>
          </a:stretch>
        </p:blipFill>
        <p:spPr>
          <a:xfrm>
            <a:off x="360115" y="260648"/>
            <a:ext cx="1440160" cy="1728192"/>
          </a:xfrm>
          <a:prstGeom prst="ellipse">
            <a:avLst/>
          </a:prstGeom>
          <a:ln w="63500" cap="rnd">
            <a:solidFill>
              <a:schemeClr val="bg1">
                <a:lumMod val="8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  <a:softEdge rad="317500"/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9" name="Рисунок 8" descr="C:\Users\Нина Александровна\Desktop\1646783864_60-kartinkin-net-p-pero-i-chernilnitsa-kartinki-65.jpg"/>
          <p:cNvPicPr/>
          <p:nvPr/>
        </p:nvPicPr>
        <p:blipFill>
          <a:blip r:embed="rId4" cstate="print">
            <a:lum contrast="-20000"/>
          </a:blip>
          <a:srcRect l="12262" t="7317" r="5849"/>
          <a:stretch>
            <a:fillRect/>
          </a:stretch>
        </p:blipFill>
        <p:spPr bwMode="auto">
          <a:xfrm>
            <a:off x="9217099" y="5661248"/>
            <a:ext cx="1257300" cy="1023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3528467" y="1700808"/>
            <a:ext cx="4996176" cy="830997"/>
          </a:xfrm>
          <a:prstGeom prst="rect">
            <a:avLst/>
          </a:prstGeom>
          <a:ln w="19050">
            <a:noFill/>
            <a:prstDash val="sysDash"/>
          </a:ln>
        </p:spPr>
        <p:txBody>
          <a:bodyPr wrap="none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«Следствие ведет Шерлок Холмс» </a:t>
            </a:r>
          </a:p>
          <a:p>
            <a:pPr algn="ctr"/>
            <a:r>
              <a:rPr lang="ru-RU" sz="2400" b="1" i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/«Узнайте героя по описанию»/</a:t>
            </a:r>
            <a:endParaRPr lang="ru-RU" sz="2400" b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Рисунок 12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20355" y="5949280"/>
            <a:ext cx="5904656" cy="75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64371" y="188640"/>
            <a:ext cx="5922211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376339" y="908720"/>
            <a:ext cx="8042843" cy="76944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Основной тур</a:t>
            </a:r>
          </a:p>
          <a:p>
            <a:pPr algn="ctr"/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«Самый внимательный  читатель сказок А.С.Пушкина»</a:t>
            </a:r>
            <a:endParaRPr lang="ru-RU" sz="2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600475" y="1700808"/>
            <a:ext cx="499617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«Следствие ведет Шерлок Холмс» </a:t>
            </a:r>
          </a:p>
          <a:p>
            <a:pPr algn="ctr"/>
            <a:r>
              <a:rPr lang="ru-RU" sz="2400" b="1" i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/«Узнайте героя по описанию»/</a:t>
            </a:r>
            <a:endParaRPr lang="ru-RU" sz="2400" b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104531" y="2636912"/>
            <a:ext cx="3816424" cy="1938992"/>
          </a:xfrm>
          <a:prstGeom prst="rect">
            <a:avLst/>
          </a:prstGeom>
          <a:gradFill>
            <a:gsLst>
              <a:gs pos="10000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19050">
            <a:solidFill>
              <a:schemeClr val="bg1">
                <a:lumMod val="50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r>
              <a:rPr lang="ru-RU" sz="2400" b="1" i="1" u="sng" dirty="0" smtClean="0">
                <a:latin typeface="Times New Roman" pitchFamily="18" charset="0"/>
                <a:cs typeface="Times New Roman" pitchFamily="18" charset="0"/>
              </a:rPr>
              <a:t>Вопрос 2-й команде:</a:t>
            </a:r>
          </a:p>
          <a:p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Днем свет божий затмевает,</a:t>
            </a:r>
          </a:p>
          <a:p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Ночью землю освещает,</a:t>
            </a:r>
          </a:p>
          <a:p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Месяц под косой блестит,</a:t>
            </a:r>
          </a:p>
          <a:p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 во лбу звезда горит. 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Картинки по запросу оценка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2123" y="5301208"/>
            <a:ext cx="1296144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  <a:scene3d>
            <a:camera prst="isometricOffAxis1Right"/>
            <a:lightRig rig="threePt" dir="t"/>
          </a:scene3d>
        </p:spPr>
      </p:pic>
      <p:pic>
        <p:nvPicPr>
          <p:cNvPr id="7" name="Рисунок 6"/>
          <p:cNvPicPr/>
          <p:nvPr/>
        </p:nvPicPr>
        <p:blipFill>
          <a:blip r:embed="rId3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="" val="0"/>
              </a:ext>
            </a:extLst>
          </a:blip>
          <a:srcRect l="3207" t="4546" r="76590" b="57828"/>
          <a:stretch>
            <a:fillRect/>
          </a:stretch>
        </p:blipFill>
        <p:spPr>
          <a:xfrm>
            <a:off x="360115" y="260648"/>
            <a:ext cx="1440160" cy="1728192"/>
          </a:xfrm>
          <a:prstGeom prst="ellipse">
            <a:avLst/>
          </a:prstGeom>
          <a:ln w="63500" cap="rnd">
            <a:solidFill>
              <a:schemeClr val="bg1">
                <a:lumMod val="8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  <a:softEdge rad="317500"/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8" name="Рисунок 7" descr="C:\Users\Нина Александровна\Desktop\1646783864_60-kartinkin-net-p-pero-i-chernilnitsa-kartinki-65.jpg"/>
          <p:cNvPicPr/>
          <p:nvPr/>
        </p:nvPicPr>
        <p:blipFill>
          <a:blip r:embed="rId4" cstate="print">
            <a:lum contrast="-20000"/>
          </a:blip>
          <a:srcRect l="12262" t="7317" r="5849"/>
          <a:stretch>
            <a:fillRect/>
          </a:stretch>
        </p:blipFill>
        <p:spPr bwMode="auto">
          <a:xfrm>
            <a:off x="9217099" y="5661248"/>
            <a:ext cx="1257300" cy="1023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20355" y="5949280"/>
            <a:ext cx="5904656" cy="75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64371" y="188640"/>
            <a:ext cx="5922211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376339" y="332657"/>
            <a:ext cx="8042843" cy="76944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Основной тур</a:t>
            </a:r>
          </a:p>
          <a:p>
            <a:pPr algn="ctr"/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«Самый внимательный  читатель сказок А.С.Пушкина»</a:t>
            </a:r>
            <a:endParaRPr lang="ru-RU" sz="2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769988" y="1196752"/>
            <a:ext cx="499617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«Следствие ведет Шерлок Холмс» </a:t>
            </a:r>
          </a:p>
          <a:p>
            <a:pPr algn="ctr"/>
            <a:r>
              <a:rPr lang="ru-RU" sz="2400" b="1" i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/«Узнайте героя по описанию»/</a:t>
            </a:r>
            <a:endParaRPr lang="ru-RU" sz="2400" b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40435" y="2276872"/>
            <a:ext cx="6268383" cy="43088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chemeClr val="bg1">
                <a:lumMod val="50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none">
            <a:spAutoFit/>
          </a:bodyPr>
          <a:lstStyle/>
          <a:p>
            <a:r>
              <a:rPr lang="ru-RU" sz="2200" b="1" i="1" u="sng" dirty="0" smtClean="0">
                <a:latin typeface="Times New Roman" pitchFamily="18" charset="0"/>
                <a:cs typeface="Times New Roman" pitchFamily="18" charset="0"/>
              </a:rPr>
              <a:t>Ответ: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Царевна-Лебедь, «Сказка о царе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Салтане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1" descr="C:\Users\Нина Александровна\Desktop\Без назван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80395" y="2996952"/>
            <a:ext cx="2589791" cy="2448272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  <a:softEdge rad="127000"/>
          </a:effectLst>
        </p:spPr>
      </p:pic>
      <p:sp>
        <p:nvSpPr>
          <p:cNvPr id="8" name="TextBox 7"/>
          <p:cNvSpPr txBox="1"/>
          <p:nvPr/>
        </p:nvSpPr>
        <p:spPr>
          <a:xfrm>
            <a:off x="7272883" y="414908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5760715" y="3429000"/>
            <a:ext cx="3312368" cy="132343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chemeClr val="bg1">
                <a:lumMod val="50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Днем свет божий затмевает,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Ночью землю освещает,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Месяц под косой блестит,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 во лбу звезда горит. </a:t>
            </a:r>
            <a:endParaRPr lang="ru-RU" sz="2000" dirty="0">
              <a:solidFill>
                <a:srgbClr val="002060"/>
              </a:solidFill>
            </a:endParaRPr>
          </a:p>
        </p:txBody>
      </p:sp>
      <p:pic>
        <p:nvPicPr>
          <p:cNvPr id="10" name="Рисунок 9"/>
          <p:cNvPicPr/>
          <p:nvPr/>
        </p:nvPicPr>
        <p:blipFill>
          <a:blip r:embed="rId3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="" val="0"/>
              </a:ext>
            </a:extLst>
          </a:blip>
          <a:srcRect l="3207" t="4546" r="76590" b="57828"/>
          <a:stretch>
            <a:fillRect/>
          </a:stretch>
        </p:blipFill>
        <p:spPr>
          <a:xfrm>
            <a:off x="360115" y="260648"/>
            <a:ext cx="1440160" cy="1728192"/>
          </a:xfrm>
          <a:prstGeom prst="ellipse">
            <a:avLst/>
          </a:prstGeom>
          <a:ln w="63500" cap="rnd">
            <a:solidFill>
              <a:schemeClr val="bg1">
                <a:lumMod val="8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  <a:softEdge rad="317500"/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1" name="Рисунок 10" descr="C:\Users\Нина Александровна\Desktop\1646783864_60-kartinkin-net-p-pero-i-chernilnitsa-kartinki-65.jpg"/>
          <p:cNvPicPr/>
          <p:nvPr/>
        </p:nvPicPr>
        <p:blipFill>
          <a:blip r:embed="rId4" cstate="print">
            <a:lum contrast="-20000"/>
          </a:blip>
          <a:srcRect l="12262" t="7317" r="5849"/>
          <a:stretch>
            <a:fillRect/>
          </a:stretch>
        </p:blipFill>
        <p:spPr bwMode="auto">
          <a:xfrm>
            <a:off x="9217099" y="5661248"/>
            <a:ext cx="1257300" cy="1023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2" name="Прямая соединительная линия 11"/>
          <p:cNvCxnSpPr/>
          <p:nvPr/>
        </p:nvCxnSpPr>
        <p:spPr>
          <a:xfrm>
            <a:off x="216099" y="404664"/>
            <a:ext cx="0" cy="6120680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Рисунок 13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20355" y="5949280"/>
            <a:ext cx="5904656" cy="75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304331" y="908720"/>
            <a:ext cx="8042843" cy="76944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Основной тур</a:t>
            </a:r>
          </a:p>
          <a:p>
            <a:pPr algn="ctr"/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«Самый внимательный  читатель сказок А.С.Пушкина»</a:t>
            </a:r>
            <a:endParaRPr lang="ru-RU" sz="2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672483" y="1628800"/>
            <a:ext cx="499617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«Следствие ведет Шерлок Холмс» </a:t>
            </a:r>
          </a:p>
          <a:p>
            <a:pPr algn="ctr"/>
            <a:r>
              <a:rPr lang="ru-RU" sz="2400" b="1" i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/«Узнайте героя по описанию»/</a:t>
            </a:r>
            <a:endParaRPr lang="ru-RU" sz="2400" b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744491" y="2636912"/>
            <a:ext cx="4968552" cy="2308324"/>
          </a:xfrm>
          <a:prstGeom prst="rect">
            <a:avLst/>
          </a:prstGeom>
          <a:gradFill>
            <a:gsLst>
              <a:gs pos="10000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19050">
            <a:solidFill>
              <a:schemeClr val="bg1">
                <a:lumMod val="50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r>
              <a:rPr lang="ru-RU" sz="2400" b="1" i="1" u="sng" dirty="0" smtClean="0">
                <a:latin typeface="Times New Roman" pitchFamily="18" charset="0"/>
                <a:cs typeface="Times New Roman" pitchFamily="18" charset="0"/>
              </a:rPr>
              <a:t>Вопрос 1-й команде: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дорогой собольей душегрейке,	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Парчовая на маковке кичка,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Жемчуга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огрузили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шею,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 руках золотые перстни,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 ногах красные сапожки.</a:t>
            </a:r>
            <a:endParaRPr lang="ru-RU" sz="2400" dirty="0"/>
          </a:p>
        </p:txBody>
      </p:sp>
      <p:pic>
        <p:nvPicPr>
          <p:cNvPr id="6" name="Рисунок 5" descr="Картинки по запросу оценка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2123" y="5229200"/>
            <a:ext cx="1296144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  <a:scene3d>
            <a:camera prst="isometricOffAxis1Right"/>
            <a:lightRig rig="threePt" dir="t"/>
          </a:scene3d>
        </p:spPr>
      </p:pic>
      <p:pic>
        <p:nvPicPr>
          <p:cNvPr id="7" name="Рисунок 6"/>
          <p:cNvPicPr/>
          <p:nvPr/>
        </p:nvPicPr>
        <p:blipFill>
          <a:blip r:embed="rId3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="" val="0"/>
              </a:ext>
            </a:extLst>
          </a:blip>
          <a:srcRect l="3207" t="4546" r="76590" b="57828"/>
          <a:stretch>
            <a:fillRect/>
          </a:stretch>
        </p:blipFill>
        <p:spPr>
          <a:xfrm>
            <a:off x="360115" y="260648"/>
            <a:ext cx="1440160" cy="1728192"/>
          </a:xfrm>
          <a:prstGeom prst="ellipse">
            <a:avLst/>
          </a:prstGeom>
          <a:ln w="63500" cap="rnd">
            <a:solidFill>
              <a:schemeClr val="bg1">
                <a:lumMod val="8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  <a:softEdge rad="317500"/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8" name="Рисунок 7" descr="C:\Users\Нина Александровна\Desktop\1646783864_60-kartinkin-net-p-pero-i-chernilnitsa-kartinki-65.jpg"/>
          <p:cNvPicPr/>
          <p:nvPr/>
        </p:nvPicPr>
        <p:blipFill>
          <a:blip r:embed="rId4" cstate="print">
            <a:lum contrast="-20000"/>
          </a:blip>
          <a:srcRect l="12262" t="7317" r="5849"/>
          <a:stretch>
            <a:fillRect/>
          </a:stretch>
        </p:blipFill>
        <p:spPr bwMode="auto">
          <a:xfrm>
            <a:off x="9217099" y="5661248"/>
            <a:ext cx="1257300" cy="1023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20355" y="5949280"/>
            <a:ext cx="5904656" cy="75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64371" y="188640"/>
            <a:ext cx="5922211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376339" y="332657"/>
            <a:ext cx="8042843" cy="76944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Основной тур</a:t>
            </a:r>
          </a:p>
          <a:p>
            <a:pPr algn="ctr"/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«Самый внимательный  читатель сказок А.С.Пушкина»</a:t>
            </a:r>
            <a:endParaRPr lang="ru-RU" sz="2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769988" y="1196752"/>
            <a:ext cx="499617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«Следствие ведет Шерлок Холмс» </a:t>
            </a:r>
          </a:p>
          <a:p>
            <a:pPr algn="ctr"/>
            <a:r>
              <a:rPr lang="ru-RU" sz="2400" b="1" i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/«Узнайте героя по описанию»/</a:t>
            </a:r>
            <a:endParaRPr lang="ru-RU" sz="2400" b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744491" y="2132856"/>
            <a:ext cx="5521127" cy="43088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chemeClr val="bg1">
                <a:lumMod val="50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none">
            <a:spAutoFit/>
          </a:bodyPr>
          <a:lstStyle/>
          <a:p>
            <a:r>
              <a:rPr lang="ru-RU" sz="2200" b="1" i="1" u="sng" dirty="0" smtClean="0">
                <a:latin typeface="Times New Roman" pitchFamily="18" charset="0"/>
                <a:cs typeface="Times New Roman" pitchFamily="18" charset="0"/>
              </a:rPr>
              <a:t>Ответ:</a:t>
            </a:r>
            <a:r>
              <a:rPr lang="ru-RU" sz="2200" i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старуха, «Сказка о рыбаке и рыбке»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/>
          <p:cNvPicPr/>
          <p:nvPr/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="" val="0"/>
              </a:ext>
            </a:extLst>
          </a:blip>
          <a:srcRect l="3207" t="4546" r="76590" b="57828"/>
          <a:stretch>
            <a:fillRect/>
          </a:stretch>
        </p:blipFill>
        <p:spPr>
          <a:xfrm>
            <a:off x="360115" y="260648"/>
            <a:ext cx="1440160" cy="1728192"/>
          </a:xfrm>
          <a:prstGeom prst="ellipse">
            <a:avLst/>
          </a:prstGeom>
          <a:ln w="63500" cap="rnd">
            <a:solidFill>
              <a:schemeClr val="bg1">
                <a:lumMod val="8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  <a:softEdge rad="317500"/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9" name="Рисунок 8" descr="C:\Users\Нина Александровна\Desktop\1646783864_60-kartinkin-net-p-pero-i-chernilnitsa-kartinki-65.jpg"/>
          <p:cNvPicPr/>
          <p:nvPr/>
        </p:nvPicPr>
        <p:blipFill>
          <a:blip r:embed="rId3" cstate="print">
            <a:lum contrast="-20000"/>
          </a:blip>
          <a:srcRect l="12262" t="7317" r="5849"/>
          <a:stretch>
            <a:fillRect/>
          </a:stretch>
        </p:blipFill>
        <p:spPr bwMode="auto">
          <a:xfrm>
            <a:off x="9217099" y="5661248"/>
            <a:ext cx="1257300" cy="1023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0" name="Прямая соединительная линия 9"/>
          <p:cNvCxnSpPr/>
          <p:nvPr/>
        </p:nvCxnSpPr>
        <p:spPr>
          <a:xfrm>
            <a:off x="216099" y="404664"/>
            <a:ext cx="0" cy="6120680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Рисунок 11" descr="C:\Users\000\Desktop\uacezi3431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52603" y="2708920"/>
            <a:ext cx="3168352" cy="31683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</p:pic>
      <p:pic>
        <p:nvPicPr>
          <p:cNvPr id="13" name="Рисунок 12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20355" y="5949280"/>
            <a:ext cx="5904656" cy="75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944291" y="836712"/>
            <a:ext cx="8474891" cy="43088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Конкурс капитанов: «Творческая история сказок А.С.Пушкина»</a:t>
            </a:r>
            <a:endParaRPr lang="ru-RU" sz="2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32323" y="1412776"/>
            <a:ext cx="7776864" cy="246221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chemeClr val="bg1">
                <a:lumMod val="50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r>
              <a:rPr lang="ru-RU" sz="2200" b="1" i="1" u="sng" dirty="0" smtClean="0">
                <a:latin typeface="Times New Roman" pitchFamily="18" charset="0"/>
                <a:cs typeface="Times New Roman" pitchFamily="18" charset="0"/>
              </a:rPr>
              <a:t>Ответ:</a:t>
            </a:r>
          </a:p>
          <a:p>
            <a:pPr algn="just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В селе Болдино Нижегородской губернии в 1830 году написаны </a:t>
            </a:r>
            <a:r>
              <a:rPr lang="ru-RU" sz="2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«Сказка о медведихе» и «Сказка о попе и работнике его </a:t>
            </a:r>
            <a:r>
              <a:rPr lang="ru-RU" sz="2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Балде</a:t>
            </a:r>
            <a:r>
              <a:rPr lang="ru-RU" sz="2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; там же в 1833 году   созданы </a:t>
            </a:r>
            <a:r>
              <a:rPr lang="ru-RU" sz="2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«Сказка о мертвой царевне и о семи богатырях», «Сказка о рыбаке и рыбке»,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возник замысел </a:t>
            </a:r>
            <a:r>
              <a:rPr lang="ru-RU" sz="2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«Сказки о золотом петушке».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Эти периоды называются первой и второй Болдинской осенью.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C:\Users\Нина Александровна\Desktop\ist1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837709">
            <a:off x="540008" y="4333382"/>
            <a:ext cx="2880574" cy="1956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7" name="Рисунок 6" descr="C:\Users\Нина Александровна\Desktop\ist2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70319">
            <a:off x="6696819" y="4077072"/>
            <a:ext cx="2714626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8" name="Рисунок 7" descr="C:\Users\Нина Александровна\Desktop\ist34.jpg"/>
          <p:cNvPicPr/>
          <p:nvPr/>
        </p:nvPicPr>
        <p:blipFill>
          <a:blip r:embed="rId4" cstate="print"/>
          <a:srcRect l="19241" r="15500" b="43750"/>
          <a:stretch>
            <a:fillRect/>
          </a:stretch>
        </p:blipFill>
        <p:spPr bwMode="auto">
          <a:xfrm rot="256739">
            <a:off x="3589498" y="4471700"/>
            <a:ext cx="2922511" cy="17451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9" name="Рисунок 8"/>
          <p:cNvPicPr/>
          <p:nvPr/>
        </p:nvPicPr>
        <p:blipFill>
          <a:blip r:embed="rId5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="" val="0"/>
              </a:ext>
            </a:extLst>
          </a:blip>
          <a:srcRect l="3207" t="4546" r="76590" b="57828"/>
          <a:stretch>
            <a:fillRect/>
          </a:stretch>
        </p:blipFill>
        <p:spPr>
          <a:xfrm>
            <a:off x="360115" y="260648"/>
            <a:ext cx="1440160" cy="1728192"/>
          </a:xfrm>
          <a:prstGeom prst="ellipse">
            <a:avLst/>
          </a:prstGeom>
          <a:ln w="63500" cap="rnd">
            <a:solidFill>
              <a:schemeClr val="bg2">
                <a:lumMod val="9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0" name="Рисунок 9" descr="C:\Users\Нина Александровна\Desktop\1646783864_60-kartinkin-net-p-pero-i-chernilnitsa-kartinki-65.jpg"/>
          <p:cNvPicPr/>
          <p:nvPr/>
        </p:nvPicPr>
        <p:blipFill>
          <a:blip r:embed="rId6" cstate="print">
            <a:lum contrast="-20000"/>
          </a:blip>
          <a:srcRect l="12262" t="7317" r="5849"/>
          <a:stretch>
            <a:fillRect/>
          </a:stretch>
        </p:blipFill>
        <p:spPr bwMode="auto">
          <a:xfrm>
            <a:off x="9217099" y="5661248"/>
            <a:ext cx="1257300" cy="1023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20355" y="5949280"/>
            <a:ext cx="5904656" cy="75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664371" y="188640"/>
            <a:ext cx="5922211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304331" y="908720"/>
            <a:ext cx="8042843" cy="76944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Основной тур</a:t>
            </a:r>
          </a:p>
          <a:p>
            <a:pPr algn="ctr"/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«Самый внимательный  читатель сказок А.С.Пушкина»</a:t>
            </a:r>
            <a:endParaRPr lang="ru-RU" sz="2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672483" y="1700808"/>
            <a:ext cx="499617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«Следствие ведет Шерлок Холмс» </a:t>
            </a:r>
          </a:p>
          <a:p>
            <a:pPr algn="ctr"/>
            <a:r>
              <a:rPr lang="ru-RU" sz="2400" b="1" i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/«Узнайте героя по описанию»/</a:t>
            </a:r>
            <a:endParaRPr lang="ru-RU" sz="2400" b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176539" y="2708920"/>
            <a:ext cx="3960440" cy="1938992"/>
          </a:xfrm>
          <a:prstGeom prst="rect">
            <a:avLst/>
          </a:prstGeom>
          <a:gradFill>
            <a:gsLst>
              <a:gs pos="10000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19050">
            <a:solidFill>
              <a:schemeClr val="bg1">
                <a:lumMod val="50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r>
              <a:rPr lang="ru-RU" sz="2400" b="1" i="1" u="sng" dirty="0" smtClean="0">
                <a:latin typeface="Times New Roman" pitchFamily="18" charset="0"/>
                <a:cs typeface="Times New Roman" pitchFamily="18" charset="0"/>
              </a:rPr>
              <a:t>Вопрос 2-й команде:</a:t>
            </a:r>
          </a:p>
          <a:p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Белолица, черноброва,</a:t>
            </a:r>
          </a:p>
          <a:p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Нраву кроткого такого…</a:t>
            </a:r>
          </a:p>
          <a:p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жених сыскался ей –</a:t>
            </a:r>
          </a:p>
          <a:p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Королевич </a:t>
            </a:r>
            <a:r>
              <a:rPr lang="ru-RU" sz="24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Елисей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sz="2400" dirty="0">
              <a:solidFill>
                <a:srgbClr val="002060"/>
              </a:solidFill>
            </a:endParaRPr>
          </a:p>
        </p:txBody>
      </p:sp>
      <p:pic>
        <p:nvPicPr>
          <p:cNvPr id="6" name="Рисунок 5" descr="Картинки по запросу оценка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2123" y="5301208"/>
            <a:ext cx="1224136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  <a:scene3d>
            <a:camera prst="isometricOffAxis1Right"/>
            <a:lightRig rig="threePt" dir="t"/>
          </a:scene3d>
        </p:spPr>
      </p:pic>
      <p:pic>
        <p:nvPicPr>
          <p:cNvPr id="7" name="Рисунок 6"/>
          <p:cNvPicPr/>
          <p:nvPr/>
        </p:nvPicPr>
        <p:blipFill>
          <a:blip r:embed="rId3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="" val="0"/>
              </a:ext>
            </a:extLst>
          </a:blip>
          <a:srcRect l="3207" t="4546" r="76590" b="57828"/>
          <a:stretch>
            <a:fillRect/>
          </a:stretch>
        </p:blipFill>
        <p:spPr>
          <a:xfrm>
            <a:off x="360115" y="260648"/>
            <a:ext cx="1440160" cy="1728192"/>
          </a:xfrm>
          <a:prstGeom prst="ellipse">
            <a:avLst/>
          </a:prstGeom>
          <a:ln w="63500" cap="rnd">
            <a:solidFill>
              <a:schemeClr val="bg1">
                <a:lumMod val="8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  <a:softEdge rad="317500"/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8" name="Рисунок 7" descr="C:\Users\Нина Александровна\Desktop\1646783864_60-kartinkin-net-p-pero-i-chernilnitsa-kartinki-65.jpg"/>
          <p:cNvPicPr/>
          <p:nvPr/>
        </p:nvPicPr>
        <p:blipFill>
          <a:blip r:embed="rId4" cstate="print">
            <a:lum contrast="-20000"/>
          </a:blip>
          <a:srcRect l="12262" t="7317" r="5849"/>
          <a:stretch>
            <a:fillRect/>
          </a:stretch>
        </p:blipFill>
        <p:spPr bwMode="auto">
          <a:xfrm>
            <a:off x="9217099" y="5661248"/>
            <a:ext cx="1257300" cy="1023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20355" y="5949280"/>
            <a:ext cx="5904656" cy="75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64371" y="188640"/>
            <a:ext cx="5922211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376339" y="332657"/>
            <a:ext cx="8042843" cy="76944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Основной тур</a:t>
            </a:r>
          </a:p>
          <a:p>
            <a:pPr algn="ctr"/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«Самый внимательный  читатель сказок А.С.Пушкина»</a:t>
            </a:r>
            <a:endParaRPr lang="ru-RU" sz="2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769988" y="1196752"/>
            <a:ext cx="499617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«Следствие ведет Шерлок Холмс» </a:t>
            </a:r>
          </a:p>
          <a:p>
            <a:pPr algn="ctr"/>
            <a:r>
              <a:rPr lang="ru-RU" sz="2400" b="1" i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/«Узнайте героя по описанию»/</a:t>
            </a:r>
            <a:endParaRPr lang="ru-RU" sz="2400" b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024412" y="2348880"/>
            <a:ext cx="6768751" cy="76944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chemeClr val="bg1">
                <a:lumMod val="50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r>
              <a:rPr lang="ru-RU" sz="2200" b="1" i="1" u="sng" dirty="0" smtClean="0">
                <a:latin typeface="Times New Roman" pitchFamily="18" charset="0"/>
                <a:cs typeface="Times New Roman" pitchFamily="18" charset="0"/>
              </a:rPr>
              <a:t>Ответ:</a:t>
            </a:r>
            <a:r>
              <a:rPr lang="ru-RU" sz="2200" i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царевна, «Сказка о мертвой царевне и о семи богатырях»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Сказка о мертвой царевне и о семи богатырях - Пушкин Александр Сергеевич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08387" y="3356992"/>
            <a:ext cx="3384376" cy="2376264"/>
          </a:xfrm>
          <a:prstGeom prst="rect">
            <a:avLst/>
          </a:prstGeom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2000" endA="300" endPos="35000" dir="5400000" sy="-100000" algn="bl" rotWithShape="0"/>
          </a:effectLst>
        </p:spPr>
      </p:pic>
      <p:sp>
        <p:nvSpPr>
          <p:cNvPr id="10" name="TextBox 9"/>
          <p:cNvSpPr txBox="1"/>
          <p:nvPr/>
        </p:nvSpPr>
        <p:spPr>
          <a:xfrm>
            <a:off x="6480795" y="3789040"/>
            <a:ext cx="3096344" cy="132343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chemeClr val="bg1">
                <a:lumMod val="50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Белолица, черноброва,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Нраву кроткого такого…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жених сыскался ей –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Королевич </a:t>
            </a:r>
            <a:r>
              <a:rPr lang="ru-RU" sz="2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Елисей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sz="2000" dirty="0">
              <a:solidFill>
                <a:srgbClr val="002060"/>
              </a:solidFill>
            </a:endParaRPr>
          </a:p>
        </p:txBody>
      </p:sp>
      <p:pic>
        <p:nvPicPr>
          <p:cNvPr id="9" name="Рисунок 8"/>
          <p:cNvPicPr/>
          <p:nvPr/>
        </p:nvPicPr>
        <p:blipFill>
          <a:blip r:embed="rId3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="" val="0"/>
              </a:ext>
            </a:extLst>
          </a:blip>
          <a:srcRect l="3207" t="4546" r="76590" b="57828"/>
          <a:stretch>
            <a:fillRect/>
          </a:stretch>
        </p:blipFill>
        <p:spPr>
          <a:xfrm>
            <a:off x="360115" y="260648"/>
            <a:ext cx="1440160" cy="1728192"/>
          </a:xfrm>
          <a:prstGeom prst="ellipse">
            <a:avLst/>
          </a:prstGeom>
          <a:ln w="63500" cap="rnd">
            <a:solidFill>
              <a:schemeClr val="bg1">
                <a:lumMod val="8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  <a:softEdge rad="317500"/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1" name="Рисунок 10" descr="C:\Users\Нина Александровна\Desktop\1646783864_60-kartinkin-net-p-pero-i-chernilnitsa-kartinki-65.jpg"/>
          <p:cNvPicPr/>
          <p:nvPr/>
        </p:nvPicPr>
        <p:blipFill>
          <a:blip r:embed="rId4" cstate="print">
            <a:lum contrast="-20000"/>
          </a:blip>
          <a:srcRect l="12262" t="7317" r="5849"/>
          <a:stretch>
            <a:fillRect/>
          </a:stretch>
        </p:blipFill>
        <p:spPr bwMode="auto">
          <a:xfrm>
            <a:off x="9217099" y="5661248"/>
            <a:ext cx="1257300" cy="1023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2" name="Прямая соединительная линия 11"/>
          <p:cNvCxnSpPr/>
          <p:nvPr/>
        </p:nvCxnSpPr>
        <p:spPr>
          <a:xfrm>
            <a:off x="216099" y="404664"/>
            <a:ext cx="0" cy="6120680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Рисунок 13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20355" y="5949280"/>
            <a:ext cx="5904656" cy="75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304331" y="980728"/>
            <a:ext cx="8042843" cy="76944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Основной тур</a:t>
            </a:r>
          </a:p>
          <a:p>
            <a:pPr algn="ctr"/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«Самый внимательный  читатель сказок А.С.Пушкина»</a:t>
            </a:r>
            <a:endParaRPr lang="ru-RU" sz="2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304331" y="1772816"/>
            <a:ext cx="789536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«Следствие ведет Шерлок Холмс» </a:t>
            </a:r>
          </a:p>
          <a:p>
            <a:pPr algn="ctr"/>
            <a:r>
              <a:rPr lang="ru-RU" sz="2400" b="1" i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/«Назовите героя, которому принадлежит предмет…»/</a:t>
            </a:r>
            <a:endParaRPr lang="ru-RU" sz="2400" b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464571" y="2852936"/>
            <a:ext cx="3168352" cy="1938992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19050">
            <a:solidFill>
              <a:schemeClr val="bg1">
                <a:lumMod val="50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r>
              <a:rPr lang="ru-RU" sz="2400" b="1" i="1" u="sng" dirty="0" smtClean="0">
                <a:latin typeface="Times New Roman" pitchFamily="18" charset="0"/>
                <a:cs typeface="Times New Roman" pitchFamily="18" charset="0"/>
              </a:rPr>
              <a:t>1-я команда</a:t>
            </a:r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1) Хрустальный дом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2) Корыто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3) Невод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4) Лук дубовый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Картинки по запросу оценка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2123" y="5301208"/>
            <a:ext cx="1224136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  <a:scene3d>
            <a:camera prst="isometricOffAxis1Right"/>
            <a:lightRig rig="threePt" dir="t"/>
          </a:scene3d>
        </p:spPr>
      </p:pic>
      <p:pic>
        <p:nvPicPr>
          <p:cNvPr id="7" name="Рисунок 6"/>
          <p:cNvPicPr/>
          <p:nvPr/>
        </p:nvPicPr>
        <p:blipFill>
          <a:blip r:embed="rId3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="" val="0"/>
              </a:ext>
            </a:extLst>
          </a:blip>
          <a:srcRect l="3207" t="4546" r="76590" b="57828"/>
          <a:stretch>
            <a:fillRect/>
          </a:stretch>
        </p:blipFill>
        <p:spPr>
          <a:xfrm>
            <a:off x="360115" y="260648"/>
            <a:ext cx="1440160" cy="1728192"/>
          </a:xfrm>
          <a:prstGeom prst="ellipse">
            <a:avLst/>
          </a:prstGeom>
          <a:ln w="63500" cap="rnd">
            <a:solidFill>
              <a:schemeClr val="bg1">
                <a:lumMod val="8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  <a:softEdge rad="317500"/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8" name="Рисунок 7" descr="C:\Users\Нина Александровна\Desktop\1646783864_60-kartinkin-net-p-pero-i-chernilnitsa-kartinki-65.jpg"/>
          <p:cNvPicPr/>
          <p:nvPr/>
        </p:nvPicPr>
        <p:blipFill>
          <a:blip r:embed="rId4" cstate="print">
            <a:lum contrast="-20000"/>
          </a:blip>
          <a:srcRect l="12262" t="7317" r="5849"/>
          <a:stretch>
            <a:fillRect/>
          </a:stretch>
        </p:blipFill>
        <p:spPr bwMode="auto">
          <a:xfrm>
            <a:off x="9217099" y="5661248"/>
            <a:ext cx="1257300" cy="1023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20355" y="5949280"/>
            <a:ext cx="5904656" cy="75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64371" y="188640"/>
            <a:ext cx="5922211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088307" y="836712"/>
            <a:ext cx="8042843" cy="76944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Основной тур</a:t>
            </a:r>
          </a:p>
          <a:p>
            <a:pPr algn="ctr"/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«Самый внимательный  читатель сказок А.С.Пушкина»</a:t>
            </a:r>
            <a:endParaRPr lang="ru-RU" sz="2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088307" y="1628800"/>
            <a:ext cx="789536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«Следствие ведет Шерлок Холмс» </a:t>
            </a:r>
          </a:p>
          <a:p>
            <a:pPr algn="ctr"/>
            <a:r>
              <a:rPr lang="ru-RU" sz="2400" b="1" i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/«Назовите героя, которому принадлежит предмет…»/</a:t>
            </a:r>
            <a:endParaRPr lang="ru-RU" sz="2400" b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088307" y="2636912"/>
            <a:ext cx="7812905" cy="267765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chemeClr val="bg1">
                <a:lumMod val="50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Ответы 1-й команды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ru-RU" sz="2400" b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1) Хрустальный дом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белке из «Сказки о золотом  Петушке»;</a:t>
            </a:r>
          </a:p>
          <a:p>
            <a:r>
              <a:rPr lang="ru-RU" sz="2400" b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2) Корыто    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старухе из «Сказки о рыбаке и рыбке;</a:t>
            </a:r>
          </a:p>
          <a:p>
            <a:r>
              <a:rPr lang="ru-RU" sz="2400" b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3) Невод       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старику из «Сказки о рыбаке и рыбке;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4) Лук дубовый     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царевичу </a:t>
            </a:r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Гвидону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из «Сказки о царе </a:t>
            </a:r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Салтане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» 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/>
          <p:cNvPicPr/>
          <p:nvPr/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="" val="0"/>
              </a:ext>
            </a:extLst>
          </a:blip>
          <a:srcRect l="3207" t="4546" r="76590" b="57828"/>
          <a:stretch>
            <a:fillRect/>
          </a:stretch>
        </p:blipFill>
        <p:spPr>
          <a:xfrm>
            <a:off x="360115" y="260648"/>
            <a:ext cx="1440160" cy="1728192"/>
          </a:xfrm>
          <a:prstGeom prst="ellipse">
            <a:avLst/>
          </a:prstGeom>
          <a:ln w="63500" cap="rnd">
            <a:solidFill>
              <a:schemeClr val="bg1">
                <a:lumMod val="8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  <a:softEdge rad="317500"/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8" name="Рисунок 7" descr="C:\Users\Нина Александровна\Desktop\1646783864_60-kartinkin-net-p-pero-i-chernilnitsa-kartinki-65.jpg"/>
          <p:cNvPicPr/>
          <p:nvPr/>
        </p:nvPicPr>
        <p:blipFill>
          <a:blip r:embed="rId3" cstate="print">
            <a:lum contrast="-20000"/>
          </a:blip>
          <a:srcRect l="12262" t="7317" r="5849"/>
          <a:stretch>
            <a:fillRect/>
          </a:stretch>
        </p:blipFill>
        <p:spPr bwMode="auto">
          <a:xfrm>
            <a:off x="9217099" y="5661248"/>
            <a:ext cx="1257300" cy="1023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20355" y="5949280"/>
            <a:ext cx="5904656" cy="75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64371" y="188640"/>
            <a:ext cx="5922211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376339" y="836712"/>
            <a:ext cx="8042843" cy="76944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Основной тур</a:t>
            </a:r>
          </a:p>
          <a:p>
            <a:pPr algn="ctr"/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«Самый внимательный  читатель сказок А.С.Пушкина»</a:t>
            </a:r>
            <a:endParaRPr lang="ru-RU" sz="2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32323" y="1628800"/>
            <a:ext cx="789536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«Следствие ведет Шерлок Холмс» </a:t>
            </a:r>
          </a:p>
          <a:p>
            <a:pPr algn="ctr"/>
            <a:r>
              <a:rPr lang="ru-RU" sz="2400" b="1" i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/«Назовите героя, которому принадлежит предмет…»/</a:t>
            </a:r>
            <a:endParaRPr lang="ru-RU" sz="2400" b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032523" y="2636912"/>
            <a:ext cx="3528392" cy="1938992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19050">
            <a:solidFill>
              <a:schemeClr val="bg1">
                <a:lumMod val="50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r>
              <a:rPr lang="ru-RU" sz="2400" b="1" i="1" u="sng" dirty="0" smtClean="0">
                <a:latin typeface="Times New Roman" pitchFamily="18" charset="0"/>
                <a:cs typeface="Times New Roman" pitchFamily="18" charset="0"/>
              </a:rPr>
              <a:t>2-я команда</a:t>
            </a:r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1) Светлая горница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2) Зеркальце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3) Золотой петушок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4) Город златоглавый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Картинки по запросу оценка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2123" y="5301208"/>
            <a:ext cx="1224136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  <a:scene3d>
            <a:camera prst="isometricOffAxis1Right"/>
            <a:lightRig rig="threePt" dir="t"/>
          </a:scene3d>
        </p:spPr>
      </p:pic>
      <p:pic>
        <p:nvPicPr>
          <p:cNvPr id="7" name="Рисунок 6"/>
          <p:cNvPicPr/>
          <p:nvPr/>
        </p:nvPicPr>
        <p:blipFill>
          <a:blip r:embed="rId3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="" val="0"/>
              </a:ext>
            </a:extLst>
          </a:blip>
          <a:srcRect l="3207" t="4546" r="76590" b="57828"/>
          <a:stretch>
            <a:fillRect/>
          </a:stretch>
        </p:blipFill>
        <p:spPr>
          <a:xfrm>
            <a:off x="360115" y="260648"/>
            <a:ext cx="1440160" cy="1728192"/>
          </a:xfrm>
          <a:prstGeom prst="ellipse">
            <a:avLst/>
          </a:prstGeom>
          <a:ln w="63500" cap="rnd">
            <a:solidFill>
              <a:schemeClr val="bg1">
                <a:lumMod val="8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  <a:softEdge rad="317500"/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8" name="Рисунок 7" descr="C:\Users\Нина Александровна\Desktop\1646783864_60-kartinkin-net-p-pero-i-chernilnitsa-kartinki-65.jpg"/>
          <p:cNvPicPr/>
          <p:nvPr/>
        </p:nvPicPr>
        <p:blipFill>
          <a:blip r:embed="rId4" cstate="print">
            <a:lum contrast="-20000"/>
          </a:blip>
          <a:srcRect l="12262" t="7317" r="5849"/>
          <a:stretch>
            <a:fillRect/>
          </a:stretch>
        </p:blipFill>
        <p:spPr bwMode="auto">
          <a:xfrm>
            <a:off x="9217099" y="5661248"/>
            <a:ext cx="1257300" cy="1023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20355" y="5949280"/>
            <a:ext cx="5904656" cy="75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64371" y="188640"/>
            <a:ext cx="5922211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016299" y="764704"/>
            <a:ext cx="8042843" cy="76944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Основной тур</a:t>
            </a:r>
          </a:p>
          <a:p>
            <a:pPr algn="ctr"/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«Самый внимательный  читатель сказок А.С.Пушкина»</a:t>
            </a:r>
            <a:endParaRPr lang="ru-RU" sz="2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872283" y="1484784"/>
            <a:ext cx="789536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«Следствие ведет Шерлок Холмс» </a:t>
            </a:r>
          </a:p>
          <a:p>
            <a:pPr algn="ctr"/>
            <a:r>
              <a:rPr lang="ru-RU" sz="2400" b="1" i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/«Назовите героя, которому принадлежит предмет…»/</a:t>
            </a:r>
            <a:endParaRPr lang="ru-RU" sz="2400" b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872283" y="2420888"/>
            <a:ext cx="7848872" cy="34163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chemeClr val="bg1">
                <a:lumMod val="50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r>
              <a:rPr lang="ru-RU" sz="2400" b="1" i="1" u="sng" dirty="0" smtClean="0">
                <a:latin typeface="Times New Roman" pitchFamily="18" charset="0"/>
                <a:cs typeface="Times New Roman" pitchFamily="18" charset="0"/>
              </a:rPr>
              <a:t>Ответы 2-й команды</a:t>
            </a:r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ru-RU" sz="2400" b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1) Светлая горница-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семи богатырям из «Сказки о мертвой царевне и о семи богатырях»;</a:t>
            </a:r>
          </a:p>
          <a:p>
            <a:r>
              <a:rPr lang="ru-RU" sz="2400" b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2) Зеркальце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царице из «Сказки о мертвой царевне и о семи богатырях»;</a:t>
            </a:r>
          </a:p>
          <a:p>
            <a:r>
              <a:rPr lang="ru-RU" sz="2400" b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3) Золотой петушок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царю </a:t>
            </a:r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Дадону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из «Сказки о золотом петушке»;</a:t>
            </a:r>
          </a:p>
          <a:p>
            <a:r>
              <a:rPr lang="ru-RU" sz="2400" b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4) Город златоглавый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князю </a:t>
            </a:r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Гвидону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из «Сказки о царе </a:t>
            </a:r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Салтане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».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/>
          <p:cNvPicPr/>
          <p:nvPr/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="" val="0"/>
              </a:ext>
            </a:extLst>
          </a:blip>
          <a:srcRect l="3207" t="4546" r="76590" b="57828"/>
          <a:stretch>
            <a:fillRect/>
          </a:stretch>
        </p:blipFill>
        <p:spPr>
          <a:xfrm>
            <a:off x="360115" y="260648"/>
            <a:ext cx="1440160" cy="1728192"/>
          </a:xfrm>
          <a:prstGeom prst="ellipse">
            <a:avLst/>
          </a:prstGeom>
          <a:ln w="63500" cap="rnd">
            <a:solidFill>
              <a:schemeClr val="bg1">
                <a:lumMod val="8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  <a:softEdge rad="317500"/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8" name="Рисунок 7" descr="C:\Users\Нина Александровна\Desktop\1646783864_60-kartinkin-net-p-pero-i-chernilnitsa-kartinki-65.jpg"/>
          <p:cNvPicPr/>
          <p:nvPr/>
        </p:nvPicPr>
        <p:blipFill>
          <a:blip r:embed="rId3" cstate="print">
            <a:lum contrast="-20000"/>
          </a:blip>
          <a:srcRect l="12262" t="7317" r="5849"/>
          <a:stretch>
            <a:fillRect/>
          </a:stretch>
        </p:blipFill>
        <p:spPr bwMode="auto">
          <a:xfrm>
            <a:off x="9217099" y="5661248"/>
            <a:ext cx="1257300" cy="1023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20355" y="5949280"/>
            <a:ext cx="5904656" cy="75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64371" y="188640"/>
            <a:ext cx="5922211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304331" y="908720"/>
            <a:ext cx="8042843" cy="76944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Основной тур</a:t>
            </a:r>
          </a:p>
          <a:p>
            <a:pPr algn="ctr"/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«Самый внимательный  читатель сказок А.С.Пушкина»</a:t>
            </a:r>
            <a:endParaRPr lang="ru-RU" sz="2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80395" y="1844824"/>
            <a:ext cx="632532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«Узнайте героя, отправившего телеграмму»</a:t>
            </a:r>
            <a:endParaRPr lang="ru-RU" sz="2400" b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20355" y="2492896"/>
            <a:ext cx="7416824" cy="1200329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19050">
            <a:solidFill>
              <a:schemeClr val="bg1">
                <a:lumMod val="50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r>
              <a:rPr lang="ru-RU" sz="2400" b="1" i="1" u="sng" dirty="0" smtClean="0">
                <a:latin typeface="Times New Roman" pitchFamily="18" charset="0"/>
                <a:cs typeface="Times New Roman" pitchFamily="18" charset="0"/>
              </a:rPr>
              <a:t>Текст телеграммы  для 1-й команды: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"Приеду с подарками, так как на весь мир одна наткала я полотна"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Картинки по запросу оценка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2123" y="5373216"/>
            <a:ext cx="1152128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  <a:scene3d>
            <a:camera prst="isometricOffAxis1Right"/>
            <a:lightRig rig="threePt" dir="t"/>
          </a:scene3d>
        </p:spPr>
      </p:pic>
      <p:pic>
        <p:nvPicPr>
          <p:cNvPr id="8" name="Рисунок 7"/>
          <p:cNvPicPr/>
          <p:nvPr/>
        </p:nvPicPr>
        <p:blipFill>
          <a:blip r:embed="rId3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="" val="0"/>
              </a:ext>
            </a:extLst>
          </a:blip>
          <a:srcRect l="3207" t="4546" r="76590" b="57828"/>
          <a:stretch>
            <a:fillRect/>
          </a:stretch>
        </p:blipFill>
        <p:spPr>
          <a:xfrm>
            <a:off x="360115" y="260648"/>
            <a:ext cx="1440160" cy="1728192"/>
          </a:xfrm>
          <a:prstGeom prst="ellipse">
            <a:avLst/>
          </a:prstGeom>
          <a:ln w="63500" cap="rnd">
            <a:solidFill>
              <a:schemeClr val="bg1">
                <a:lumMod val="8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  <a:softEdge rad="317500"/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9" name="Рисунок 8" descr="C:\Users\Нина Александровна\Desktop\1646783864_60-kartinkin-net-p-pero-i-chernilnitsa-kartinki-65.jpg"/>
          <p:cNvPicPr/>
          <p:nvPr/>
        </p:nvPicPr>
        <p:blipFill>
          <a:blip r:embed="rId4" cstate="print">
            <a:lum contrast="-20000"/>
          </a:blip>
          <a:srcRect l="12262" t="7317" r="5849"/>
          <a:stretch>
            <a:fillRect/>
          </a:stretch>
        </p:blipFill>
        <p:spPr bwMode="auto">
          <a:xfrm>
            <a:off x="9217099" y="5661248"/>
            <a:ext cx="1257300" cy="1023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20355" y="5949280"/>
            <a:ext cx="5904656" cy="75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64371" y="188640"/>
            <a:ext cx="5922211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376339" y="332657"/>
            <a:ext cx="8042843" cy="76944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Основной тур</a:t>
            </a:r>
          </a:p>
          <a:p>
            <a:pPr algn="ctr"/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«Самый внимательный  читатель сказок А.С.Пушкина»</a:t>
            </a:r>
            <a:endParaRPr lang="ru-RU" sz="2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105416" y="1196752"/>
            <a:ext cx="632532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«Узнайте героя, отправившего телеграмму»</a:t>
            </a:r>
            <a:endParaRPr lang="ru-RU" sz="2400" b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024411" y="1844824"/>
            <a:ext cx="6384184" cy="43088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chemeClr val="bg1">
                <a:lumMod val="50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none">
            <a:spAutoFit/>
          </a:bodyPr>
          <a:lstStyle/>
          <a:p>
            <a:r>
              <a:rPr lang="ru-RU" sz="2200" b="1" i="1" u="sng" dirty="0" smtClean="0">
                <a:latin typeface="Times New Roman" pitchFamily="18" charset="0"/>
                <a:cs typeface="Times New Roman" pitchFamily="18" charset="0"/>
              </a:rPr>
              <a:t>Ответ:</a:t>
            </a:r>
            <a:r>
              <a:rPr lang="ru-RU" sz="2200" b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Вторая сестрица ("Сказка о царе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Салтане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")</a:t>
            </a:r>
            <a:endParaRPr lang="ru-RU" sz="2200" u="sng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/>
          <p:cNvPicPr/>
          <p:nvPr/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="" val="0"/>
              </a:ext>
            </a:extLst>
          </a:blip>
          <a:srcRect l="3207" t="4546" r="76590" b="57828"/>
          <a:stretch>
            <a:fillRect/>
          </a:stretch>
        </p:blipFill>
        <p:spPr>
          <a:xfrm>
            <a:off x="360115" y="260648"/>
            <a:ext cx="1440160" cy="1728192"/>
          </a:xfrm>
          <a:prstGeom prst="ellipse">
            <a:avLst/>
          </a:prstGeom>
          <a:ln w="63500" cap="rnd">
            <a:solidFill>
              <a:schemeClr val="bg1">
                <a:lumMod val="8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  <a:softEdge rad="317500"/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8" name="Рисунок 7" descr="C:\Users\Нина Александровна\Desktop\1646783864_60-kartinkin-net-p-pero-i-chernilnitsa-kartinki-65.jpg"/>
          <p:cNvPicPr/>
          <p:nvPr/>
        </p:nvPicPr>
        <p:blipFill>
          <a:blip r:embed="rId3" cstate="print">
            <a:lum contrast="-20000"/>
          </a:blip>
          <a:srcRect l="12262" t="7317" r="5849"/>
          <a:stretch>
            <a:fillRect/>
          </a:stretch>
        </p:blipFill>
        <p:spPr bwMode="auto">
          <a:xfrm>
            <a:off x="9217099" y="5661248"/>
            <a:ext cx="1257300" cy="1023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216099" y="404664"/>
            <a:ext cx="0" cy="6120680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4464571" y="2348880"/>
            <a:ext cx="3168352" cy="397031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chemeClr val="bg1">
                <a:lumMod val="50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Три девицы под окном</a:t>
            </a:r>
          </a:p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Пряли поздно вечерком.</a:t>
            </a:r>
          </a:p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«Кабы я была царица, —</a:t>
            </a:r>
          </a:p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Говорит одна девица, —</a:t>
            </a:r>
          </a:p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То на весь крещеный мир</a:t>
            </a:r>
          </a:p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Приготовила б я пир».</a:t>
            </a:r>
          </a:p>
          <a:p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«Кабы я была царица, —</a:t>
            </a:r>
          </a:p>
          <a:p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Говорит ее сестрица, —</a:t>
            </a:r>
          </a:p>
          <a:p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То на весь бы мир одна</a:t>
            </a:r>
          </a:p>
          <a:p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Наткала я полотна».</a:t>
            </a:r>
          </a:p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«Кабы я была царица, —</a:t>
            </a:r>
          </a:p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Третья молвила сестрица, —</a:t>
            </a:r>
          </a:p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 б для батюшки-царя</a:t>
            </a:r>
          </a:p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Родила богатыря».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Рисунок 13"/>
          <p:cNvPicPr/>
          <p:nvPr/>
        </p:nvPicPr>
        <p:blipFill>
          <a:blip r:embed="rId4" cstate="print">
            <a:lum bright="26000"/>
          </a:blip>
          <a:srcRect/>
          <a:stretch>
            <a:fillRect/>
          </a:stretch>
        </p:blipFill>
        <p:spPr bwMode="auto">
          <a:xfrm>
            <a:off x="2592363" y="6309320"/>
            <a:ext cx="5926736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32323" y="908720"/>
            <a:ext cx="8042843" cy="76944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Основной тур</a:t>
            </a:r>
          </a:p>
          <a:p>
            <a:pPr algn="ctr"/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«Самый внимательный  читатель сказок А.С.Пушкина»</a:t>
            </a:r>
            <a:endParaRPr lang="ru-RU" sz="2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952403" y="1700808"/>
            <a:ext cx="632532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«Узнайте героя, отправившего телеграмму»</a:t>
            </a:r>
            <a:endParaRPr lang="ru-RU" sz="2400" b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92363" y="2420888"/>
            <a:ext cx="7128792" cy="1200329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19050">
            <a:solidFill>
              <a:schemeClr val="bg1">
                <a:lumMod val="50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r>
              <a:rPr lang="ru-RU" sz="2400" b="1" i="1" u="sng" dirty="0" smtClean="0">
                <a:latin typeface="Times New Roman" pitchFamily="18" charset="0"/>
                <a:cs typeface="Times New Roman" pitchFamily="18" charset="0"/>
              </a:rPr>
              <a:t>Текст телеграммы  для 2-й команды</a:t>
            </a:r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"Ждите, ждите, очень спешу, и ветер весело шумит, судно весело бежит мимо острова Буяна".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Картинки по запросу оценка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2123" y="5301208"/>
            <a:ext cx="1224136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  <a:scene3d>
            <a:camera prst="isometricOffAxis1Right"/>
            <a:lightRig rig="threePt" dir="t"/>
          </a:scene3d>
        </p:spPr>
      </p:pic>
      <p:pic>
        <p:nvPicPr>
          <p:cNvPr id="7" name="Рисунок 6"/>
          <p:cNvPicPr/>
          <p:nvPr/>
        </p:nvPicPr>
        <p:blipFill>
          <a:blip r:embed="rId3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="" val="0"/>
              </a:ext>
            </a:extLst>
          </a:blip>
          <a:srcRect l="3207" t="4546" r="76590" b="57828"/>
          <a:stretch>
            <a:fillRect/>
          </a:stretch>
        </p:blipFill>
        <p:spPr>
          <a:xfrm>
            <a:off x="360115" y="260648"/>
            <a:ext cx="1440160" cy="1728192"/>
          </a:xfrm>
          <a:prstGeom prst="ellipse">
            <a:avLst/>
          </a:prstGeom>
          <a:ln w="63500" cap="rnd">
            <a:solidFill>
              <a:schemeClr val="bg1">
                <a:lumMod val="8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  <a:softEdge rad="317500"/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8" name="Рисунок 7" descr="C:\Users\Нина Александровна\Desktop\1646783864_60-kartinkin-net-p-pero-i-chernilnitsa-kartinki-65.jpg"/>
          <p:cNvPicPr/>
          <p:nvPr/>
        </p:nvPicPr>
        <p:blipFill>
          <a:blip r:embed="rId4" cstate="print">
            <a:lum contrast="-20000"/>
          </a:blip>
          <a:srcRect l="12262" t="7317" r="5849"/>
          <a:stretch>
            <a:fillRect/>
          </a:stretch>
        </p:blipFill>
        <p:spPr bwMode="auto">
          <a:xfrm>
            <a:off x="9217099" y="5661248"/>
            <a:ext cx="1257300" cy="1023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20355" y="5949280"/>
            <a:ext cx="5904656" cy="75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64371" y="188640"/>
            <a:ext cx="5922211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376339" y="332657"/>
            <a:ext cx="8042843" cy="76944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Основной тур</a:t>
            </a:r>
          </a:p>
          <a:p>
            <a:pPr algn="ctr"/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«Самый внимательный  читатель сказок А.С.Пушкина»</a:t>
            </a:r>
            <a:endParaRPr lang="ru-RU" sz="2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105416" y="1196752"/>
            <a:ext cx="632532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«Узнайте героя, отправившего телеграмму»</a:t>
            </a:r>
            <a:endParaRPr lang="ru-RU" sz="2400" b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952403" y="1916832"/>
            <a:ext cx="6703438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chemeClr val="bg1">
                <a:lumMod val="50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none">
            <a:spAutoFit/>
          </a:bodyPr>
          <a:lstStyle/>
          <a:p>
            <a:r>
              <a:rPr lang="ru-RU" sz="2400" b="1" i="1" u="sng" dirty="0" smtClean="0">
                <a:latin typeface="Times New Roman" pitchFamily="18" charset="0"/>
                <a:cs typeface="Times New Roman" pitchFamily="18" charset="0"/>
              </a:rPr>
              <a:t>Ответ:</a:t>
            </a:r>
            <a:r>
              <a:rPr lang="ru-RU" sz="2400" i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Корабельщики ("Сказка о царе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Салтане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")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/>
          <p:cNvPicPr/>
          <p:nvPr/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="" val="0"/>
              </a:ext>
            </a:extLst>
          </a:blip>
          <a:srcRect l="3207" t="4546" r="76590" b="57828"/>
          <a:stretch>
            <a:fillRect/>
          </a:stretch>
        </p:blipFill>
        <p:spPr>
          <a:xfrm>
            <a:off x="360115" y="260648"/>
            <a:ext cx="1440160" cy="1728192"/>
          </a:xfrm>
          <a:prstGeom prst="ellipse">
            <a:avLst/>
          </a:prstGeom>
          <a:ln w="63500" cap="rnd">
            <a:solidFill>
              <a:schemeClr val="bg1">
                <a:lumMod val="8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  <a:softEdge rad="317500"/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8" name="Рисунок 7" descr="C:\Users\Нина Александровна\Desktop\1646783864_60-kartinkin-net-p-pero-i-chernilnitsa-kartinki-65.jpg"/>
          <p:cNvPicPr/>
          <p:nvPr/>
        </p:nvPicPr>
        <p:blipFill>
          <a:blip r:embed="rId3" cstate="print">
            <a:lum contrast="-20000"/>
          </a:blip>
          <a:srcRect l="12262" t="7317" r="5849"/>
          <a:stretch>
            <a:fillRect/>
          </a:stretch>
        </p:blipFill>
        <p:spPr bwMode="auto">
          <a:xfrm>
            <a:off x="9217099" y="5661248"/>
            <a:ext cx="1257300" cy="1023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216099" y="404664"/>
            <a:ext cx="0" cy="6120680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5328667" y="2708920"/>
            <a:ext cx="3816424" cy="317009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chemeClr val="bg1">
                <a:lumMod val="50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«Чем вы, гости, торг ведете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куда теперь плывете?»</a:t>
            </a:r>
          </a:p>
          <a:p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Корабельщики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 ответ: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«Мы объехали весь свет,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Торговали соболями,</a:t>
            </a:r>
          </a:p>
          <a:p>
            <a:r>
              <a:rPr lang="ru-RU" sz="2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Чернобурыми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лисами;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 теперь нам вышел срок,</a:t>
            </a:r>
          </a:p>
          <a:p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Едем прямо на восток,</a:t>
            </a:r>
          </a:p>
          <a:p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Мимо острова Буяна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царство славного </a:t>
            </a:r>
            <a:r>
              <a:rPr lang="ru-RU" sz="2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Салтана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…»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 descr="C:\Users\Нина Александровна\Desktop\1687829543_kartin-papik-pro-p-kartinki-tsar-saltan-morya-37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88307" y="2996952"/>
            <a:ext cx="2987799" cy="20611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</p:pic>
      <p:pic>
        <p:nvPicPr>
          <p:cNvPr id="13" name="Рисунок 12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20355" y="5949280"/>
            <a:ext cx="5904656" cy="75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944291" y="836712"/>
            <a:ext cx="8474891" cy="43088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Конкурс капитанов: «Творческая история сказок А.С.Пушкина»</a:t>
            </a:r>
            <a:endParaRPr lang="ru-RU" sz="2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304331" y="1484784"/>
            <a:ext cx="7560840" cy="2677656"/>
          </a:xfrm>
          <a:prstGeom prst="rect">
            <a:avLst/>
          </a:prstGeom>
          <a:blipFill dpi="0" rotWithShape="1">
            <a:blip r:embed="rId2" cstate="print">
              <a:alphaModFix amt="40000"/>
            </a:blip>
            <a:srcRect/>
            <a:tile tx="0" ty="0" sx="100000" sy="100000" flip="none" algn="tl"/>
          </a:blipFill>
          <a:ln w="19050">
            <a:noFill/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algn="ctr"/>
            <a:r>
              <a:rPr lang="ru-RU" sz="2400" b="1" i="1" u="sng" dirty="0" smtClean="0">
                <a:latin typeface="Times New Roman" pitchFamily="18" charset="0"/>
                <a:cs typeface="Times New Roman" pitchFamily="18" charset="0"/>
              </a:rPr>
              <a:t>Вопрос 1 капитану 2-ой команды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Как известно, сюжет о мёртвой (или спящей) царевне есть в фольклоре многих европейских народов. Многие писатели-сказочники использовали его для своих произведений. Назовите не менее двух известных литературных сказок, главной героиней которых является спящая царевна.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00475" y="4293096"/>
            <a:ext cx="3171825" cy="1781175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8" name="Рисунок 7"/>
          <p:cNvPicPr/>
          <p:nvPr/>
        </p:nvPicPr>
        <p:blipFill>
          <a:blip r:embed="rId4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="" val="0"/>
              </a:ext>
            </a:extLst>
          </a:blip>
          <a:srcRect l="3207" t="4546" r="76590" b="57828"/>
          <a:stretch>
            <a:fillRect/>
          </a:stretch>
        </p:blipFill>
        <p:spPr>
          <a:xfrm>
            <a:off x="360115" y="260648"/>
            <a:ext cx="1440160" cy="1728192"/>
          </a:xfrm>
          <a:prstGeom prst="ellipse">
            <a:avLst/>
          </a:prstGeom>
          <a:ln w="63500" cap="rnd">
            <a:solidFill>
              <a:schemeClr val="bg2">
                <a:lumMod val="9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9" name="Рисунок 8" descr="C:\Users\Нина Александровна\Desktop\1646783864_60-kartinkin-net-p-pero-i-chernilnitsa-kartinki-65.jpg"/>
          <p:cNvPicPr/>
          <p:nvPr/>
        </p:nvPicPr>
        <p:blipFill>
          <a:blip r:embed="rId5" cstate="print">
            <a:lum contrast="-20000"/>
          </a:blip>
          <a:srcRect l="12262" t="7317" r="5849"/>
          <a:stretch>
            <a:fillRect/>
          </a:stretch>
        </p:blipFill>
        <p:spPr bwMode="auto">
          <a:xfrm>
            <a:off x="9217099" y="5661248"/>
            <a:ext cx="1257300" cy="1023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Картинки по запросу оценка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60115" y="5301208"/>
            <a:ext cx="1296144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  <a:scene3d>
            <a:camera prst="isometricOffAxis1Right"/>
            <a:lightRig rig="threePt" dir="t"/>
          </a:scene3d>
        </p:spPr>
      </p:pic>
      <p:pic>
        <p:nvPicPr>
          <p:cNvPr id="13" name="Рисунок 12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20355" y="5949280"/>
            <a:ext cx="5904656" cy="75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664371" y="188640"/>
            <a:ext cx="5922211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60315" y="980728"/>
            <a:ext cx="8042843" cy="76944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Основной тур</a:t>
            </a:r>
          </a:p>
          <a:p>
            <a:pPr algn="ctr"/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«Самый внимательный  читатель сказок А.С.Пушкина»</a:t>
            </a:r>
            <a:endParaRPr lang="ru-RU" sz="2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80395" y="1772816"/>
            <a:ext cx="632532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«Узнайте героя, отправившего телеграмму»</a:t>
            </a:r>
            <a:endParaRPr lang="ru-RU" sz="2400" b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92363" y="2348880"/>
            <a:ext cx="6984776" cy="1569660"/>
          </a:xfrm>
          <a:prstGeom prst="rect">
            <a:avLst/>
          </a:prstGeom>
          <a:gradFill>
            <a:gsLst>
              <a:gs pos="10000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19050">
            <a:solidFill>
              <a:schemeClr val="bg1">
                <a:lumMod val="50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r>
              <a:rPr lang="ru-RU" sz="2400" b="1" i="1" u="sng" dirty="0" smtClean="0">
                <a:latin typeface="Times New Roman" pitchFamily="18" charset="0"/>
                <a:cs typeface="Times New Roman" pitchFamily="18" charset="0"/>
              </a:rPr>
              <a:t>Текст телеграммы  для 1-й команды: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"Очень жаль, приехать не могу: «Ох дети, дети!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Горе мне! попались в сети Оба наши сокола! Горе! смерть моя пришла!»</a:t>
            </a:r>
          </a:p>
        </p:txBody>
      </p:sp>
      <p:pic>
        <p:nvPicPr>
          <p:cNvPr id="6" name="Рисунок 5" descr="Картинки по запросу оценка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2123" y="5301208"/>
            <a:ext cx="1224136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  <a:scene3d>
            <a:camera prst="isometricOffAxis1Right"/>
            <a:lightRig rig="threePt" dir="t"/>
          </a:scene3d>
        </p:spPr>
      </p:pic>
      <p:pic>
        <p:nvPicPr>
          <p:cNvPr id="7" name="Рисунок 6"/>
          <p:cNvPicPr/>
          <p:nvPr/>
        </p:nvPicPr>
        <p:blipFill>
          <a:blip r:embed="rId3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="" val="0"/>
              </a:ext>
            </a:extLst>
          </a:blip>
          <a:srcRect l="3207" t="4546" r="76590" b="57828"/>
          <a:stretch>
            <a:fillRect/>
          </a:stretch>
        </p:blipFill>
        <p:spPr>
          <a:xfrm>
            <a:off x="360115" y="260648"/>
            <a:ext cx="1440160" cy="1728192"/>
          </a:xfrm>
          <a:prstGeom prst="ellipse">
            <a:avLst/>
          </a:prstGeom>
          <a:ln w="63500" cap="rnd">
            <a:solidFill>
              <a:schemeClr val="bg1">
                <a:lumMod val="8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  <a:softEdge rad="317500"/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8" name="Рисунок 7" descr="C:\Users\Нина Александровна\Desktop\1646783864_60-kartinkin-net-p-pero-i-chernilnitsa-kartinki-65.jpg"/>
          <p:cNvPicPr/>
          <p:nvPr/>
        </p:nvPicPr>
        <p:blipFill>
          <a:blip r:embed="rId4" cstate="print">
            <a:lum contrast="-20000"/>
          </a:blip>
          <a:srcRect l="12262" t="7317" r="5849"/>
          <a:stretch>
            <a:fillRect/>
          </a:stretch>
        </p:blipFill>
        <p:spPr bwMode="auto">
          <a:xfrm>
            <a:off x="9217099" y="5661248"/>
            <a:ext cx="1257300" cy="1023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20355" y="5949280"/>
            <a:ext cx="5904656" cy="75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64371" y="188640"/>
            <a:ext cx="5922211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448347" y="980728"/>
            <a:ext cx="8042843" cy="76944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Основной тур</a:t>
            </a:r>
          </a:p>
          <a:p>
            <a:pPr algn="ctr"/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«Самый внимательный  читатель сказок А.С.Пушкина»</a:t>
            </a:r>
            <a:endParaRPr lang="ru-RU" sz="2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024411" y="1772816"/>
            <a:ext cx="632532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«Узнайте героя, отправившего телеграмму»</a:t>
            </a:r>
            <a:endParaRPr lang="ru-RU" sz="2400" b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024411" y="2420888"/>
            <a:ext cx="6408712" cy="43088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chemeClr val="bg1">
                <a:lumMod val="50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r>
              <a:rPr lang="ru-RU" sz="2200" b="1" i="1" u="sng" dirty="0" smtClean="0">
                <a:latin typeface="Times New Roman" pitchFamily="18" charset="0"/>
                <a:cs typeface="Times New Roman" pitchFamily="18" charset="0"/>
              </a:rPr>
              <a:t>Ответ:</a:t>
            </a:r>
            <a:r>
              <a:rPr lang="ru-RU" sz="2200" i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Царь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Дадон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("Сказка о золотом петушке«)</a:t>
            </a:r>
            <a:endParaRPr lang="ru-RU" sz="2200" i="1" dirty="0"/>
          </a:p>
        </p:txBody>
      </p:sp>
      <p:pic>
        <p:nvPicPr>
          <p:cNvPr id="7" name="Рисунок 6"/>
          <p:cNvPicPr/>
          <p:nvPr/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="" val="0"/>
              </a:ext>
            </a:extLst>
          </a:blip>
          <a:srcRect l="3207" t="4546" r="76590" b="57828"/>
          <a:stretch>
            <a:fillRect/>
          </a:stretch>
        </p:blipFill>
        <p:spPr>
          <a:xfrm>
            <a:off x="360115" y="260648"/>
            <a:ext cx="1440160" cy="1728192"/>
          </a:xfrm>
          <a:prstGeom prst="ellipse">
            <a:avLst/>
          </a:prstGeom>
          <a:ln w="63500" cap="rnd">
            <a:solidFill>
              <a:schemeClr val="bg1">
                <a:lumMod val="8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  <a:softEdge rad="317500"/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8" name="Рисунок 7" descr="C:\Users\Нина Александровна\Desktop\1646783864_60-kartinkin-net-p-pero-i-chernilnitsa-kartinki-65.jpg"/>
          <p:cNvPicPr/>
          <p:nvPr/>
        </p:nvPicPr>
        <p:blipFill>
          <a:blip r:embed="rId3" cstate="print">
            <a:lum contrast="-20000"/>
          </a:blip>
          <a:srcRect l="12262" t="7317" r="5849"/>
          <a:stretch>
            <a:fillRect/>
          </a:stretch>
        </p:blipFill>
        <p:spPr bwMode="auto">
          <a:xfrm>
            <a:off x="9217099" y="5661248"/>
            <a:ext cx="1257300" cy="1023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5112643" y="3861048"/>
            <a:ext cx="3744416" cy="163121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chemeClr val="bg1">
                <a:lumMod val="50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Что за страшная картина!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Перед ним 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его два сына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Без шеломов и без лат</a:t>
            </a:r>
          </a:p>
          <a:p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Оба мертвые лежат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Меч вонзивши друг во друга.</a:t>
            </a:r>
            <a:endParaRPr lang="ru-RU" sz="2000" dirty="0">
              <a:solidFill>
                <a:srgbClr val="002060"/>
              </a:solidFill>
            </a:endParaRPr>
          </a:p>
        </p:txBody>
      </p:sp>
      <p:pic>
        <p:nvPicPr>
          <p:cNvPr id="12" name="Рисунок 11" descr="13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52203" y="3140968"/>
            <a:ext cx="3888432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27000"/>
          </a:effectLst>
          <a:scene3d>
            <a:camera prst="isometricOffAxis1Right"/>
            <a:lightRig rig="threePt" dir="t"/>
          </a:scene3d>
        </p:spPr>
      </p:pic>
      <p:pic>
        <p:nvPicPr>
          <p:cNvPr id="13" name="Рисунок 12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20355" y="5949280"/>
            <a:ext cx="5904656" cy="75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64371" y="188640"/>
            <a:ext cx="5922211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60315" y="1052736"/>
            <a:ext cx="8042843" cy="76944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Основной тур</a:t>
            </a:r>
          </a:p>
          <a:p>
            <a:pPr algn="ctr"/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«Самый внимательный  читатель сказок А.С.Пушкина»</a:t>
            </a:r>
            <a:endParaRPr lang="ru-RU" sz="2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664371" y="1844824"/>
            <a:ext cx="632532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«Узнайте героя, отправившего телеграмму»</a:t>
            </a:r>
            <a:endParaRPr lang="ru-RU" sz="2400" b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376339" y="2492896"/>
            <a:ext cx="7128792" cy="1200329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19050">
            <a:solidFill>
              <a:schemeClr val="tx1"/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r>
              <a:rPr lang="ru-RU" sz="2400" b="1" i="1" u="sng" dirty="0" smtClean="0">
                <a:latin typeface="Times New Roman" pitchFamily="18" charset="0"/>
                <a:cs typeface="Times New Roman" pitchFamily="18" charset="0"/>
              </a:rPr>
              <a:t>Текст телеграммы  для 2-й команды: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"Приехать никак не могу: "Пуще прежнего старуха вздурилась".</a:t>
            </a:r>
            <a:r>
              <a:rPr lang="ru-RU" sz="2400" i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Картинки по запросу оценка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2123" y="5229200"/>
            <a:ext cx="1296144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  <a:scene3d>
            <a:camera prst="isometricOffAxis1Right"/>
            <a:lightRig rig="threePt" dir="t"/>
          </a:scene3d>
        </p:spPr>
      </p:pic>
      <p:pic>
        <p:nvPicPr>
          <p:cNvPr id="7" name="Рисунок 6"/>
          <p:cNvPicPr/>
          <p:nvPr/>
        </p:nvPicPr>
        <p:blipFill>
          <a:blip r:embed="rId3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="" val="0"/>
              </a:ext>
            </a:extLst>
          </a:blip>
          <a:srcRect l="3207" t="4546" r="76590" b="57828"/>
          <a:stretch>
            <a:fillRect/>
          </a:stretch>
        </p:blipFill>
        <p:spPr>
          <a:xfrm>
            <a:off x="360115" y="260648"/>
            <a:ext cx="1440160" cy="1728192"/>
          </a:xfrm>
          <a:prstGeom prst="ellipse">
            <a:avLst/>
          </a:prstGeom>
          <a:ln w="63500" cap="rnd">
            <a:solidFill>
              <a:schemeClr val="bg1">
                <a:lumMod val="8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  <a:softEdge rad="317500"/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8" name="Рисунок 7" descr="C:\Users\Нина Александровна\Desktop\1646783864_60-kartinkin-net-p-pero-i-chernilnitsa-kartinki-65.jpg"/>
          <p:cNvPicPr/>
          <p:nvPr/>
        </p:nvPicPr>
        <p:blipFill>
          <a:blip r:embed="rId4" cstate="print">
            <a:lum contrast="-20000"/>
          </a:blip>
          <a:srcRect l="12262" t="7317" r="5849"/>
          <a:stretch>
            <a:fillRect/>
          </a:stretch>
        </p:blipFill>
        <p:spPr bwMode="auto">
          <a:xfrm>
            <a:off x="9217099" y="5661248"/>
            <a:ext cx="1257300" cy="1023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20355" y="5949280"/>
            <a:ext cx="5904656" cy="75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64371" y="188640"/>
            <a:ext cx="5922211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088307" y="1052736"/>
            <a:ext cx="8042843" cy="76944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Основной тур</a:t>
            </a:r>
          </a:p>
          <a:p>
            <a:pPr algn="ctr"/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«Самый внимательный  читатель сказок А.С.Пушкина»</a:t>
            </a:r>
            <a:endParaRPr lang="ru-RU" sz="2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736379" y="1772816"/>
            <a:ext cx="632532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«Узнайте героя, отправившего телеграмму»</a:t>
            </a:r>
            <a:endParaRPr lang="ru-RU" sz="2400" b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80395" y="2420888"/>
            <a:ext cx="6120680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chemeClr val="bg1">
                <a:lumMod val="50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r>
              <a:rPr lang="ru-RU" sz="2400" b="1" i="1" u="sng" dirty="0" smtClean="0">
                <a:latin typeface="Times New Roman" pitchFamily="18" charset="0"/>
                <a:cs typeface="Times New Roman" pitchFamily="18" charset="0"/>
              </a:rPr>
              <a:t>Ответ: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старик ("Сказка о рыбаке и рыбке«)</a:t>
            </a:r>
            <a:endParaRPr lang="ru-RU" sz="2400" i="1" dirty="0"/>
          </a:p>
        </p:txBody>
      </p:sp>
      <p:pic>
        <p:nvPicPr>
          <p:cNvPr id="7" name="Рисунок 6"/>
          <p:cNvPicPr/>
          <p:nvPr/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="" val="0"/>
              </a:ext>
            </a:extLst>
          </a:blip>
          <a:srcRect l="3207" t="4546" r="76590" b="57828"/>
          <a:stretch>
            <a:fillRect/>
          </a:stretch>
        </p:blipFill>
        <p:spPr>
          <a:xfrm>
            <a:off x="360115" y="260648"/>
            <a:ext cx="1440160" cy="1728192"/>
          </a:xfrm>
          <a:prstGeom prst="ellipse">
            <a:avLst/>
          </a:prstGeom>
          <a:ln w="63500" cap="rnd">
            <a:solidFill>
              <a:schemeClr val="bg1">
                <a:lumMod val="8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  <a:softEdge rad="317500"/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8" name="Рисунок 7" descr="C:\Users\Нина Александровна\Desktop\1646783864_60-kartinkin-net-p-pero-i-chernilnitsa-kartinki-65.jpg"/>
          <p:cNvPicPr/>
          <p:nvPr/>
        </p:nvPicPr>
        <p:blipFill>
          <a:blip r:embed="rId3" cstate="print">
            <a:lum contrast="-20000"/>
          </a:blip>
          <a:srcRect l="12262" t="7317" r="5849"/>
          <a:stretch>
            <a:fillRect/>
          </a:stretch>
        </p:blipFill>
        <p:spPr bwMode="auto">
          <a:xfrm>
            <a:off x="9217099" y="5661248"/>
            <a:ext cx="1257300" cy="1023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4824611" y="3573016"/>
            <a:ext cx="4464496" cy="163121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chemeClr val="bg1">
                <a:lumMod val="50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«Смилуйся, государыня рыбка!</a:t>
            </a:r>
            <a:b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Пуще прежнего старуха вздурилась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b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 дает старику мне покою:</a:t>
            </a:r>
            <a:b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Уж не хочет быть она крестьянкой,</a:t>
            </a:r>
            <a:b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Хочет быть столбовою дворянкой».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Рисунок 12" descr="Невод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36179" y="2924944"/>
            <a:ext cx="3672408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12" name="Рисунок 11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20355" y="5949280"/>
            <a:ext cx="5904656" cy="75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64371" y="188640"/>
            <a:ext cx="5922211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376339" y="332657"/>
            <a:ext cx="8042843" cy="43088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Завершающий тур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520355" y="836712"/>
            <a:ext cx="77278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«Соотнесите иллюстрацию и название произведения»</a:t>
            </a:r>
            <a:endParaRPr lang="ru-RU" sz="2400" b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C:\Users\Нина Александровна\Desktop\pushkin_04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84451" y="4149080"/>
            <a:ext cx="1956367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Нина Александровна\Desktop\pushkin_04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12443" y="1412776"/>
            <a:ext cx="1871308" cy="2030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Users\Нина Александровна\Desktop\pushkin_036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0115" y="2852936"/>
            <a:ext cx="2806962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C:\Users\Нина Александровна\Desktop\pushkin_018.jpg"/>
          <p:cNvPicPr/>
          <p:nvPr/>
        </p:nvPicPr>
        <p:blipFill>
          <a:blip r:embed="rId5" cstate="print"/>
          <a:srcRect l="3101" b="17166"/>
          <a:stretch>
            <a:fillRect/>
          </a:stretch>
        </p:blipFill>
        <p:spPr bwMode="auto">
          <a:xfrm>
            <a:off x="5472683" y="1412776"/>
            <a:ext cx="2041427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C:\Users\Нина Александровна\Desktop\pushkin_030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776939" y="1484784"/>
            <a:ext cx="1956367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5472683" y="3645024"/>
            <a:ext cx="4896544" cy="1938992"/>
          </a:xfrm>
          <a:prstGeom prst="rect">
            <a:avLst/>
          </a:prstGeom>
          <a:gradFill>
            <a:gsLst>
              <a:gs pos="10000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19050">
            <a:solidFill>
              <a:schemeClr val="bg1">
                <a:lumMod val="50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А.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«Сказка о царе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Салтане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Б.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«Сказка о мертвой царевне и семи богатырях»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В.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«Сказка о рыбаке и рыбке»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Г.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«Сказка о золотом петушке»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Д.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«Сказка о попе и его работнике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Балде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360115" y="2708920"/>
            <a:ext cx="425297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3240435" y="1412776"/>
            <a:ext cx="425297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5400675" y="1340768"/>
            <a:ext cx="425297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3384451" y="4005064"/>
            <a:ext cx="425297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5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7704931" y="1484784"/>
            <a:ext cx="425297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4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" name="Рисунок 16" descr="Картинки по запросу оценка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32123" y="5301208"/>
            <a:ext cx="1224136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  <a:scene3d>
            <a:camera prst="isometricOffAxis1Right"/>
            <a:lightRig rig="threePt" dir="t"/>
          </a:scene3d>
        </p:spPr>
      </p:pic>
      <p:pic>
        <p:nvPicPr>
          <p:cNvPr id="18" name="Рисунок 17"/>
          <p:cNvPicPr/>
          <p:nvPr/>
        </p:nvPicPr>
        <p:blipFill>
          <a:blip r:embed="rId8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="" val="0"/>
              </a:ext>
            </a:extLst>
          </a:blip>
          <a:srcRect l="3207" t="4546" r="76590" b="57828"/>
          <a:stretch>
            <a:fillRect/>
          </a:stretch>
        </p:blipFill>
        <p:spPr>
          <a:xfrm>
            <a:off x="360115" y="260648"/>
            <a:ext cx="1440160" cy="1728192"/>
          </a:xfrm>
          <a:prstGeom prst="ellipse">
            <a:avLst/>
          </a:prstGeom>
          <a:ln w="63500" cap="rnd">
            <a:solidFill>
              <a:schemeClr val="bg1">
                <a:lumMod val="8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  <a:softEdge rad="317500"/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9" name="Рисунок 18" descr="C:\Users\Нина Александровна\Desktop\1646783864_60-kartinkin-net-p-pero-i-chernilnitsa-kartinki-65.jpg"/>
          <p:cNvPicPr/>
          <p:nvPr/>
        </p:nvPicPr>
        <p:blipFill>
          <a:blip r:embed="rId9" cstate="print">
            <a:lum contrast="-20000"/>
          </a:blip>
          <a:srcRect l="12262" t="7317" r="5849"/>
          <a:stretch>
            <a:fillRect/>
          </a:stretch>
        </p:blipFill>
        <p:spPr bwMode="auto">
          <a:xfrm>
            <a:off x="9217099" y="5661248"/>
            <a:ext cx="1257300" cy="1023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0" name="Прямая соединительная линия 19"/>
          <p:cNvCxnSpPr/>
          <p:nvPr/>
        </p:nvCxnSpPr>
        <p:spPr>
          <a:xfrm>
            <a:off x="216099" y="404664"/>
            <a:ext cx="0" cy="6120680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Рисунок 20"/>
          <p:cNvPicPr/>
          <p:nvPr/>
        </p:nvPicPr>
        <p:blipFill>
          <a:blip r:embed="rId10" cstate="print">
            <a:lum bright="26000"/>
          </a:blip>
          <a:srcRect/>
          <a:stretch>
            <a:fillRect/>
          </a:stretch>
        </p:blipFill>
        <p:spPr bwMode="auto">
          <a:xfrm>
            <a:off x="2448347" y="6309320"/>
            <a:ext cx="5926736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376339" y="332657"/>
            <a:ext cx="8042843" cy="43088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Завершающий тур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520355" y="836712"/>
            <a:ext cx="77278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«Соотнесите иллюстрацию и название произведения»</a:t>
            </a:r>
            <a:endParaRPr lang="ru-RU" sz="2400" b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C:\Users\Нина Александровна\Desktop\pushkin_04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44691" y="4149080"/>
            <a:ext cx="1956367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Нина Александровна\Desktop\pushkin_04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12443" y="1412776"/>
            <a:ext cx="1871308" cy="2030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Users\Нина Александровна\Desktop\pushkin_036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0115" y="2852936"/>
            <a:ext cx="2806962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C:\Users\Нина Александровна\Desktop\pushkin_018.jpg"/>
          <p:cNvPicPr/>
          <p:nvPr/>
        </p:nvPicPr>
        <p:blipFill>
          <a:blip r:embed="rId5" cstate="print"/>
          <a:srcRect l="3101" b="17166"/>
          <a:stretch>
            <a:fillRect/>
          </a:stretch>
        </p:blipFill>
        <p:spPr bwMode="auto">
          <a:xfrm>
            <a:off x="5472683" y="1412776"/>
            <a:ext cx="2041427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C:\Users\Нина Александровна\Desktop\pushkin_030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776939" y="1484784"/>
            <a:ext cx="1956367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Овал 11"/>
          <p:cNvSpPr/>
          <p:nvPr/>
        </p:nvSpPr>
        <p:spPr>
          <a:xfrm>
            <a:off x="360115" y="2708920"/>
            <a:ext cx="425297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3240435" y="1412776"/>
            <a:ext cx="425297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5400675" y="1340768"/>
            <a:ext cx="425297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5400675" y="4221088"/>
            <a:ext cx="425297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5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7704931" y="1484784"/>
            <a:ext cx="425297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4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312443" y="3429000"/>
            <a:ext cx="201622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«Сказка о мертвой царевне и семи богатырях»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7848947" y="3501008"/>
            <a:ext cx="20882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«Сказка о рыбаке и рыбке»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5616699" y="3429000"/>
            <a:ext cx="180020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«Сказка о царе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Салтане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504130" y="4797152"/>
            <a:ext cx="244827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«Сказка о золотом петушке»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3312443" y="5157192"/>
            <a:ext cx="208823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«Сказка о попе и его работнике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Балде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" name="Рисунок 22"/>
          <p:cNvPicPr/>
          <p:nvPr/>
        </p:nvPicPr>
        <p:blipFill>
          <a:blip r:embed="rId7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="" val="0"/>
              </a:ext>
            </a:extLst>
          </a:blip>
          <a:srcRect l="3207" t="4546" r="76590" b="57828"/>
          <a:stretch>
            <a:fillRect/>
          </a:stretch>
        </p:blipFill>
        <p:spPr>
          <a:xfrm>
            <a:off x="360115" y="260648"/>
            <a:ext cx="1440160" cy="1728192"/>
          </a:xfrm>
          <a:prstGeom prst="ellipse">
            <a:avLst/>
          </a:prstGeom>
          <a:ln w="63500" cap="rnd">
            <a:solidFill>
              <a:schemeClr val="bg1">
                <a:lumMod val="8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  <a:softEdge rad="317500"/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4" name="Рисунок 23" descr="C:\Users\Нина Александровна\Desktop\1646783864_60-kartinkin-net-p-pero-i-chernilnitsa-kartinki-65.jpg"/>
          <p:cNvPicPr/>
          <p:nvPr/>
        </p:nvPicPr>
        <p:blipFill>
          <a:blip r:embed="rId8" cstate="print">
            <a:lum contrast="-20000"/>
          </a:blip>
          <a:srcRect l="12262" t="7317" r="5849"/>
          <a:stretch>
            <a:fillRect/>
          </a:stretch>
        </p:blipFill>
        <p:spPr bwMode="auto">
          <a:xfrm>
            <a:off x="9217099" y="5661248"/>
            <a:ext cx="1257300" cy="1023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5" name="Прямая соединительная линия 24"/>
          <p:cNvCxnSpPr/>
          <p:nvPr/>
        </p:nvCxnSpPr>
        <p:spPr>
          <a:xfrm>
            <a:off x="216099" y="404664"/>
            <a:ext cx="0" cy="6120680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Рисунок 28"/>
          <p:cNvPicPr/>
          <p:nvPr/>
        </p:nvPicPr>
        <p:blipFill>
          <a:blip r:embed="rId9" cstate="print">
            <a:lum bright="26000"/>
          </a:blip>
          <a:srcRect/>
          <a:stretch>
            <a:fillRect/>
          </a:stretch>
        </p:blipFill>
        <p:spPr bwMode="auto">
          <a:xfrm>
            <a:off x="2664371" y="6237312"/>
            <a:ext cx="5926736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376339" y="332657"/>
            <a:ext cx="8042843" cy="43088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Кто быстрее расшифрует героя?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092368" y="836712"/>
            <a:ext cx="85838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«Найдите героев сказок А.С.Пушкина в таблице с буквами»</a:t>
            </a:r>
            <a:endParaRPr lang="ru-RU" sz="2400" b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/>
          <p:cNvPicPr/>
          <p:nvPr/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="" val="0"/>
              </a:ext>
            </a:extLst>
          </a:blip>
          <a:srcRect l="3207" t="4546" r="76590" b="57828"/>
          <a:stretch>
            <a:fillRect/>
          </a:stretch>
        </p:blipFill>
        <p:spPr>
          <a:xfrm>
            <a:off x="360115" y="260648"/>
            <a:ext cx="1440160" cy="1728192"/>
          </a:xfrm>
          <a:prstGeom prst="ellipse">
            <a:avLst/>
          </a:prstGeom>
          <a:ln w="63500" cap="rnd">
            <a:solidFill>
              <a:schemeClr val="bg1">
                <a:lumMod val="8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  <a:softEdge rad="317500"/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8" name="Рисунок 7" descr="C:\Users\Нина Александровна\Desktop\1646783864_60-kartinkin-net-p-pero-i-chernilnitsa-kartinki-65.jpg"/>
          <p:cNvPicPr/>
          <p:nvPr/>
        </p:nvPicPr>
        <p:blipFill>
          <a:blip r:embed="rId3" cstate="print">
            <a:lum contrast="-20000"/>
          </a:blip>
          <a:srcRect l="12262" t="7317" r="5849"/>
          <a:stretch>
            <a:fillRect/>
          </a:stretch>
        </p:blipFill>
        <p:spPr bwMode="auto">
          <a:xfrm>
            <a:off x="9433123" y="5661249"/>
            <a:ext cx="1041276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216099" y="404664"/>
            <a:ext cx="0" cy="6120680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216099" y="6597352"/>
            <a:ext cx="8928992" cy="0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360115" y="5301208"/>
            <a:ext cx="92170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 заметку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 соединять (включать в словарную последовательность) можно только буквы, соседствующие по диагонали, вертикали или горизонтали. Допустимо направление движения: по диагонали с переходом на горизонтальную линию, по вертикали с переходом на горизонтальную линию, по горизонтали с переходом на вертикальную линию.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2520354" y="1412776"/>
          <a:ext cx="6768752" cy="3816421"/>
        </p:xfrm>
        <a:graphic>
          <a:graphicData uri="http://schemas.openxmlformats.org/drawingml/2006/table">
            <a:tbl>
              <a:tblPr/>
              <a:tblGrid>
                <a:gridCol w="966618"/>
                <a:gridCol w="966618"/>
                <a:gridCol w="966618"/>
                <a:gridCol w="966618"/>
                <a:gridCol w="966618"/>
                <a:gridCol w="967831"/>
                <a:gridCol w="967831"/>
              </a:tblGrid>
              <a:tr h="5452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Liberation Serif"/>
                          <a:ea typeface="Calibri"/>
                          <a:cs typeface="Times New Roman"/>
                        </a:rPr>
                        <a:t>Ч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Liberation Serif"/>
                          <a:ea typeface="Calibri"/>
                          <a:cs typeface="Times New Roman"/>
                        </a:rPr>
                        <a:t>П</a:t>
                      </a:r>
                      <a:endParaRPr lang="ru-RU" sz="11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Liberation Serif"/>
                          <a:ea typeface="Calibri"/>
                          <a:cs typeface="Times New Roman"/>
                        </a:rPr>
                        <a:t>О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Liberation Serif"/>
                          <a:ea typeface="Calibri"/>
                          <a:cs typeface="Times New Roman"/>
                        </a:rPr>
                        <a:t>П</a:t>
                      </a:r>
                      <a:endParaRPr lang="ru-RU" sz="11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Liberation Serif"/>
                          <a:ea typeface="Calibri"/>
                          <a:cs typeface="Times New Roman"/>
                        </a:rPr>
                        <a:t>Д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Liberation Serif"/>
                          <a:ea typeface="Calibri"/>
                          <a:cs typeface="Times New Roman"/>
                        </a:rPr>
                        <a:t>А</a:t>
                      </a:r>
                      <a:endParaRPr lang="ru-RU" sz="11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Liberation Serif"/>
                          <a:ea typeface="Calibri"/>
                          <a:cs typeface="Times New Roman"/>
                        </a:rPr>
                        <a:t>д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</a:tr>
              <a:tr h="5452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Liberation Serif"/>
                          <a:ea typeface="Calibri"/>
                          <a:cs typeface="Times New Roman"/>
                        </a:rPr>
                        <a:t>П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Liberation Serif"/>
                          <a:ea typeface="Calibri"/>
                          <a:cs typeface="Times New Roman"/>
                        </a:rPr>
                        <a:t>Е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Liberation Serif"/>
                          <a:ea typeface="Calibri"/>
                          <a:cs typeface="Times New Roman"/>
                        </a:rPr>
                        <a:t>З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Liberation Serif"/>
                          <a:ea typeface="Calibri"/>
                          <a:cs typeface="Times New Roman"/>
                        </a:rPr>
                        <a:t>А</a:t>
                      </a:r>
                      <a:endParaRPr lang="ru-RU" sz="11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Liberation Serif"/>
                          <a:ea typeface="Calibri"/>
                          <a:cs typeface="Times New Roman"/>
                        </a:rPr>
                        <a:t>Я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Liberation Serif"/>
                          <a:ea typeface="Calibri"/>
                          <a:cs typeface="Times New Roman"/>
                        </a:rPr>
                        <a:t>Ц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Liberation Serif"/>
                          <a:ea typeface="Calibri"/>
                          <a:cs typeface="Times New Roman"/>
                        </a:rPr>
                        <a:t>О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</a:tr>
              <a:tr h="5452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Liberation Serif"/>
                          <a:ea typeface="Calibri"/>
                          <a:cs typeface="Times New Roman"/>
                        </a:rPr>
                        <a:t>О</a:t>
                      </a:r>
                      <a:endParaRPr lang="ru-RU" sz="11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Liberation Serif"/>
                          <a:ea typeface="Calibri"/>
                          <a:cs typeface="Times New Roman"/>
                        </a:rPr>
                        <a:t>Т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Liberation Serif"/>
                          <a:ea typeface="Calibri"/>
                          <a:cs typeface="Times New Roman"/>
                        </a:rPr>
                        <a:t>Р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Liberation Serif"/>
                          <a:ea typeface="Calibri"/>
                          <a:cs typeface="Times New Roman"/>
                        </a:rPr>
                        <a:t>Д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Liberation Serif"/>
                          <a:ea typeface="Calibri"/>
                          <a:cs typeface="Times New Roman"/>
                        </a:rPr>
                        <a:t>Ь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Liberation Serif"/>
                          <a:ea typeface="Calibri"/>
                          <a:cs typeface="Times New Roman"/>
                        </a:rPr>
                        <a:t>Я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Liberation Serif"/>
                          <a:ea typeface="Calibri"/>
                          <a:cs typeface="Times New Roman"/>
                        </a:rPr>
                        <a:t>Н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</a:tr>
              <a:tr h="5452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Liberation Serif"/>
                          <a:ea typeface="Calibri"/>
                          <a:cs typeface="Times New Roman"/>
                        </a:rPr>
                        <a:t>П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Liberation Serif"/>
                          <a:ea typeface="Calibri"/>
                          <a:cs typeface="Times New Roman"/>
                        </a:rPr>
                        <a:t>У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Liberation Serif"/>
                          <a:ea typeface="Calibri"/>
                          <a:cs typeface="Times New Roman"/>
                        </a:rPr>
                        <a:t>Х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Liberation Serif"/>
                          <a:ea typeface="Calibri"/>
                          <a:cs typeface="Times New Roman"/>
                        </a:rPr>
                        <a:t>Н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Liberation Serif"/>
                          <a:ea typeface="Calibri"/>
                          <a:cs typeface="Times New Roman"/>
                        </a:rPr>
                        <a:t>Ч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Liberation Serif"/>
                          <a:ea typeface="Calibri"/>
                          <a:cs typeface="Times New Roman"/>
                        </a:rPr>
                        <a:t>Е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err="1">
                          <a:latin typeface="Liberation Serif"/>
                          <a:ea typeface="Calibri"/>
                          <a:cs typeface="Times New Roman"/>
                        </a:rPr>
                        <a:t>р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</a:tr>
              <a:tr h="5452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Liberation Serif"/>
                          <a:ea typeface="Calibri"/>
                          <a:cs typeface="Times New Roman"/>
                        </a:rPr>
                        <a:t>Л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Liberation Serif"/>
                          <a:ea typeface="Calibri"/>
                          <a:cs typeface="Times New Roman"/>
                        </a:rPr>
                        <a:t>Ш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Liberation Serif"/>
                          <a:ea typeface="Calibri"/>
                          <a:cs typeface="Times New Roman"/>
                        </a:rPr>
                        <a:t>О</a:t>
                      </a:r>
                      <a:endParaRPr lang="ru-RU" sz="11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Liberation Serif"/>
                          <a:ea typeface="Calibri"/>
                          <a:cs typeface="Times New Roman"/>
                        </a:rPr>
                        <a:t>К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Liberation Serif"/>
                          <a:ea typeface="Calibri"/>
                          <a:cs typeface="Times New Roman"/>
                        </a:rPr>
                        <a:t>А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Liberation Serif"/>
                          <a:ea typeface="Calibri"/>
                          <a:cs typeface="Times New Roman"/>
                        </a:rPr>
                        <a:t>Р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Liberation Serif"/>
                          <a:ea typeface="Calibri"/>
                          <a:cs typeface="Times New Roman"/>
                        </a:rPr>
                        <a:t>Т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</a:tr>
              <a:tr h="5452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Liberation Serif"/>
                          <a:ea typeface="Calibri"/>
                          <a:cs typeface="Times New Roman"/>
                        </a:rPr>
                        <a:t>Е</a:t>
                      </a:r>
                      <a:endParaRPr lang="ru-RU" sz="11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Liberation Serif"/>
                          <a:ea typeface="Calibri"/>
                          <a:cs typeface="Times New Roman"/>
                        </a:rPr>
                        <a:t>Б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Liberation Serif"/>
                          <a:ea typeface="Calibri"/>
                          <a:cs typeface="Times New Roman"/>
                        </a:rPr>
                        <a:t>Е</a:t>
                      </a:r>
                      <a:endParaRPr lang="ru-RU" sz="11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Liberation Serif"/>
                          <a:ea typeface="Calibri"/>
                          <a:cs typeface="Times New Roman"/>
                        </a:rPr>
                        <a:t>Д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Liberation Serif"/>
                          <a:ea typeface="Calibri"/>
                          <a:cs typeface="Times New Roman"/>
                        </a:rPr>
                        <a:t>Ь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Liberation Serif"/>
                          <a:ea typeface="Calibri"/>
                          <a:cs typeface="Times New Roman"/>
                        </a:rPr>
                        <a:t>В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Liberation Serif"/>
                          <a:ea typeface="Calibri"/>
                          <a:cs typeface="Times New Roman"/>
                        </a:rPr>
                        <a:t>К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</a:tr>
              <a:tr h="5452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Liberation Serif"/>
                          <a:ea typeface="Calibri"/>
                          <a:cs typeface="Times New Roman"/>
                        </a:rPr>
                        <a:t>Ц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latin typeface="Liberation Serif"/>
                          <a:ea typeface="Calibri"/>
                          <a:cs typeface="Times New Roman"/>
                        </a:rPr>
                        <a:t>А</a:t>
                      </a:r>
                      <a:endParaRPr lang="ru-RU" sz="800" b="1" dirty="0" smtClean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Liberation Serif"/>
                          <a:ea typeface="Calibri"/>
                          <a:cs typeface="Times New Roman"/>
                        </a:rPr>
                        <a:t>Р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Liberation Serif"/>
                          <a:ea typeface="Calibri"/>
                          <a:cs typeface="Times New Roman"/>
                        </a:rPr>
                        <a:t>Ь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Liberation Serif"/>
                          <a:ea typeface="Calibri"/>
                          <a:cs typeface="Times New Roman"/>
                        </a:rPr>
                        <a:t>Б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Liberation Serif"/>
                          <a:ea typeface="Calibri"/>
                          <a:cs typeface="Times New Roman"/>
                        </a:rPr>
                        <a:t>Р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Liberation Serif"/>
                          <a:ea typeface="Calibri"/>
                          <a:cs typeface="Times New Roman"/>
                        </a:rPr>
                        <a:t>А</a:t>
                      </a:r>
                      <a:endParaRPr lang="ru-RU" sz="11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376339" y="332657"/>
            <a:ext cx="8042843" cy="43088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Кто быстрее расшифрует героя?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092368" y="836712"/>
            <a:ext cx="85838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«Найдите героев сказок А.С.Пушкина в таблице с буквами»</a:t>
            </a:r>
            <a:endParaRPr lang="ru-RU" sz="2400" b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/>
          <p:cNvPicPr/>
          <p:nvPr/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="" val="0"/>
              </a:ext>
            </a:extLst>
          </a:blip>
          <a:srcRect l="3207" t="4546" r="76590" b="57828"/>
          <a:stretch>
            <a:fillRect/>
          </a:stretch>
        </p:blipFill>
        <p:spPr>
          <a:xfrm>
            <a:off x="360115" y="260648"/>
            <a:ext cx="1440160" cy="1728192"/>
          </a:xfrm>
          <a:prstGeom prst="ellipse">
            <a:avLst/>
          </a:prstGeom>
          <a:ln w="63500" cap="rnd">
            <a:solidFill>
              <a:schemeClr val="bg1">
                <a:lumMod val="8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  <a:softEdge rad="317500"/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8" name="Рисунок 7" descr="C:\Users\Нина Александровна\Desktop\1646783864_60-kartinkin-net-p-pero-i-chernilnitsa-kartinki-65.jpg"/>
          <p:cNvPicPr/>
          <p:nvPr/>
        </p:nvPicPr>
        <p:blipFill>
          <a:blip r:embed="rId3" cstate="print">
            <a:lum contrast="-20000"/>
          </a:blip>
          <a:srcRect l="12262" t="7317" r="5849"/>
          <a:stretch>
            <a:fillRect/>
          </a:stretch>
        </p:blipFill>
        <p:spPr bwMode="auto">
          <a:xfrm>
            <a:off x="9217099" y="5661248"/>
            <a:ext cx="1257300" cy="1023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216099" y="404664"/>
            <a:ext cx="0" cy="6120680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216099" y="6597352"/>
            <a:ext cx="8928992" cy="0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360115" y="5301208"/>
            <a:ext cx="92170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 заметку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 соединять (включать в словарную последовательность) можно только буквы, соседствующие по диагонали, вертикали или горизонтали. Допустимо направление движения: по диагонали с переходом на горизонтальную линию, по вертикали с переходом на горизонтальную линию, по горизонтали с переходом на вертикальную линию.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1872283" y="1268760"/>
          <a:ext cx="5544616" cy="3816421"/>
        </p:xfrm>
        <a:graphic>
          <a:graphicData uri="http://schemas.openxmlformats.org/drawingml/2006/table">
            <a:tbl>
              <a:tblPr/>
              <a:tblGrid>
                <a:gridCol w="792088"/>
                <a:gridCol w="792088"/>
                <a:gridCol w="792088"/>
                <a:gridCol w="720080"/>
                <a:gridCol w="720080"/>
                <a:gridCol w="864096"/>
                <a:gridCol w="864096"/>
              </a:tblGrid>
              <a:tr h="5452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Liberation Serif"/>
                          <a:ea typeface="Calibri"/>
                          <a:cs typeface="Times New Roman"/>
                        </a:rPr>
                        <a:t>Ч</a:t>
                      </a:r>
                      <a:endParaRPr lang="ru-RU" sz="11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  <a:alpha val="4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rgbClr val="008000"/>
                          </a:solidFill>
                          <a:latin typeface="Liberation Serif"/>
                          <a:ea typeface="Calibri"/>
                          <a:cs typeface="Times New Roman"/>
                        </a:rPr>
                        <a:t>П</a:t>
                      </a:r>
                      <a:endParaRPr lang="ru-RU" sz="1100" b="1" dirty="0" smtClean="0">
                        <a:solidFill>
                          <a:srgbClr val="00800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  <a:alpha val="4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8000"/>
                          </a:solidFill>
                          <a:latin typeface="Liberation Serif"/>
                          <a:ea typeface="Calibri"/>
                          <a:cs typeface="Times New Roman"/>
                        </a:rPr>
                        <a:t>О</a:t>
                      </a:r>
                      <a:endParaRPr lang="ru-RU" sz="1100" b="1" dirty="0">
                        <a:solidFill>
                          <a:srgbClr val="008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  <a:alpha val="4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8000"/>
                          </a:solidFill>
                          <a:latin typeface="Liberation Serif"/>
                          <a:ea typeface="Calibri"/>
                          <a:cs typeface="Times New Roman"/>
                        </a:rPr>
                        <a:t>П</a:t>
                      </a:r>
                      <a:endParaRPr lang="ru-RU" sz="1100" b="1" dirty="0">
                        <a:solidFill>
                          <a:srgbClr val="00800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  <a:alpha val="4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B0F0"/>
                          </a:solidFill>
                          <a:latin typeface="Liberation Serif"/>
                          <a:ea typeface="Calibri"/>
                          <a:cs typeface="Times New Roman"/>
                        </a:rPr>
                        <a:t>Д</a:t>
                      </a:r>
                      <a:endParaRPr lang="ru-RU" sz="1100" b="1" dirty="0">
                        <a:solidFill>
                          <a:srgbClr val="00B0F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  <a:alpha val="4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B0F0"/>
                          </a:solidFill>
                          <a:latin typeface="Liberation Serif"/>
                          <a:ea typeface="Calibri"/>
                          <a:cs typeface="Times New Roman"/>
                        </a:rPr>
                        <a:t>А</a:t>
                      </a:r>
                      <a:endParaRPr lang="ru-RU" sz="1100" b="1" dirty="0">
                        <a:solidFill>
                          <a:srgbClr val="00B0F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  <a:alpha val="4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B0F0"/>
                          </a:solidFill>
                          <a:latin typeface="Liberation Serif"/>
                          <a:ea typeface="Calibri"/>
                          <a:cs typeface="Times New Roman"/>
                        </a:rPr>
                        <a:t>Д</a:t>
                      </a:r>
                      <a:endParaRPr lang="ru-RU" sz="1100" b="1" dirty="0">
                        <a:solidFill>
                          <a:srgbClr val="00B0F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  <a:alpha val="42000"/>
                      </a:schemeClr>
                    </a:solidFill>
                  </a:tcPr>
                </a:tc>
              </a:tr>
              <a:tr h="5452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663300"/>
                          </a:solidFill>
                          <a:latin typeface="Liberation Serif"/>
                          <a:ea typeface="Calibri"/>
                          <a:cs typeface="Times New Roman"/>
                        </a:rPr>
                        <a:t>П</a:t>
                      </a:r>
                      <a:endParaRPr lang="ru-RU" sz="1100" b="1" dirty="0">
                        <a:solidFill>
                          <a:srgbClr val="6633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>
                        <a:alpha val="41961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Liberation Serif"/>
                          <a:ea typeface="Calibri"/>
                          <a:cs typeface="Times New Roman"/>
                        </a:rPr>
                        <a:t>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  <a:alpha val="4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6600"/>
                          </a:solidFill>
                          <a:latin typeface="Liberation Serif"/>
                          <a:ea typeface="Calibri"/>
                          <a:cs typeface="Times New Roman"/>
                        </a:rPr>
                        <a:t>З</a:t>
                      </a:r>
                      <a:endParaRPr lang="ru-RU" sz="1100" b="1" dirty="0">
                        <a:solidFill>
                          <a:srgbClr val="FF66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4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8000"/>
                          </a:solidFill>
                          <a:latin typeface="Liberation Serif"/>
                          <a:ea typeface="Calibri"/>
                          <a:cs typeface="Times New Roman"/>
                        </a:rPr>
                        <a:t>А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100" b="1" dirty="0">
                        <a:solidFill>
                          <a:srgbClr val="00800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  <a:alpha val="4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6600"/>
                          </a:solidFill>
                          <a:latin typeface="Liberation Serif"/>
                          <a:ea typeface="Calibri"/>
                          <a:cs typeface="Times New Roman"/>
                        </a:rPr>
                        <a:t>Я</a:t>
                      </a:r>
                      <a:endParaRPr lang="ru-RU" sz="1100" b="1" dirty="0">
                        <a:solidFill>
                          <a:srgbClr val="FF66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4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6600"/>
                          </a:solidFill>
                          <a:latin typeface="Liberation Serif"/>
                          <a:ea typeface="Calibri"/>
                          <a:cs typeface="Times New Roman"/>
                        </a:rPr>
                        <a:t>Ц</a:t>
                      </a:r>
                      <a:endParaRPr lang="ru-RU" sz="1100" b="1" dirty="0">
                        <a:solidFill>
                          <a:srgbClr val="FF66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4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B0F0"/>
                          </a:solidFill>
                          <a:latin typeface="Liberation Serif"/>
                          <a:ea typeface="Calibri"/>
                          <a:cs typeface="Times New Roman"/>
                        </a:rPr>
                        <a:t>О</a:t>
                      </a:r>
                      <a:endParaRPr lang="ru-RU" sz="1100" b="1" dirty="0">
                        <a:solidFill>
                          <a:srgbClr val="00B0F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  <a:alpha val="42000"/>
                      </a:schemeClr>
                    </a:solidFill>
                  </a:tcPr>
                </a:tc>
              </a:tr>
              <a:tr h="5452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663300"/>
                          </a:solidFill>
                          <a:latin typeface="Liberation Serif"/>
                          <a:ea typeface="Calibri"/>
                          <a:cs typeface="Times New Roman"/>
                        </a:rPr>
                        <a:t>О</a:t>
                      </a:r>
                      <a:endParaRPr lang="ru-RU" sz="1100" b="1" dirty="0">
                        <a:solidFill>
                          <a:srgbClr val="66330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>
                        <a:alpha val="41961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9900"/>
                          </a:solidFill>
                          <a:latin typeface="Liberation Serif"/>
                          <a:ea typeface="Calibri"/>
                          <a:cs typeface="Times New Roman"/>
                        </a:rPr>
                        <a:t>Т</a:t>
                      </a:r>
                      <a:endParaRPr lang="ru-RU" sz="1100" b="1" dirty="0">
                        <a:solidFill>
                          <a:srgbClr val="FF99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4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Liberation Serif"/>
                          <a:ea typeface="Calibri"/>
                          <a:cs typeface="Times New Roman"/>
                        </a:rPr>
                        <a:t>Р</a:t>
                      </a:r>
                      <a:endParaRPr lang="ru-RU" sz="11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  <a:alpha val="4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8000"/>
                          </a:solidFill>
                          <a:latin typeface="Liberation Serif"/>
                          <a:ea typeface="Calibri"/>
                          <a:cs typeface="Times New Roman"/>
                        </a:rPr>
                        <a:t>Д</a:t>
                      </a:r>
                      <a:endParaRPr lang="ru-RU" sz="1100" b="1" dirty="0">
                        <a:solidFill>
                          <a:srgbClr val="008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  <a:alpha val="4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8000"/>
                          </a:solidFill>
                          <a:latin typeface="Liberation Serif"/>
                          <a:ea typeface="Calibri"/>
                          <a:cs typeface="Times New Roman"/>
                        </a:rPr>
                        <a:t>Ь</a:t>
                      </a:r>
                      <a:endParaRPr lang="ru-RU" sz="1100" b="1" dirty="0">
                        <a:solidFill>
                          <a:srgbClr val="008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  <a:alpha val="4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8000"/>
                          </a:solidFill>
                          <a:latin typeface="Liberation Serif"/>
                          <a:ea typeface="Calibri"/>
                          <a:cs typeface="Times New Roman"/>
                        </a:rPr>
                        <a:t>Я</a:t>
                      </a:r>
                      <a:endParaRPr lang="ru-RU" sz="1100" b="1" dirty="0">
                        <a:solidFill>
                          <a:srgbClr val="008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  <a:alpha val="4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B0F0"/>
                          </a:solidFill>
                          <a:latin typeface="Liberation Serif"/>
                          <a:ea typeface="Calibri"/>
                          <a:cs typeface="Times New Roman"/>
                        </a:rPr>
                        <a:t>Н</a:t>
                      </a:r>
                      <a:endParaRPr lang="ru-RU" sz="1100" b="1" dirty="0">
                        <a:solidFill>
                          <a:srgbClr val="00B0F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  <a:alpha val="42000"/>
                      </a:schemeClr>
                    </a:solidFill>
                  </a:tcPr>
                </a:tc>
              </a:tr>
              <a:tr h="5452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663300"/>
                          </a:solidFill>
                          <a:latin typeface="Liberation Serif"/>
                          <a:ea typeface="Calibri"/>
                          <a:cs typeface="Times New Roman"/>
                        </a:rPr>
                        <a:t>П</a:t>
                      </a:r>
                      <a:endParaRPr lang="ru-RU" sz="1100" b="1" dirty="0">
                        <a:solidFill>
                          <a:srgbClr val="6633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>
                        <a:alpha val="41961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9900"/>
                          </a:solidFill>
                          <a:latin typeface="Liberation Serif"/>
                          <a:ea typeface="Calibri"/>
                          <a:cs typeface="Times New Roman"/>
                        </a:rPr>
                        <a:t>У</a:t>
                      </a:r>
                      <a:endParaRPr lang="ru-RU" sz="1100" b="1" dirty="0">
                        <a:solidFill>
                          <a:srgbClr val="FF99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4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Liberation Serif"/>
                          <a:ea typeface="Calibri"/>
                          <a:cs typeface="Times New Roman"/>
                        </a:rPr>
                        <a:t>Х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Liberation Serif"/>
                          <a:ea typeface="Calibri"/>
                          <a:cs typeface="Times New Roman"/>
                        </a:rPr>
                        <a:t>Н</a:t>
                      </a:r>
                      <a:endParaRPr lang="ru-RU" sz="11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  <a:alpha val="4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99FF33"/>
                          </a:solidFill>
                          <a:latin typeface="Liberation Serif"/>
                          <a:ea typeface="Calibri"/>
                          <a:cs typeface="Times New Roman"/>
                        </a:rPr>
                        <a:t>Ч</a:t>
                      </a:r>
                      <a:endParaRPr lang="ru-RU" sz="1100" b="1" dirty="0">
                        <a:solidFill>
                          <a:srgbClr val="99FF33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alpha val="4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99FF33"/>
                          </a:solidFill>
                          <a:latin typeface="Liberation Serif"/>
                          <a:ea typeface="Calibri"/>
                          <a:cs typeface="Times New Roman"/>
                        </a:rPr>
                        <a:t>Е</a:t>
                      </a:r>
                      <a:endParaRPr lang="ru-RU" sz="1100" b="1" dirty="0">
                        <a:solidFill>
                          <a:srgbClr val="99FF33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alpha val="4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99FF33"/>
                          </a:solidFill>
                          <a:latin typeface="Liberation Serif"/>
                          <a:ea typeface="Calibri"/>
                          <a:cs typeface="Times New Roman"/>
                        </a:rPr>
                        <a:t>Р</a:t>
                      </a:r>
                      <a:endParaRPr lang="ru-RU" sz="1100" b="1" dirty="0">
                        <a:solidFill>
                          <a:srgbClr val="99FF33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alpha val="42000"/>
                      </a:schemeClr>
                    </a:solidFill>
                  </a:tcPr>
                </a:tc>
              </a:tr>
              <a:tr h="5452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7030A0"/>
                          </a:solidFill>
                          <a:latin typeface="Liberation Serif"/>
                          <a:ea typeface="Calibri"/>
                          <a:cs typeface="Times New Roman"/>
                        </a:rPr>
                        <a:t>Л</a:t>
                      </a:r>
                      <a:endParaRPr lang="ru-RU" sz="11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33">
                        <a:alpha val="42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9900"/>
                          </a:solidFill>
                          <a:latin typeface="Liberation Serif"/>
                          <a:ea typeface="Calibri"/>
                          <a:cs typeface="Times New Roman"/>
                        </a:rPr>
                        <a:t>Ш</a:t>
                      </a:r>
                      <a:endParaRPr lang="ru-RU" sz="1100" b="1" dirty="0">
                        <a:solidFill>
                          <a:srgbClr val="FF99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4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9900"/>
                          </a:solidFill>
                          <a:latin typeface="Liberation Serif"/>
                          <a:ea typeface="Calibri"/>
                          <a:cs typeface="Times New Roman"/>
                        </a:rPr>
                        <a:t>О</a:t>
                      </a:r>
                      <a:endParaRPr lang="ru-RU" sz="1100" b="1" dirty="0">
                        <a:solidFill>
                          <a:srgbClr val="FF990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4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9900"/>
                          </a:solidFill>
                          <a:latin typeface="Liberation Serif"/>
                          <a:ea typeface="Calibri"/>
                          <a:cs typeface="Times New Roman"/>
                        </a:rPr>
                        <a:t>К</a:t>
                      </a:r>
                      <a:endParaRPr lang="ru-RU" sz="1100" b="1" dirty="0">
                        <a:solidFill>
                          <a:srgbClr val="FF99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4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Liberation Serif"/>
                          <a:ea typeface="Calibri"/>
                          <a:cs typeface="Times New Roman"/>
                        </a:rPr>
                        <a:t>А</a:t>
                      </a:r>
                      <a:endParaRPr lang="ru-RU" sz="11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  <a:alpha val="4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Liberation Serif"/>
                          <a:ea typeface="Calibri"/>
                          <a:cs typeface="Times New Roman"/>
                        </a:rPr>
                        <a:t>Р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99FF33"/>
                          </a:solidFill>
                          <a:latin typeface="Liberation Serif"/>
                          <a:ea typeface="Calibri"/>
                          <a:cs typeface="Times New Roman"/>
                        </a:rPr>
                        <a:t>Т</a:t>
                      </a:r>
                      <a:endParaRPr lang="ru-RU" sz="1100" b="1" dirty="0">
                        <a:solidFill>
                          <a:srgbClr val="99FF33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alpha val="42000"/>
                      </a:schemeClr>
                    </a:solidFill>
                  </a:tcPr>
                </a:tc>
              </a:tr>
              <a:tr h="5452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7030A0"/>
                          </a:solidFill>
                          <a:latin typeface="Liberation Serif"/>
                          <a:ea typeface="Calibri"/>
                          <a:cs typeface="Times New Roman"/>
                        </a:rPr>
                        <a:t>Е</a:t>
                      </a:r>
                      <a:endParaRPr lang="ru-RU" sz="1100" b="1" dirty="0">
                        <a:solidFill>
                          <a:srgbClr val="7030A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33">
                        <a:alpha val="42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7030A0"/>
                          </a:solidFill>
                          <a:latin typeface="Liberation Serif"/>
                          <a:ea typeface="Calibri"/>
                          <a:cs typeface="Times New Roman"/>
                        </a:rPr>
                        <a:t>Б</a:t>
                      </a:r>
                      <a:endParaRPr lang="ru-RU" sz="11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33">
                        <a:alpha val="42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7030A0"/>
                          </a:solidFill>
                          <a:latin typeface="Liberation Serif"/>
                          <a:ea typeface="Calibri"/>
                          <a:cs typeface="Times New Roman"/>
                        </a:rPr>
                        <a:t>Е</a:t>
                      </a:r>
                      <a:endParaRPr lang="ru-RU" sz="1100" b="1" dirty="0">
                        <a:solidFill>
                          <a:srgbClr val="7030A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33">
                        <a:alpha val="42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7030A0"/>
                          </a:solidFill>
                          <a:latin typeface="Liberation Serif"/>
                          <a:ea typeface="Calibri"/>
                          <a:cs typeface="Times New Roman"/>
                        </a:rPr>
                        <a:t>Д</a:t>
                      </a:r>
                      <a:endParaRPr lang="ru-RU" sz="11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33">
                        <a:alpha val="42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7030A0"/>
                          </a:solidFill>
                          <a:latin typeface="Liberation Serif"/>
                          <a:ea typeface="Calibri"/>
                          <a:cs typeface="Times New Roman"/>
                        </a:rPr>
                        <a:t>Ь</a:t>
                      </a:r>
                      <a:endParaRPr lang="ru-RU" sz="11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33">
                        <a:alpha val="42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Liberation Serif"/>
                          <a:ea typeface="Calibri"/>
                          <a:cs typeface="Times New Roman"/>
                        </a:rPr>
                        <a:t>В</a:t>
                      </a:r>
                      <a:endParaRPr lang="ru-RU" sz="11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  <a:alpha val="4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Liberation Serif"/>
                          <a:ea typeface="Calibri"/>
                          <a:cs typeface="Times New Roman"/>
                        </a:rPr>
                        <a:t>К</a:t>
                      </a:r>
                      <a:endParaRPr lang="ru-RU" sz="11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  <a:alpha val="42000"/>
                      </a:schemeClr>
                    </a:solidFill>
                  </a:tcPr>
                </a:tc>
              </a:tr>
              <a:tr h="5452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B050"/>
                          </a:solidFill>
                          <a:latin typeface="Liberation Serif"/>
                          <a:ea typeface="Calibri"/>
                          <a:cs typeface="Times New Roman"/>
                        </a:rPr>
                        <a:t>Ц</a:t>
                      </a:r>
                      <a:endParaRPr lang="ru-RU" sz="1100" b="1" dirty="0">
                        <a:solidFill>
                          <a:srgbClr val="00B05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42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rgbClr val="00B050"/>
                          </a:solidFill>
                          <a:latin typeface="Liberation Serif"/>
                          <a:ea typeface="Calibri"/>
                          <a:cs typeface="Times New Roman"/>
                        </a:rPr>
                        <a:t>А</a:t>
                      </a:r>
                      <a:endParaRPr lang="ru-RU" sz="800" b="1" dirty="0" smtClean="0">
                        <a:solidFill>
                          <a:srgbClr val="00B05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42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B050"/>
                          </a:solidFill>
                          <a:latin typeface="Liberation Serif"/>
                          <a:ea typeface="Calibri"/>
                          <a:cs typeface="Times New Roman"/>
                        </a:rPr>
                        <a:t>Р</a:t>
                      </a:r>
                      <a:endParaRPr lang="ru-RU" sz="1100" b="1" dirty="0">
                        <a:solidFill>
                          <a:srgbClr val="00B05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42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B050"/>
                          </a:solidFill>
                          <a:latin typeface="Liberation Serif"/>
                          <a:ea typeface="Calibri"/>
                          <a:cs typeface="Times New Roman"/>
                        </a:rPr>
                        <a:t>Ь</a:t>
                      </a:r>
                      <a:endParaRPr lang="ru-RU" sz="1100" b="1" dirty="0">
                        <a:solidFill>
                          <a:srgbClr val="00B05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42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Liberation Serif"/>
                          <a:ea typeface="Calibri"/>
                          <a:cs typeface="Times New Roman"/>
                        </a:rPr>
                        <a:t>Б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Liberation Serif"/>
                          <a:ea typeface="Calibri"/>
                          <a:cs typeface="Times New Roman"/>
                        </a:rPr>
                        <a:t>Р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Liberation Serif"/>
                          <a:ea typeface="Calibri"/>
                          <a:cs typeface="Times New Roman"/>
                        </a:rPr>
                        <a:t>А</a:t>
                      </a:r>
                      <a:endParaRPr lang="ru-RU" sz="1100" b="1" dirty="0">
                        <a:solidFill>
                          <a:srgbClr val="FF000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  <a:alpha val="42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8136979" y="1340768"/>
            <a:ext cx="18002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Чернавка</a:t>
            </a:r>
          </a:p>
          <a:p>
            <a:r>
              <a:rPr lang="ru-RU" sz="2200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Попадья</a:t>
            </a:r>
          </a:p>
          <a:p>
            <a:r>
              <a:rPr lang="ru-RU" sz="22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Дадон</a:t>
            </a:r>
            <a:endParaRPr lang="ru-RU" sz="2200" b="1" dirty="0" smtClean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2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Поп</a:t>
            </a:r>
          </a:p>
          <a:p>
            <a:r>
              <a:rPr lang="ru-RU" sz="2200" b="1" dirty="0" smtClean="0">
                <a:solidFill>
                  <a:srgbClr val="FF9900"/>
                </a:solidFill>
                <a:latin typeface="Times New Roman" pitchFamily="18" charset="0"/>
                <a:cs typeface="Times New Roman" pitchFamily="18" charset="0"/>
              </a:rPr>
              <a:t>Заяц</a:t>
            </a:r>
          </a:p>
          <a:p>
            <a:r>
              <a:rPr lang="ru-RU" sz="2200" b="1" dirty="0" smtClean="0">
                <a:solidFill>
                  <a:srgbClr val="FF9900"/>
                </a:solidFill>
                <a:latin typeface="Times New Roman" pitchFamily="18" charset="0"/>
                <a:cs typeface="Times New Roman" pitchFamily="18" charset="0"/>
              </a:rPr>
              <a:t>Петушок</a:t>
            </a:r>
          </a:p>
          <a:p>
            <a:r>
              <a:rPr lang="ru-RU" sz="2200" b="1" dirty="0" smtClean="0">
                <a:solidFill>
                  <a:srgbClr val="99FF33"/>
                </a:solidFill>
                <a:latin typeface="Times New Roman" pitchFamily="18" charset="0"/>
                <a:cs typeface="Times New Roman" pitchFamily="18" charset="0"/>
              </a:rPr>
              <a:t>Черт </a:t>
            </a:r>
          </a:p>
          <a:p>
            <a:r>
              <a:rPr lang="ru-RU" sz="2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Лебедь </a:t>
            </a:r>
          </a:p>
          <a:p>
            <a:r>
              <a:rPr lang="ru-RU" sz="2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Царь </a:t>
            </a:r>
            <a:endParaRPr lang="ru-RU" sz="2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376339" y="332657"/>
            <a:ext cx="8042843" cy="43088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Источники использованных материалов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016299" y="836712"/>
            <a:ext cx="8352928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 Сказки А.С.Пушкина:</a:t>
            </a:r>
          </a:p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«Сказка о золотом петушке»;</a:t>
            </a:r>
          </a:p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«Сказка о попе и о работнике его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Балде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»;</a:t>
            </a:r>
          </a:p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«Сказка о царе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Салтане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»;</a:t>
            </a:r>
          </a:p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«Сказка о мертвой царевне и о семи богатырях»;</a:t>
            </a:r>
          </a:p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«Сказка о рыбаке и рыбке»;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 Н. 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Шматкова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«Игра «Умницы и умники» по сказкам А.С.Пушкина» /Литература № 6/2007, Издательский  Дом «Первое сентября»;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3. План-сценарий урока в форме игры-конкурса на самого внимательного читателя сказок А.С.Пушкина /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Ю.В.Долбилова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«Нетрадиционные и игровые уроки по литературе», Ростов-на-Дону, «Феникс», 2010/;</a:t>
            </a:r>
          </a:p>
          <a:p>
            <a:r>
              <a:rPr lang="ru-RU" dirty="0" smtClean="0">
                <a:hlinkClick r:id="rId2"/>
              </a:rPr>
              <a:t>4. </a:t>
            </a:r>
            <a:r>
              <a:rPr lang="en-US" dirty="0" smtClean="0">
                <a:hlinkClick r:id="rId2"/>
              </a:rPr>
              <a:t>https://kartinki.pics/77958-zolotoj-petushok-kartinki.html</a:t>
            </a:r>
            <a:r>
              <a:rPr lang="ru-RU" dirty="0" smtClean="0"/>
              <a:t>;</a:t>
            </a:r>
          </a:p>
          <a:p>
            <a:r>
              <a:rPr lang="ru-RU" dirty="0" smtClean="0">
                <a:hlinkClick r:id="rId3"/>
              </a:rPr>
              <a:t>5. </a:t>
            </a:r>
            <a:r>
              <a:rPr lang="en-US" dirty="0" smtClean="0">
                <a:hlinkClick r:id="rId3"/>
              </a:rPr>
              <a:t>https://clck.ru/3AAKR2</a:t>
            </a:r>
            <a:r>
              <a:rPr lang="ru-RU" dirty="0" smtClean="0"/>
              <a:t>;</a:t>
            </a:r>
          </a:p>
          <a:p>
            <a:r>
              <a:rPr lang="ru-RU" u="sng" dirty="0" smtClean="0">
                <a:hlinkClick r:id="rId4"/>
              </a:rPr>
              <a:t>6. https://lusana.ru/presentation/8816</a:t>
            </a:r>
            <a:r>
              <a:rPr lang="ru-RU" u="sng" dirty="0" smtClean="0"/>
              <a:t>;</a:t>
            </a:r>
          </a:p>
          <a:p>
            <a:r>
              <a:rPr lang="ru-RU" u="sng" dirty="0" smtClean="0">
                <a:hlinkClick r:id="rId5"/>
              </a:rPr>
              <a:t>7. https://www.liveinternet.ru/users/lviza_neo/post220237229/</a:t>
            </a: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 smtClean="0"/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/>
          <p:cNvPicPr/>
          <p:nvPr/>
        </p:nvPicPr>
        <p:blipFill>
          <a:blip r:embed="rId6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="" val="0"/>
              </a:ext>
            </a:extLst>
          </a:blip>
          <a:srcRect l="3207" t="4546" r="76590" b="57828"/>
          <a:stretch>
            <a:fillRect/>
          </a:stretch>
        </p:blipFill>
        <p:spPr>
          <a:xfrm>
            <a:off x="360115" y="260648"/>
            <a:ext cx="1440160" cy="1728192"/>
          </a:xfrm>
          <a:prstGeom prst="ellipse">
            <a:avLst/>
          </a:prstGeom>
          <a:ln w="63500" cap="rnd">
            <a:solidFill>
              <a:schemeClr val="bg1">
                <a:lumMod val="8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  <a:softEdge rad="317500"/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8" name="Рисунок 7" descr="C:\Users\Нина Александровна\Desktop\1646783864_60-kartinkin-net-p-pero-i-chernilnitsa-kartinki-65.jpg"/>
          <p:cNvPicPr/>
          <p:nvPr/>
        </p:nvPicPr>
        <p:blipFill>
          <a:blip r:embed="rId7" cstate="print">
            <a:lum contrast="-20000"/>
          </a:blip>
          <a:srcRect l="12262" t="7317" r="5849"/>
          <a:stretch>
            <a:fillRect/>
          </a:stretch>
        </p:blipFill>
        <p:spPr bwMode="auto">
          <a:xfrm>
            <a:off x="9217099" y="5661248"/>
            <a:ext cx="1257300" cy="1023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216099" y="404664"/>
            <a:ext cx="0" cy="6120680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Рисунок 10" descr="C:\Users\Нина Александровна\Desktop\images.png"/>
          <p:cNvPicPr/>
          <p:nvPr/>
        </p:nvPicPr>
        <p:blipFill>
          <a:blip r:embed="rId8" cstate="print">
            <a:lum bright="-5000" contrast="-9000"/>
          </a:blip>
          <a:srcRect l="4777" t="5625" r="4777" b="6875"/>
          <a:stretch>
            <a:fillRect/>
          </a:stretch>
        </p:blipFill>
        <p:spPr bwMode="auto">
          <a:xfrm>
            <a:off x="432123" y="5373216"/>
            <a:ext cx="2095500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520355" y="5949280"/>
            <a:ext cx="5904656" cy="75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C:\Users\Нина Александровна\Desktop\1646783795_8-kartinkin-net-p-pero-i-chernilnitsa-kartinki-11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80395" y="764704"/>
            <a:ext cx="7200800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4464571" y="1988840"/>
            <a:ext cx="288032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Автор презентации:</a:t>
            </a:r>
          </a:p>
          <a:p>
            <a:pPr algn="ctr">
              <a:buFont typeface="Wingdings" pitchFamily="2" charset="2"/>
              <a:buNone/>
            </a:pPr>
            <a:r>
              <a:rPr lang="ru-RU" i="1" dirty="0" err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Цыбульская</a:t>
            </a:r>
            <a:r>
              <a:rPr lang="ru-RU" i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Нина Александровна, учитель русского языка и литературы ГОУ «Республиканский центр образования», УКП «Республиканская детская больница»</a:t>
            </a:r>
          </a:p>
        </p:txBody>
      </p:sp>
      <p:sp>
        <p:nvSpPr>
          <p:cNvPr id="1026" name="AutoShape 2" descr="Горящая свеча крупным планом | Премиум Фото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" name="Рисунок 9" descr="C:\Users\Нина Александровна\Desktop\Без названия.jpg"/>
          <p:cNvPicPr/>
          <p:nvPr/>
        </p:nvPicPr>
        <p:blipFill>
          <a:blip r:embed="rId3" cstate="print">
            <a:lum bright="23000"/>
          </a:blip>
          <a:srcRect/>
          <a:stretch>
            <a:fillRect/>
          </a:stretch>
        </p:blipFill>
        <p:spPr bwMode="auto">
          <a:xfrm>
            <a:off x="432123" y="4509120"/>
            <a:ext cx="1857375" cy="174307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 descr="C:\Users\Нина Александровна\Desktop\1671728158_kartinkin-net-p-kartinki-aleksandra-sergeevicha-pushkina-v-58.jpg"/>
          <p:cNvPicPr/>
          <p:nvPr/>
        </p:nvPicPr>
        <p:blipFill>
          <a:blip r:embed="rId4" cstate="print"/>
          <a:srcRect r="48339"/>
          <a:stretch>
            <a:fillRect/>
          </a:stretch>
        </p:blipFill>
        <p:spPr bwMode="auto">
          <a:xfrm>
            <a:off x="720155" y="404664"/>
            <a:ext cx="1431926" cy="20764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3" name="TextBox 12"/>
          <p:cNvSpPr txBox="1"/>
          <p:nvPr/>
        </p:nvSpPr>
        <p:spPr>
          <a:xfrm>
            <a:off x="576139" y="2636912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Monotype Corsiva" pitchFamily="66" charset="0"/>
              </a:rPr>
              <a:t>1799-1837</a:t>
            </a:r>
            <a:endParaRPr lang="ru-RU" dirty="0">
              <a:latin typeface="Monotype Corsiva" pitchFamily="66" charset="0"/>
            </a:endParaRPr>
          </a:p>
        </p:txBody>
      </p:sp>
      <p:pic>
        <p:nvPicPr>
          <p:cNvPr id="15" name="Рисунок 14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20355" y="5949280"/>
            <a:ext cx="5904656" cy="75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64371" y="188640"/>
            <a:ext cx="5922213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944291" y="980728"/>
            <a:ext cx="8474891" cy="43088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Конкурс капитанов: «Творческая история сказок А.С.Пушкина»</a:t>
            </a:r>
            <a:endParaRPr lang="ru-RU" sz="2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376339" y="1772816"/>
            <a:ext cx="7416824" cy="110799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chemeClr val="bg1">
                <a:lumMod val="50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r>
              <a:rPr lang="ru-RU" sz="2200" b="1" i="1" u="sng" dirty="0" smtClean="0">
                <a:latin typeface="Times New Roman" pitchFamily="18" charset="0"/>
                <a:cs typeface="Times New Roman" pitchFamily="18" charset="0"/>
              </a:rPr>
              <a:t>Ответ:</a:t>
            </a:r>
          </a:p>
          <a:p>
            <a:pPr algn="just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«Белоснежка» братьев Гримм, «Спящая царевна В.А.Жуковского, «Спящая красавица» Шарля Перро.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Книга: &quot;Белоснежка&quot; - Гримм Якоб и Вильгельм. Купить книгу ...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860174">
            <a:off x="2095828" y="3513631"/>
            <a:ext cx="1713150" cy="2278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Сказка Спящая царевна читать онлайн Василий Жуковский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88507" y="3212976"/>
            <a:ext cx="1800200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Шарль Перро - Спящая красавица обложка книги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793102">
            <a:off x="5665598" y="3293553"/>
            <a:ext cx="1624872" cy="2505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/>
          <p:cNvPicPr/>
          <p:nvPr/>
        </p:nvPicPr>
        <p:blipFill>
          <a:blip r:embed="rId5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="" val="0"/>
              </a:ext>
            </a:extLst>
          </a:blip>
          <a:srcRect l="3207" t="4546" r="76590" b="57828"/>
          <a:stretch>
            <a:fillRect/>
          </a:stretch>
        </p:blipFill>
        <p:spPr>
          <a:xfrm>
            <a:off x="360115" y="260648"/>
            <a:ext cx="1440160" cy="1728192"/>
          </a:xfrm>
          <a:prstGeom prst="ellipse">
            <a:avLst/>
          </a:prstGeom>
          <a:ln w="63500" cap="rnd">
            <a:solidFill>
              <a:schemeClr val="bg2">
                <a:lumMod val="9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0" name="Рисунок 9" descr="C:\Users\Нина Александровна\Desktop\1646783864_60-kartinkin-net-p-pero-i-chernilnitsa-kartinki-65.jpg"/>
          <p:cNvPicPr/>
          <p:nvPr/>
        </p:nvPicPr>
        <p:blipFill>
          <a:blip r:embed="rId6" cstate="print">
            <a:lum contrast="-20000"/>
          </a:blip>
          <a:srcRect l="12262" t="7317" r="5849"/>
          <a:stretch>
            <a:fillRect/>
          </a:stretch>
        </p:blipFill>
        <p:spPr bwMode="auto">
          <a:xfrm>
            <a:off x="9217099" y="5661248"/>
            <a:ext cx="1257300" cy="1023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20355" y="5949280"/>
            <a:ext cx="5904656" cy="75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664371" y="188640"/>
            <a:ext cx="5922211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944291" y="1052736"/>
            <a:ext cx="8474891" cy="43088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Конкурс капитанов: «Творческая история сказок А.С.Пушкина»</a:t>
            </a:r>
            <a:endParaRPr lang="ru-RU" sz="2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304331" y="1916832"/>
            <a:ext cx="7560840" cy="3416320"/>
          </a:xfrm>
          <a:prstGeom prst="rect">
            <a:avLst/>
          </a:prstGeom>
          <a:blipFill dpi="0" rotWithShape="1">
            <a:blip r:embed="rId2" cstate="print">
              <a:alphaModFix amt="45000"/>
            </a:blip>
            <a:srcRect/>
            <a:tile tx="0" ty="0" sx="100000" sy="100000" flip="none" algn="tl"/>
          </a:blipFill>
          <a:ln w="19050">
            <a:noFill/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algn="ctr"/>
            <a:r>
              <a:rPr lang="ru-RU" sz="2400" b="1" i="1" u="sng" dirty="0" smtClean="0">
                <a:latin typeface="Times New Roman" pitchFamily="18" charset="0"/>
                <a:cs typeface="Times New Roman" pitchFamily="18" charset="0"/>
              </a:rPr>
              <a:t>Вопрос 2 капитану 1-ой команды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Литературовед Дмитрий Благой приводит воспоминания современников Пушкина о том, что поэт, будучи в Михайловской ссылке, «любил ходить на кладбище», когда там «голосили» над могилками бабки, и прислушиваться к бабьему «причитанию», сидя на какой-нибудь могилке. В какой сказке Пушкин имитирует похоронное причитание? Кто кого оплакивает?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Картинки по запросу оценка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2123" y="5373216"/>
            <a:ext cx="1224136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  <a:scene3d>
            <a:camera prst="isometricOffAxis1Right"/>
            <a:lightRig rig="threePt" dir="t"/>
          </a:scene3d>
        </p:spPr>
      </p:pic>
      <p:pic>
        <p:nvPicPr>
          <p:cNvPr id="6" name="Рисунок 5"/>
          <p:cNvPicPr/>
          <p:nvPr/>
        </p:nvPicPr>
        <p:blipFill>
          <a:blip r:embed="rId4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="" val="0"/>
              </a:ext>
            </a:extLst>
          </a:blip>
          <a:srcRect l="3207" t="4546" r="76590" b="57828"/>
          <a:stretch>
            <a:fillRect/>
          </a:stretch>
        </p:blipFill>
        <p:spPr>
          <a:xfrm>
            <a:off x="360115" y="260648"/>
            <a:ext cx="1440160" cy="1728192"/>
          </a:xfrm>
          <a:prstGeom prst="ellipse">
            <a:avLst/>
          </a:prstGeom>
          <a:ln w="63500" cap="rnd">
            <a:solidFill>
              <a:schemeClr val="bg2">
                <a:lumMod val="9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7" name="Рисунок 6" descr="C:\Users\Нина Александровна\Desktop\1646783864_60-kartinkin-net-p-pero-i-chernilnitsa-kartinki-65.jpg"/>
          <p:cNvPicPr/>
          <p:nvPr/>
        </p:nvPicPr>
        <p:blipFill>
          <a:blip r:embed="rId5" cstate="print">
            <a:lum contrast="-20000"/>
          </a:blip>
          <a:srcRect l="12262" t="7317" r="5849"/>
          <a:stretch>
            <a:fillRect/>
          </a:stretch>
        </p:blipFill>
        <p:spPr bwMode="auto">
          <a:xfrm>
            <a:off x="9217099" y="5661248"/>
            <a:ext cx="1257300" cy="1023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20355" y="5949280"/>
            <a:ext cx="5904656" cy="75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664371" y="188640"/>
            <a:ext cx="5922211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944291" y="980728"/>
            <a:ext cx="8474891" cy="43088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Конкурс капитанов: «Творческая история сказок А.С.Пушкина»</a:t>
            </a:r>
            <a:endParaRPr lang="ru-RU" sz="2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024411" y="1628800"/>
            <a:ext cx="3096344" cy="76944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chemeClr val="bg1">
                <a:lumMod val="50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r>
              <a:rPr lang="ru-RU" sz="2200" b="1" i="1" u="sng" dirty="0" smtClean="0">
                <a:latin typeface="Times New Roman" pitchFamily="18" charset="0"/>
                <a:cs typeface="Times New Roman" pitchFamily="18" charset="0"/>
              </a:rPr>
              <a:t>Ответ:</a:t>
            </a:r>
          </a:p>
          <a:p>
            <a:pPr algn="just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«Сказка о медведихе»</a:t>
            </a:r>
          </a:p>
        </p:txBody>
      </p:sp>
      <p:pic>
        <p:nvPicPr>
          <p:cNvPr id="6" name="Рисунок 5" descr="Сказка: «О медведихе» Пушкин А.С. читать онлайн бесплатно ..."/>
          <p:cNvPicPr/>
          <p:nvPr/>
        </p:nvPicPr>
        <p:blipFill>
          <a:blip r:embed="rId2" cstate="print"/>
          <a:srcRect l="13014" t="7693" r="8904" b="13333"/>
          <a:stretch>
            <a:fillRect/>
          </a:stretch>
        </p:blipFill>
        <p:spPr bwMode="auto">
          <a:xfrm rot="21340482">
            <a:off x="604252" y="3147119"/>
            <a:ext cx="2176021" cy="27372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7" name="Рисунок 6" descr="Сказка о медведихе - Александр Пушкин, читать онлайн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325713">
            <a:off x="2799886" y="3024953"/>
            <a:ext cx="225516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53250" name="AutoShape 2" descr="Сказка О медведихе Пушкина А. С. текст с картинкам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52" name="AutoShape 4" descr="Сказка О медведихе Пушкина А. С. текст с картинкам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" name="Рисунок 9" descr="C:\Users\Нина Александровна\Desktop\Без названия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763786">
            <a:off x="6848396" y="1796395"/>
            <a:ext cx="2505157" cy="2962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11" name="Рисунок 10"/>
          <p:cNvPicPr/>
          <p:nvPr/>
        </p:nvPicPr>
        <p:blipFill>
          <a:blip r:embed="rId5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="" val="0"/>
              </a:ext>
            </a:extLst>
          </a:blip>
          <a:srcRect l="3207" t="4546" r="76590" b="57828"/>
          <a:stretch>
            <a:fillRect/>
          </a:stretch>
        </p:blipFill>
        <p:spPr>
          <a:xfrm>
            <a:off x="360115" y="260648"/>
            <a:ext cx="1440160" cy="1728192"/>
          </a:xfrm>
          <a:prstGeom prst="ellipse">
            <a:avLst/>
          </a:prstGeom>
          <a:ln w="63500" cap="rnd">
            <a:solidFill>
              <a:schemeClr val="bg2">
                <a:lumMod val="9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2" name="Рисунок 11" descr="C:\Users\Нина Александровна\Desktop\1646783864_60-kartinkin-net-p-pero-i-chernilnitsa-kartinki-65.jpg"/>
          <p:cNvPicPr/>
          <p:nvPr/>
        </p:nvPicPr>
        <p:blipFill>
          <a:blip r:embed="rId6" cstate="print">
            <a:lum contrast="-20000"/>
          </a:blip>
          <a:srcRect l="12262" t="7317" r="5849"/>
          <a:stretch>
            <a:fillRect/>
          </a:stretch>
        </p:blipFill>
        <p:spPr bwMode="auto">
          <a:xfrm>
            <a:off x="9217099" y="5661248"/>
            <a:ext cx="1257300" cy="1023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/>
          <p:cNvSpPr txBox="1"/>
          <p:nvPr/>
        </p:nvSpPr>
        <p:spPr>
          <a:xfrm rot="713818">
            <a:off x="5287039" y="4605462"/>
            <a:ext cx="3168352" cy="132343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chemeClr val="bg1">
                <a:lumMod val="50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 rtlCol="0">
            <a:spAutoFit/>
          </a:bodyPr>
          <a:lstStyle/>
          <a:p>
            <a:pPr algn="just"/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Ах ты, свет моя медведиха,</a:t>
            </a:r>
          </a:p>
          <a:p>
            <a:pPr algn="just"/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кого ты меня покинула,</a:t>
            </a:r>
          </a:p>
          <a:p>
            <a:pPr algn="just"/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Вдовца печального,</a:t>
            </a:r>
          </a:p>
          <a:p>
            <a:pPr algn="just"/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Вдовца горемычного?..</a:t>
            </a:r>
            <a:endParaRPr lang="ru-RU" sz="2000" dirty="0">
              <a:solidFill>
                <a:srgbClr val="002060"/>
              </a:solidFill>
            </a:endParaRPr>
          </a:p>
        </p:txBody>
      </p:sp>
      <p:pic>
        <p:nvPicPr>
          <p:cNvPr id="16" name="Рисунок 15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20355" y="5949280"/>
            <a:ext cx="5904656" cy="75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Рисунок 16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664371" y="188640"/>
            <a:ext cx="5922211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1963</TotalTime>
  <Words>3478</Words>
  <Application>Microsoft Office PowerPoint</Application>
  <PresentationFormat>Произвольный</PresentationFormat>
  <Paragraphs>634</Paragraphs>
  <Slides>69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69</vt:i4>
      </vt:variant>
    </vt:vector>
  </HeadingPairs>
  <TitlesOfParts>
    <vt:vector size="7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  <vt:lpstr>Слайд 62</vt:lpstr>
      <vt:lpstr>Слайд 63</vt:lpstr>
      <vt:lpstr>Слайд 64</vt:lpstr>
      <vt:lpstr>Слайд 65</vt:lpstr>
      <vt:lpstr>Слайд 66</vt:lpstr>
      <vt:lpstr>Слайд 67</vt:lpstr>
      <vt:lpstr>Слайд 68</vt:lpstr>
      <vt:lpstr>Слайд 69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Нина Александровна</dc:creator>
  <cp:lastModifiedBy>Нина Александровна</cp:lastModifiedBy>
  <cp:revision>203</cp:revision>
  <dcterms:created xsi:type="dcterms:W3CDTF">2024-04-07T06:31:38Z</dcterms:created>
  <dcterms:modified xsi:type="dcterms:W3CDTF">2024-04-25T13:15:19Z</dcterms:modified>
</cp:coreProperties>
</file>