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88" r:id="rId3"/>
    <p:sldId id="289" r:id="rId4"/>
    <p:sldId id="314" r:id="rId5"/>
    <p:sldId id="290" r:id="rId6"/>
    <p:sldId id="311" r:id="rId7"/>
    <p:sldId id="259" r:id="rId8"/>
    <p:sldId id="291" r:id="rId9"/>
    <p:sldId id="292" r:id="rId10"/>
    <p:sldId id="293" r:id="rId11"/>
    <p:sldId id="294" r:id="rId12"/>
    <p:sldId id="296" r:id="rId13"/>
    <p:sldId id="295" r:id="rId14"/>
    <p:sldId id="309" r:id="rId15"/>
    <p:sldId id="320" r:id="rId16"/>
    <p:sldId id="300" r:id="rId17"/>
    <p:sldId id="298" r:id="rId18"/>
    <p:sldId id="299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10" r:id="rId28"/>
    <p:sldId id="315" r:id="rId29"/>
    <p:sldId id="312" r:id="rId30"/>
    <p:sldId id="317" r:id="rId31"/>
    <p:sldId id="313" r:id="rId32"/>
    <p:sldId id="316" r:id="rId33"/>
    <p:sldId id="318" r:id="rId34"/>
    <p:sldId id="319" r:id="rId35"/>
  </p:sldIdLst>
  <p:sldSz cx="10261600" cy="7489825"/>
  <p:notesSz cx="6858000" cy="9144000"/>
  <p:defaultTextStyle>
    <a:defPPr>
      <a:defRPr lang="ru-RU"/>
    </a:defPPr>
    <a:lvl1pPr marL="0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2209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4418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46627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28835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1044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93253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75462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57671" algn="l" defTabSz="9644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2" y="-96"/>
      </p:cViewPr>
      <p:guideLst>
        <p:guide orient="horz" pos="2359"/>
        <p:guide pos="3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544ED-BCB6-44EB-A7DC-30FD6D5FE97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81088" y="685800"/>
            <a:ext cx="4695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8DE9E-5EA3-4349-8A74-2AC6D3889A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2209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4418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46627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28835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11044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93253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75462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57671" algn="l" defTabSz="96441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13081" y="4040666"/>
            <a:ext cx="9320953" cy="1248304"/>
          </a:xfrm>
        </p:spPr>
        <p:txBody>
          <a:bodyPr>
            <a:noAutofit/>
          </a:bodyPr>
          <a:lstStyle>
            <a:lvl1pPr marL="0" indent="0" algn="ctr">
              <a:buNone/>
              <a:defRPr sz="2300" spc="105" baseline="0">
                <a:solidFill>
                  <a:schemeClr val="tx2"/>
                </a:solidFill>
              </a:defRPr>
            </a:lvl1pPr>
            <a:lvl2pPr marL="482209" indent="0" algn="ctr">
              <a:buNone/>
            </a:lvl2pPr>
            <a:lvl3pPr marL="964418" indent="0" algn="ctr">
              <a:buNone/>
            </a:lvl3pPr>
            <a:lvl4pPr marL="1446627" indent="0" algn="ctr">
              <a:buNone/>
            </a:lvl4pPr>
            <a:lvl5pPr marL="1928835" indent="0" algn="ctr">
              <a:buNone/>
            </a:lvl5pPr>
            <a:lvl6pPr marL="2411044" indent="0" algn="ctr">
              <a:buNone/>
            </a:lvl6pPr>
            <a:lvl7pPr marL="2893253" indent="0" algn="ctr">
              <a:buNone/>
            </a:lvl7pPr>
            <a:lvl8pPr marL="3375462" indent="0" algn="ctr">
              <a:buNone/>
            </a:lvl8pPr>
            <a:lvl9pPr marL="3857671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513081" y="1565821"/>
            <a:ext cx="9320953" cy="2163727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51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642514" y="3877198"/>
            <a:ext cx="3335020" cy="1734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284067" y="3877198"/>
            <a:ext cx="3335020" cy="1734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095280" y="3851179"/>
            <a:ext cx="51308" cy="49932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6442" tIns="48221" rIns="96442" bIns="4822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660" y="299942"/>
            <a:ext cx="2308860" cy="639062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3080" y="299942"/>
            <a:ext cx="6755553" cy="639062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513080" y="1664405"/>
            <a:ext cx="9235441" cy="499321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621" y="3828133"/>
            <a:ext cx="8893387" cy="1497965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51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9621" y="5415722"/>
            <a:ext cx="8893387" cy="1075459"/>
          </a:xfrm>
        </p:spPr>
        <p:txBody>
          <a:bodyPr anchor="t"/>
          <a:lstStyle>
            <a:lvl1pPr marL="0" indent="0">
              <a:buNone/>
              <a:defRPr sz="2100" spc="105" baseline="0">
                <a:solidFill>
                  <a:schemeClr val="tx2"/>
                </a:solidFill>
              </a:defRPr>
            </a:lvl1pPr>
            <a:lvl2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69621" y="5369994"/>
            <a:ext cx="8893387" cy="4697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513080" y="1664405"/>
            <a:ext cx="4556151" cy="499321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216313" y="1664405"/>
            <a:ext cx="4556151" cy="499321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3080" y="1528537"/>
            <a:ext cx="4533989" cy="832203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6442" tIns="48221" rIns="96442" bIns="48221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700" b="1">
                <a:solidFill>
                  <a:schemeClr val="tx2"/>
                </a:solidFill>
              </a:defRPr>
            </a:lvl1pPr>
            <a:lvl2pPr>
              <a:buNone/>
              <a:defRPr sz="2100" b="1"/>
            </a:lvl2pPr>
            <a:lvl3pPr>
              <a:buNone/>
              <a:defRPr sz="19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513080" y="2404756"/>
            <a:ext cx="4532207" cy="4274193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5218095" y="2404756"/>
            <a:ext cx="4532207" cy="4274193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080" y="169769"/>
            <a:ext cx="9235441" cy="1248304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5216313" y="1528537"/>
            <a:ext cx="4533989" cy="832203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6442" tIns="48221" rIns="96442" bIns="48221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700" b="1" baseline="0">
                <a:solidFill>
                  <a:schemeClr val="tx2"/>
                </a:solidFill>
              </a:defRPr>
            </a:lvl1pPr>
            <a:lvl2pPr>
              <a:buNone/>
              <a:defRPr sz="2100" b="1"/>
            </a:lvl2pPr>
            <a:lvl3pPr>
              <a:buNone/>
              <a:defRPr sz="19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31750" y="2381082"/>
            <a:ext cx="4207256" cy="1734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336033" y="2381082"/>
            <a:ext cx="4207256" cy="1734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513081" y="499322"/>
            <a:ext cx="7012093" cy="6241521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610687" y="1747626"/>
            <a:ext cx="2226767" cy="4077794"/>
          </a:xfrm>
        </p:spPr>
        <p:txBody>
          <a:bodyPr tIns="48221" bIns="48221" anchor="t" anchorCtr="0"/>
          <a:lstStyle>
            <a:lvl1pPr marL="0" indent="0">
              <a:lnSpc>
                <a:spcPct val="125000"/>
              </a:lnSpc>
              <a:spcAft>
                <a:spcPts val="1055"/>
              </a:spcAft>
              <a:buNone/>
              <a:defRPr sz="1700">
                <a:solidFill>
                  <a:schemeClr val="tx2"/>
                </a:solidFill>
              </a:defRPr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7610687" y="499322"/>
            <a:ext cx="2223346" cy="1165084"/>
          </a:xfrm>
        </p:spPr>
        <p:txBody>
          <a:bodyPr lIns="96442" tIns="96442" anchor="b" anchorCtr="0"/>
          <a:lstStyle>
            <a:lvl1pPr algn="l">
              <a:buNone/>
              <a:defRPr sz="1900" b="1" spc="-53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39660" y="499322"/>
            <a:ext cx="2308860" cy="1165084"/>
          </a:xfrm>
        </p:spPr>
        <p:txBody>
          <a:bodyPr lIns="96442" tIns="96442" anchor="b" anchorCtr="0"/>
          <a:lstStyle>
            <a:lvl1pPr algn="l">
              <a:buNone/>
              <a:defRPr sz="1900" b="1" spc="-53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3080" y="499322"/>
            <a:ext cx="6755553" cy="607508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39660" y="1747626"/>
            <a:ext cx="2308860" cy="4826776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55"/>
              </a:spcAft>
              <a:buFontTx/>
              <a:buNone/>
              <a:defRPr sz="1700" b="0">
                <a:solidFill>
                  <a:schemeClr val="tx2"/>
                </a:solidFill>
              </a:defRPr>
            </a:lvl1pPr>
            <a:lvl2pPr>
              <a:defRPr sz="13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13080" y="1581186"/>
            <a:ext cx="9235441" cy="5109379"/>
          </a:xfrm>
          <a:prstGeom prst="rect">
            <a:avLst/>
          </a:prstGeom>
        </p:spPr>
        <p:txBody>
          <a:bodyPr vert="horz" lIns="96442" tIns="48221" rIns="96442" bIns="48221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6499014" y="6775209"/>
            <a:ext cx="2907453" cy="419430"/>
          </a:xfrm>
          <a:prstGeom prst="rect">
            <a:avLst/>
          </a:prstGeom>
        </p:spPr>
        <p:txBody>
          <a:bodyPr vert="horz" lIns="96442" tIns="48221" rIns="96442" bIns="48221" anchor="ctr" anchorCtr="0"/>
          <a:lstStyle>
            <a:lvl1pPr algn="l" eaLnBrk="1" latinLnBrk="0" hangingPunct="1">
              <a:defRPr kumimoji="0" sz="1300">
                <a:solidFill>
                  <a:schemeClr val="tx2"/>
                </a:solidFill>
              </a:defRPr>
            </a:lvl1pPr>
          </a:lstStyle>
          <a:p>
            <a:fld id="{70154BF5-A3B5-4240-BBE8-7281F5756CFD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394374" y="6775209"/>
            <a:ext cx="4019126" cy="419430"/>
          </a:xfrm>
          <a:prstGeom prst="rect">
            <a:avLst/>
          </a:prstGeom>
        </p:spPr>
        <p:txBody>
          <a:bodyPr vert="horz" lIns="96442" tIns="48221" rIns="96442" bIns="48221" anchor="ctr" anchorCtr="0"/>
          <a:lstStyle>
            <a:lvl1pPr algn="r" eaLnBrk="1" latinLnBrk="0" hangingPunct="1">
              <a:defRPr kumimoji="0" sz="13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438534" y="6751033"/>
            <a:ext cx="684107" cy="499322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700" baseline="0">
                <a:solidFill>
                  <a:schemeClr val="tx2"/>
                </a:solidFill>
              </a:defRPr>
            </a:lvl1pPr>
          </a:lstStyle>
          <a:p>
            <a:fld id="{366C8442-442E-4C8E-BF48-D19E5F594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3080" y="166441"/>
            <a:ext cx="9235441" cy="1331524"/>
          </a:xfrm>
          <a:prstGeom prst="rect">
            <a:avLst/>
          </a:prstGeom>
          <a:ln w="6350" cap="rnd">
            <a:noFill/>
          </a:ln>
        </p:spPr>
        <p:txBody>
          <a:bodyPr vert="horz" lIns="96442" tIns="48221" rIns="96442" bIns="48221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400" b="0" kern="1200" spc="-105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89325" indent="-289325" algn="l" rtl="0" eaLnBrk="1" latinLnBrk="0" hangingPunct="1">
        <a:spcBef>
          <a:spcPts val="633"/>
        </a:spcBef>
        <a:buClr>
          <a:schemeClr val="accent2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5092" indent="-289325" algn="l" rtl="0" eaLnBrk="1" latinLnBrk="0" hangingPunct="1">
        <a:spcBef>
          <a:spcPts val="316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500" kern="1200">
          <a:solidFill>
            <a:schemeClr val="tx2"/>
          </a:solidFill>
          <a:latin typeface="+mn-lt"/>
          <a:ea typeface="+mn-ea"/>
          <a:cs typeface="+mn-cs"/>
        </a:defRPr>
      </a:lvl2pPr>
      <a:lvl3pPr marL="1060859" indent="-241104" algn="l" rtl="0" eaLnBrk="1" latinLnBrk="0" hangingPunct="1">
        <a:spcBef>
          <a:spcPts val="316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0185" indent="-241104" algn="l" rtl="0" eaLnBrk="1" latinLnBrk="0" hangingPunct="1">
        <a:spcBef>
          <a:spcPts val="316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39510" indent="-241104" algn="l" rtl="0" eaLnBrk="1" latinLnBrk="0" hangingPunct="1">
        <a:spcBef>
          <a:spcPts val="35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1928835" indent="-241104" algn="l" rtl="0" eaLnBrk="1" latinLnBrk="0" hangingPunct="1">
        <a:spcBef>
          <a:spcPts val="35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121719" indent="-192884" algn="l" rtl="0" eaLnBrk="1" latinLnBrk="0" hangingPunct="1">
        <a:spcBef>
          <a:spcPts val="35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11044" indent="-192884" algn="l" rtl="0" eaLnBrk="1" latinLnBrk="0" hangingPunct="1">
        <a:spcBef>
          <a:spcPts val="35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370" indent="-192884" algn="l" rtl="0" eaLnBrk="1" latinLnBrk="0" hangingPunct="1">
        <a:spcBef>
          <a:spcPts val="35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822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644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44662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92883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8932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3754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artlib.ru/objects/gallery_182/artlib_gallery-91325-b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romanovaa.beon.ru/feeds/rss20.cgi?topic_id=13005968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280" y="936600"/>
            <a:ext cx="9535460" cy="943705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 зори здесь тихие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...»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2328" y="2088728"/>
            <a:ext cx="8791378" cy="1851710"/>
          </a:xfrm>
          <a:prstGeom prst="rect">
            <a:avLst/>
          </a:prstGeom>
          <a:noFill/>
        </p:spPr>
        <p:txBody>
          <a:bodyPr wrap="square" lIns="96442" tIns="48221" rIns="96442" bIns="48221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Как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это жить-то теперь? Почему это так? Ведь не умирать им надо, а детей рожать, ведь матери – они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!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Segoe Script" pitchFamily="34" charset="0"/>
              <a:cs typeface="Times New Roman" pitchFamily="18" charset="0"/>
            </a:endParaRPr>
          </a:p>
          <a:p>
            <a:pPr algn="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Б. Л. Васильев</a:t>
            </a:r>
            <a:r>
              <a:rPr lang="ru-RU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448" y="288528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440" y="6121176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Фипа\20c47f4a0d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336" y="3528888"/>
            <a:ext cx="3672408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6147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2288" y="4032944"/>
            <a:ext cx="9145016" cy="1938992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Находясь в самовольной отлучке, одна из бойцов взвода, Рита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Осянина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обнаружила, что через близлежащие болота идёт диверсионная немецкая группа в количестве двух человек.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Осянина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вернувшись в расположение, докладывает об этом старшине Васкову, и тот принимает решение остановить группу любой ценой.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296" y="1152624"/>
            <a:ext cx="504056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440" y="216520"/>
            <a:ext cx="6494462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46424" y="6193184"/>
            <a:ext cx="6494462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6904" y="1224632"/>
            <a:ext cx="3543593" cy="2605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2288" y="4320976"/>
            <a:ext cx="9217024" cy="1938992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Старшина Федот Васков, бойцы Женя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Комелькова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Рита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Осянина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Лиза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Бричкина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Галина Четвертак и Соня Гурвич выступают на перехват диверсантов. Как оказалось, группа, двигавшаяся предположительно к Кировской железной дороге, состояла из 16 диверсантов.</a:t>
            </a:r>
          </a:p>
        </p:txBody>
      </p:sp>
      <p:pic>
        <p:nvPicPr>
          <p:cNvPr id="10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440" y="216520"/>
            <a:ext cx="6494462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746424" y="6193184"/>
            <a:ext cx="6494462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288" y="1440656"/>
            <a:ext cx="532859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354936" y="1944712"/>
            <a:ext cx="3384376" cy="1569660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Девушки и старшина были вооружены только трёхлинейками и гранатами.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Нина Александровна\Desktop\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304" y="936600"/>
            <a:ext cx="5951080" cy="2391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D:\Фипа\22fe8ea34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68419">
            <a:off x="6661363" y="984972"/>
            <a:ext cx="3084482" cy="2062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4" name="Picture 3" descr="D:\Фипа\26766ba6a07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2888" y="3168848"/>
            <a:ext cx="2581275" cy="3023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D:\Фипа\0721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8352" y="3888928"/>
            <a:ext cx="4391025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600075" y="504552"/>
            <a:ext cx="8995221" cy="979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66304" y="7057280"/>
            <a:ext cx="8995221" cy="979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0280" y="1224632"/>
            <a:ext cx="0" cy="511256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883328" y="1296640"/>
            <a:ext cx="0" cy="511256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18832" y="1152624"/>
            <a:ext cx="4536504" cy="3046988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Путь к озеру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Вопь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лежит через болота. Васков ведёт девушек по хорошо известной ему тропке, по обе стороны которой — трясина. Бойцы благополучно добираются до озера и, затаившись на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Синюхиной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гряде, ждут немцев.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email">
            <a:lum bright="10000" contrast="2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264" y="1080616"/>
            <a:ext cx="4968551" cy="2808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554736" y="4392984"/>
            <a:ext cx="5439005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8552" y="288528"/>
            <a:ext cx="430053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54536" y="6481216"/>
            <a:ext cx="43005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0280" y="4320976"/>
            <a:ext cx="3816424" cy="1938992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Немцы отходят к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Легонтову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озеру, не решаясь идти по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Синюхиной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гряде, на которой, как они думают, кто-то валит лес.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9" descr="http://1001material.ru/wp-content/uploads/2012/03/img-178837-02b0b46622-500x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288" y="1512664"/>
            <a:ext cx="5040560" cy="282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3" name="Picture 3" descr="D:\Literature 9\07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4496" y="360536"/>
            <a:ext cx="5287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Literature 9\07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0480" y="6409208"/>
            <a:ext cx="5307013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0280" y="4681016"/>
            <a:ext cx="5130800" cy="156966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sysDash"/>
          </a:ln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«Одно знал Васков: в этом бою не отступать… И такое чувство у него было, словно именно за его спиной вся Россия сошлась»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15" descr="http://1001material.ru/wp-content/uploads/2012/03/3f10986ba155-375x3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850880" y="2520776"/>
            <a:ext cx="4008437" cy="3103423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280" y="1152624"/>
            <a:ext cx="4592673" cy="2104399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 descr="D:\Literature 9\08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2568" y="288528"/>
            <a:ext cx="41386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D:\Literature 9\08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2568" y="6481216"/>
            <a:ext cx="41386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22488" y="3096840"/>
            <a:ext cx="2020224" cy="5282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 lIns="96442" tIns="48221" rIns="96442" bIns="48221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 лет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70760" y="1224632"/>
            <a:ext cx="5112568" cy="452431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Рита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Осянина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рано осталась вдовой, потеряв мужа на второй день войны. Оставив сына Альберта у матери, Рита отправляется мстить за своего супруга. Она, став командиром отделения зенитчиц, просит начальство перевести её на 171-й разъезд, который располагается недалеко от небольшого городка, где живут её родные. Теперь Рита имеет возможность часто бывать дома и носить своему сыну продукты.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296" y="3744912"/>
            <a:ext cx="4032448" cy="2677656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Мужество, рассудительность, человечность, высокое чувство долга перед Родиной отличают командира отделения, младшего сержанта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Риту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Осянину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Literature 9\08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2568" y="288528"/>
            <a:ext cx="41386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D:\Literature 9\08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2568" y="6481216"/>
            <a:ext cx="41386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82328" y="5473104"/>
            <a:ext cx="2020224" cy="7129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6442" tIns="48221" rIns="96442" bIns="48221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 лет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62648" y="1224632"/>
            <a:ext cx="6048672" cy="5262979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Остренькое, некрасивое, но уж очень серьезное личико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умные проницательные глаза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Соня Гурвич – воплощение ученицы-отличницы и поэтической натуры. Она росла в дружной и очень большой семье, «донашивала платья, перешитые из платьев сестер».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Поступив в Московский университет, Соня встретила свою любовь. Началась война, и возлюбленный Сони ушёл на фронт добровольцем. Девушка также последовала его примеру.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Гурвич отличает блестящая эрудиция. В совершенстве владела немецким языком.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i84.beon.ru/66/41/764166/85/34482485/a_dolganova_irina_01_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296" y="1512664"/>
            <a:ext cx="2831339" cy="3327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Literature 9\08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2568" y="288528"/>
            <a:ext cx="41386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D:\Literature 9\08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2568" y="6481216"/>
            <a:ext cx="41386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634856" y="2088728"/>
            <a:ext cx="2020224" cy="5898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6442" tIns="48221" rIns="96442" bIns="48221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 лет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304" y="4032944"/>
            <a:ext cx="9001000" cy="2308324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Лиза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Бричкина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простая деревенская девушка. С детства ей пришлось самой вести хозяйство, так как мать ее сильно болела. Она кормила скотину, убирала в доме, готовила еду. Лиза — девушка, которая всю жизнь провела в ожидании счастья, до конца верила, что найдет его. Война помешала ее планам, и вместо счастья Лизу ждала смерть.. 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rudocs.exdat.com/data/542/541671/541671_html_mdf1f6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12" y="1368648"/>
            <a:ext cx="4892501" cy="2241782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Literature 9\08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2568" y="288528"/>
            <a:ext cx="41386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D:\Literature 9\08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2568" y="6481216"/>
            <a:ext cx="41386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82328" y="5473104"/>
            <a:ext cx="2020224" cy="5898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6442" tIns="48221" rIns="96442" bIns="48221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 лет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78672" y="1440656"/>
            <a:ext cx="5832648" cy="452431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Галя Четвертак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воспитывалась в детском доме и отличалась богатым воображением. Жизнь Гали Четвертак - одна сплошная мечта, и о войне она тоже мечтала, но "осуществленная мечта всегда лишена романтики. Реальный мир оказался суровым и жестоким и требовал не героического порыва, а неукоснительного исполнения воинских уставов. Праздничная новизна улетучилась быстро, а будни были совсем непохожи на Галины представления о фронте".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www.telesem.ru/images/stories/742/face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288" y="1584672"/>
            <a:ext cx="2989932" cy="3491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Literature 9\08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2568" y="288528"/>
            <a:ext cx="41386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D:\Literature 9\08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2568" y="6481216"/>
            <a:ext cx="41386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54336" y="5401096"/>
            <a:ext cx="2020224" cy="5898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6442" tIns="48221" rIns="96442" bIns="48221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 лет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86784" y="1512664"/>
            <a:ext cx="4752528" cy="4154984"/>
          </a:xfrm>
          <a:prstGeom prst="rect">
            <a:avLst/>
          </a:prstGeom>
          <a:gradFill>
            <a:gsLst>
              <a:gs pos="0">
                <a:srgbClr val="FF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«Высокая, рыжая, белокожая. А глаза детские – зеленые, круглые, как блюдца».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Женька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Комелькова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душа компании, там, где она, - смех, шутки, песни. Ее доброжелательность, оптимизм, жизнерадостность, уверенность в себе, непримиримая ненависть к врагам невольно привлекают к ней внимание и вызывают восхищение.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320" y="1224632"/>
            <a:ext cx="3898515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432" y="288528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2-ps.googleusercontent.com/h/www.briefly.ru/static/authors/200x267xvasilev.jpg.pagespeed.ic.guVjcxdlk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272" y="1224632"/>
            <a:ext cx="1995292" cy="259228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82528" y="1584672"/>
            <a:ext cx="7056784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Борис Васильев относится к тем писателям, кто сам прошел трудными дорогами войны, кто защищал родную землю с оружием в руках. Кроме того, им написано много рассказов о том, что ему пришлось пережить в трудные фронтовые годы. И это переживание очевидца, а не домыслы творца.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0280" y="3888928"/>
            <a:ext cx="9289032" cy="26007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Родился 21 мая 1924 года  в Смоленске. Отец — кадровый офицер Красной Армии. После окончания 9-го класса, в семнадцать лет добровольцем пошел на фронт. В 1943 году после контузии поступил на учебу в военно-техническую академию бронетанковых и механизированных войск. После её окончания в 1948 году, работал по специальности инженером-испытателем боевых машин.</a:t>
            </a:r>
          </a:p>
          <a:p>
            <a:endParaRPr lang="ru-RU" dirty="0"/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0440" y="6121176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67104" y="3024832"/>
            <a:ext cx="2020224" cy="6513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6442" tIns="48221" rIns="96442" bIns="48221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32 года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288" y="4104952"/>
            <a:ext cx="9289032" cy="2923877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«Твердая немногословность», «крестьянская неторопливость», особая «мужская основательность»</a:t>
            </a:r>
            <a:r>
              <a:rPr lang="en-US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были характерны для Федота </a:t>
            </a:r>
            <a:r>
              <a:rPr lang="ru-RU" sz="23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Евграфовича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«Стариком» и «пеньком замшелым, у которого в запасе двадцать слов, да и те из устава» за глаза называют тридцатидвухлетнего Васкова подчиненные ему девушки-зенитчицы.</a:t>
            </a:r>
            <a:r>
              <a:rPr lang="en-US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«Всю свою жизнь Федот </a:t>
            </a:r>
            <a:r>
              <a:rPr lang="ru-RU" sz="23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Евграфович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выполнял приказания. Выполнял буквально, быстро и с удовольствием. Он был передаточной шестерней огромного, заботливо отлаженного механизма».</a:t>
            </a:r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img.ava-pskov.ru/storage/high/6/b76720be2c8b6cfa30cdf63a5c5329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6504" y="1152624"/>
            <a:ext cx="5179445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440" y="216520"/>
            <a:ext cx="6494462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34256" y="1296640"/>
            <a:ext cx="2020224" cy="10822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6442" tIns="48221" rIns="96442" bIns="48221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Федот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Васков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62848" y="1296640"/>
            <a:ext cx="4392488" cy="4893647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“А старшина весь заостренный был, на тот крик заостренный. Единственный, почти беззвучный крик, который уловил он вдруг, узнал и понял. Слыхал он такие крики, с которыми все отлетает, все растворяется и потому звенит. Внутри звенит, в тебе самом, и звона этого последнего ты уже никогда не забудешь. Словно замораживает он и холодит, сосет, тянет за сердце.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gorod.tomsk.ru/posts-files/73/481/i/a.zori.zdes.tihie.2.avi.image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288" y="1080616"/>
            <a:ext cx="4735494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8432" y="216520"/>
            <a:ext cx="6502400" cy="83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89523" y="3685480"/>
            <a:ext cx="4752528" cy="3046988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Васков с девушками перебирается на новое место. На прежнем месте он оставил свой кисет, и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Соня Гурвич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вызывается принести его. Торопясь, она натыкается на двоих немцев, которые убивают её. Васков с Женей убивают этих немцев. Соню хоронят.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06664" y="1080616"/>
            <a:ext cx="5832648" cy="4154984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“Она всегда жила в воображаемом мире активнее, чем в действительном, и сейчас хотела бы забыть все, вычеркнуть из памяти, хотела – и не могла. И это рождало тупой, чугунный ужас, и она шла под гнетом этого ужаса, ничего уже не соображая.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Коротко ударил автомат. Последний крик ее затерялся в булькающем хрипе. Замерло все на поляне. На секунду какую-то замерло, точно во сне”.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432" y="216520"/>
            <a:ext cx="6502400" cy="83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telesem.ru/images/stories/742/fac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288" y="1224632"/>
            <a:ext cx="2989932" cy="3491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8312" y="5401096"/>
            <a:ext cx="5760640" cy="1569660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Сильнейший след в душе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Гали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Четвертак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оставила Сонина смерть. Она напугана до ужаса и в самый ответственный момент выдаёт себя, и немцы убивают её.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130800" y="1296640"/>
            <a:ext cx="4824536" cy="4154984"/>
          </a:xfrm>
          <a:prstGeom prst="rect">
            <a:avLst/>
          </a:pr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Лиза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долго видела это синее прекрасное небо. Хрипя, выплевывала грязь и тянулась, тянулась к нему, тянулась и верила. Над деревьями медленно всплыло солнце, лучи упали на болото, и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Лиза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последний раз увидела его свет – теплый, нестерпимо яркий, как обещание завтрашнего дня. И до последнего мгновения верила, что это завтра будет и для нее…”.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432" y="216520"/>
            <a:ext cx="6502400" cy="83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288" y="1152624"/>
            <a:ext cx="4366616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0280" y="3672904"/>
            <a:ext cx="4608512" cy="3416320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 немцам остаётся около трёх часов ходу до Васкова и девушек, старшина посылает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Лизу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Бричкину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обратно к разъезду — доложить об изменении обстановки. Но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Лиза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переходя через болото, оступается и тонет. Об этом никто не знает, и все ждут подмоги.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418832" y="2016720"/>
            <a:ext cx="4392488" cy="3046988"/>
          </a:xfrm>
          <a:prstGeom prst="rect">
            <a:avLst/>
          </a:pr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Смертельно раненная осколком гранаты, знала, что будет умирать долго и тяжело. Поэтому Рита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Осянина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попросила Васкова позаботиться о ее сыне Алике и «выстрелила в висок, и крови почти не было».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432" y="216520"/>
            <a:ext cx="6502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272" y="1368648"/>
            <a:ext cx="3895149" cy="2668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352" y="4032944"/>
            <a:ext cx="4320480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10720" y="1368648"/>
            <a:ext cx="5256584" cy="4524315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“Женька не расстраивалась, она вообще никогда не расстраивалась. Она верила в себя и сейчас, уводя немцев от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Осяниной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ни на мгновение не сомневалась, что все окончится благополучно.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даже когда первая пуля ударила в бок, она просто удивилась. Ведь так глупо, так несуразно и неправдоподобно было умирать в девятнадцать лет”.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432" y="216520"/>
            <a:ext cx="65024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440" y="6409208"/>
            <a:ext cx="6502400" cy="82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kino-teatr.ru/movie/kadr/88/1648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296" y="1512664"/>
            <a:ext cx="3718677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ина Александровна\Desktop\g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2408" y="1224632"/>
            <a:ext cx="6981569" cy="4977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8432" y="216520"/>
            <a:ext cx="65024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0440" y="6409208"/>
            <a:ext cx="6502400" cy="82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320" y="1224632"/>
            <a:ext cx="8856984" cy="1938992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Васков остался один с чувством вины за смерть молодых женщин. Он, как никто другой, понимал, что место девушки не на поле боя с автоматом, а дома с детьми. Поэтому так болело у него сердце, так хотел он отомстить  немцам и всему свету  за смерть этих девчонок.</a:t>
            </a:r>
            <a:endParaRPr lang="ru-RU" sz="2400" dirty="0"/>
          </a:p>
        </p:txBody>
      </p:sp>
      <p:pic>
        <p:nvPicPr>
          <p:cNvPr id="4" name="Picture 2" descr="Ð Ð·Ð¾ÑÐ¸ Ð·Ð´ÐµÑÑ ÑÐ¸ÑÐ¸Ðµ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352" y="3384872"/>
            <a:ext cx="4220272" cy="2802261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pic>
        <p:nvPicPr>
          <p:cNvPr id="5" name="Picture 6" descr="http://im7-tub-ru.yandex.net/i?id=337296225-46-72&amp;n=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4896" y="3312864"/>
            <a:ext cx="3498726" cy="2793000"/>
          </a:xfrm>
          <a:prstGeom prst="rect">
            <a:avLst/>
          </a:prstGeom>
          <a:noFill/>
          <a:ln>
            <a:noFill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Literature 9\07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8512" y="216520"/>
            <a:ext cx="5287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Literature 9\07\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0560" y="6481216"/>
            <a:ext cx="5307013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0360" y="4032944"/>
            <a:ext cx="8856984" cy="2308324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Васков хоронит Женю и Риту. После этого он идет к лесной избушке, где спят оставшиеся в живых пятеро немцев. Одного из них Васков убивает на месте, а четверых берет в плен. Они сами связывают друг друга ремнями, так как не верят, что Васков «на много вёрст один-одинешенек». Он теряет сознание от боли только тогда, когда навстречу уже идут свои, русские.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D:\Literature 9\07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8512" y="216520"/>
            <a:ext cx="5287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Literature 9\07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0560" y="6481216"/>
            <a:ext cx="5307013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.ava-pskov.ru/storage/high/6/b76720be2c8b6cfa30cdf63a5c5329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6504" y="1152624"/>
            <a:ext cx="5179445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6344" y="936600"/>
            <a:ext cx="4032448" cy="261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82328" y="3672904"/>
            <a:ext cx="4680520" cy="341632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«Как это жить-то теперь? Почему это так? Ведь не умирать им надо, а детей рожать, ведь матери – они!»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Погибли все девушки, и гибелью каждой из них «оборвалась маленькая ниточка в бесконечной пряже человечества». (Б.Васильев)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62848" y="1152624"/>
            <a:ext cx="4176464" cy="2308324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8575">
            <a:solidFill>
              <a:schemeClr val="accent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Через много лет седой коренастый старик без руки и капитан-ракетчик, которого зовут Альберт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Федотыч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привезут на могилу Риты мраморную плиту.</a:t>
            </a:r>
            <a:endParaRPr lang="ru-RU" dirty="0"/>
          </a:p>
        </p:txBody>
      </p:sp>
      <p:pic>
        <p:nvPicPr>
          <p:cNvPr id="6" name="Picture 3" descr="D:\Literature 9\07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8512" y="216520"/>
            <a:ext cx="5287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Literature 9\07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0560" y="6481216"/>
            <a:ext cx="5307013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xrest.ru/schemes/00/08/69/dd/%D0%90%20%D0%B7%D0%BE%D1%80%D0%B8%20%D0%B7%D0%B4%D0%B5%D1%81%D1%8C%20%D1%82%D0%B8%D1%85%D0%B8%D0%B5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922888" y="3744912"/>
            <a:ext cx="3816424" cy="2779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432" y="288528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2-ps.googleusercontent.com/h/www.briefly.ru/static/authors/200x267xvasilev.jpg.pagespeed.ic.guVjcxdlk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272" y="2232744"/>
            <a:ext cx="1995292" cy="259228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82528" y="1584672"/>
            <a:ext cx="7056784" cy="4154984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В 1954 году  он ушел из армии и занялся профессиональной литературной деятельностью. Печатается с 1954 года. Известность ему принесла повесть 1969 года «А зори здесь тихие». Автор многих повестей, романов, пьес, а также публицистики. По книгам и сценариям Бориса Васильева снято более 15 фильмов. 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Центральное место в творчестве Бориса Васильева занимает тема Великой отечественной войны.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0440" y="6193184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Нина Александровна\Desktop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272" y="1296640"/>
            <a:ext cx="3978441" cy="2664296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440" y="360537"/>
            <a:ext cx="65024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2448" y="6409208"/>
            <a:ext cx="6502400" cy="82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TextBox 4"/>
          <p:cNvSpPr txBox="1"/>
          <p:nvPr/>
        </p:nvSpPr>
        <p:spPr>
          <a:xfrm>
            <a:off x="4626744" y="1368648"/>
            <a:ext cx="5040560" cy="2677656"/>
          </a:xfrm>
          <a:prstGeom prst="rect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«Я хотел рассказать о пережитом сегодняшним 19-летним. Рассказать так, чтобы сами словно бы прошли дорогами войны, чтобы погибшие девочки показались им близкими, понятными – их сверстницами».  (Б.Васильев)</a:t>
            </a:r>
            <a:endParaRPr lang="ru-RU" dirty="0"/>
          </a:p>
        </p:txBody>
      </p:sp>
      <p:sp useBgFill="1">
        <p:nvSpPr>
          <p:cNvPr id="6" name="TextBox 5"/>
          <p:cNvSpPr txBox="1"/>
          <p:nvPr/>
        </p:nvSpPr>
        <p:spPr>
          <a:xfrm>
            <a:off x="594296" y="4537000"/>
            <a:ext cx="9073008" cy="1938992"/>
          </a:xfrm>
          <a:prstGeom prst="rect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«Женщина для меня – это воплощенная гармония жизни. А война – всегда дисгармония. И женщина на войне – это самое невероятное,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несочетаемое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сочетание явлений, а наши женщины шли на фронт и воевали на передовой рядом с мужчинами…» (Б. Васильев)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82" descr="http://chtoby-pomnili.com/preview.php?width=max&amp;dir=296&amp;id=160309410.jpg"/>
          <p:cNvPicPr>
            <a:picLocks noChangeAspect="1" noChangeArrowheads="1"/>
          </p:cNvPicPr>
          <p:nvPr/>
        </p:nvPicPr>
        <p:blipFill>
          <a:blip r:embed="rId2" cstate="print"/>
          <a:srcRect l="10090" t="6640" r="10873" b="8366"/>
          <a:stretch>
            <a:fillRect/>
          </a:stretch>
        </p:blipFill>
        <p:spPr bwMode="auto">
          <a:xfrm>
            <a:off x="522288" y="3168849"/>
            <a:ext cx="2376264" cy="3235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</p:pic>
      <p:sp>
        <p:nvSpPr>
          <p:cNvPr id="3" name="TextBox 2"/>
          <p:cNvSpPr txBox="1"/>
          <p:nvPr/>
        </p:nvSpPr>
        <p:spPr>
          <a:xfrm>
            <a:off x="2034456" y="1224632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столько раз видала рукопашный,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 - наяву и сотни раз - во сне.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говорит, что на войне не страшно,</a:t>
            </a:r>
            <a:b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Тот ничего не знает о войне.</a:t>
            </a:r>
          </a:p>
          <a:p>
            <a:pPr algn="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Ю.Друнина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1943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440" y="360536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2448" y="6193184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06664" y="1728688"/>
            <a:ext cx="59046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Прошла война, прошла страда,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боль взывает к людям: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Давайте, люди, никогда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этом не забудем.</a:t>
            </a:r>
          </a:p>
          <a:p>
            <a:pPr algn="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А.Т.Твардовский. «Дом у дороги», 1942-1946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440" y="360536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2448" y="6193184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Твардовский Александр | Читать биографии известных личност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Твардовский Александр | Читать биографии известных личност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C:\Users\Нина Александровна\Desktop\tvardovsky7.jpg"/>
          <p:cNvPicPr>
            <a:picLocks noChangeAspect="1" noChangeArrowheads="1"/>
          </p:cNvPicPr>
          <p:nvPr/>
        </p:nvPicPr>
        <p:blipFill>
          <a:blip r:embed="rId4" cstate="print"/>
          <a:srcRect b="3444"/>
          <a:stretch>
            <a:fillRect/>
          </a:stretch>
        </p:blipFill>
        <p:spPr bwMode="auto">
          <a:xfrm>
            <a:off x="594296" y="1728688"/>
            <a:ext cx="2520280" cy="36085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34656" y="2016720"/>
            <a:ext cx="61206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гибель нам?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даже смерти выше.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могилах мы построились в отряд,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пусть не думают,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мёртвые не слышат,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о них потомки говорят.</a:t>
            </a:r>
          </a:p>
          <a:p>
            <a:pPr algn="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 Майоров, «Нам не дано спокойно сгнить в могиле», 1941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440" y="360536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2448" y="6193184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Твардовский Александр | Читать биографии известных личност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Твардовский Александр | Читать биографии известных личност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Просторный август, бабочка на раме&amp;#8230; Николай Майоров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5" name="Picture 3" descr="C:\Users\Нина Александровна\Desktop\Без названия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272" y="1800696"/>
            <a:ext cx="3532130" cy="245425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34656" y="2016720"/>
            <a:ext cx="61206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Вспомним всех поимённо,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горем вспомним своим,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нужно –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мёртвым!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надо –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живым!</a:t>
            </a:r>
          </a:p>
          <a:p>
            <a:pPr algn="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Р.Рождественский. «Реквием (Вечная слава героям)», 1962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440" y="360536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2448" y="6193184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Твардовский Александр | Читать биографии известных личност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Твардовский Александр | Читать биографии известных личност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Просторный август, бабочка на раме&amp;#8230; Николай Майоров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78" name="Picture 2" descr="C:\Users\Нина Александровна\Desktop\Без названия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312" y="2160736"/>
            <a:ext cx="2758685" cy="2520280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Картинка 2 из 174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36" y="1296640"/>
            <a:ext cx="3890875" cy="268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8272" y="4609008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66304" y="4104952"/>
            <a:ext cx="8856984" cy="2308324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Васильев был женат на Зоре Поляк</a:t>
            </a:r>
            <a:r>
              <a:rPr lang="ru-RU" sz="2400" dirty="0" smtClean="0">
                <a:solidFill>
                  <a:schemeClr val="bg1"/>
                </a:solidFill>
              </a:rPr>
              <a:t> (1926—2013),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которую встретил во время учебы в Военной академии бронетанковых и механизированных войск. Она была конструктором и телевизионным редактором; послужила прототипом Сони Гурвич («А зори здесь тихие…») и Искры Поляковой («Завтра была война»).</a:t>
            </a:r>
            <a:endParaRPr lang="ru-RU" dirty="0"/>
          </a:p>
        </p:txBody>
      </p:sp>
      <p:pic>
        <p:nvPicPr>
          <p:cNvPr id="5" name="Рисунок 4" descr="Борис Васильев с жено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2808" y="1368648"/>
            <a:ext cx="41044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4456" y="144512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90440" y="6121176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0560" y="360536"/>
            <a:ext cx="430053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9" descr="http://www.azbooka.ru/img/book/big/978-5-389-04549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0280" y="1656680"/>
            <a:ext cx="2408298" cy="30972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2568" y="1656680"/>
            <a:ext cx="6696744" cy="3277820"/>
          </a:xfrm>
          <a:prstGeom prst="rect">
            <a:avLst/>
          </a:prstGeom>
          <a:solidFill>
            <a:schemeClr val="accent4">
              <a:lumMod val="20000"/>
              <a:lumOff val="80000"/>
              <a:alpha val="83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«…замысел повести родился от толчка памяти. На фронт я попал, едва окончив 10 класс, в первые дни войны. Точнее, 8 июля 1941 года. А 9 июля, было это под Оршей, мы, бойцы комсомольского истребительного батальона… вышли на свое первое задание в лес. И вот там, среди живой зелени лесной поляны, такой мирной в своей тишине, ароматах нагретой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солнцем хвои и трав, я увидел двух мертвых деревенских девчушек. </a:t>
            </a:r>
            <a:endParaRPr lang="ru-RU" sz="23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0400" y="115262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Б. Васильев о замысле повести «А зори здесь тихие»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280" y="4825032"/>
            <a:ext cx="9289032" cy="186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Фашистские десантники убили их потому, что девочки просто увидели врага… Я потом повидал немало горя и смертей, но этих незнакомых девочек забыть никогда не мог… Сами понимаете, что от этой не стираемой годами картины до сюжета повести – большая и сложная дистанция. Но импульс был именно здесь…»</a:t>
            </a:r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4536" y="6553224"/>
            <a:ext cx="43005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rc_mi" descr="9644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145022" y="273933"/>
            <a:ext cx="10406623" cy="72158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50480" y="2808808"/>
            <a:ext cx="58326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зори здесь тихие…» - повесть о пяти девушках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самоотверженно защищавших свою родину и без сожаления отдавших за нее жизнь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13081" y="1778861"/>
            <a:ext cx="6557135" cy="4878761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«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Шел май 1942 года. На западе (в сырые ночи оттуда доносило тяжкий гул артиллерии) обе стороны, на два метра врывшись в землю, окончательно завязли в позиционной войне; на востоке немцы день и ночь бомбили канал и Мурманскую дорогу; на севере шла ожесточенная борьба за морские пути; на юге продолжал упорную борьбу блокированный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Ленинград.</a:t>
            </a:r>
          </a:p>
          <a:p>
            <a:pPr algn="just">
              <a:buNone/>
            </a:pP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А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был курорт…»</a:t>
            </a:r>
          </a:p>
          <a:p>
            <a:endParaRPr lang="ru-RU" dirty="0"/>
          </a:p>
        </p:txBody>
      </p:sp>
      <p:pic>
        <p:nvPicPr>
          <p:cNvPr id="4" name="Рисунок 42" descr="https://encrypted-tbn1.gstatic.com/images?q=tbn:ANd9GcQI3Kjlv8cO7QYUV78tlymIhp-8vyMFjuNOMmk65bc-ZVVqpJc41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2644" y="2172071"/>
            <a:ext cx="2604594" cy="393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26344" y="1080616"/>
            <a:ext cx="5976664" cy="655673"/>
          </a:xfrm>
          <a:prstGeom prst="rect">
            <a:avLst/>
          </a:prstGeom>
          <a:ln w="6350" cap="rnd">
            <a:noFill/>
          </a:ln>
        </p:spPr>
        <p:txBody>
          <a:bodyPr vert="horz" lIns="96442" tIns="48221" rIns="96442" bIns="48221" rtlCol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-105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«А зори здесь тихие...»</a:t>
            </a:r>
            <a:endParaRPr kumimoji="0" lang="ru-RU" sz="2800" b="1" i="0" u="none" strike="noStrike" kern="1200" cap="none" spc="-105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53527" y="62651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1969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2448" y="288528"/>
            <a:ext cx="6494462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746424" y="6193184"/>
            <a:ext cx="6494462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203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8552" y="432544"/>
            <a:ext cx="430053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2528" y="6409208"/>
            <a:ext cx="43005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0280" y="4537000"/>
            <a:ext cx="9361040" cy="1862048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коменданту 171 железнодорожного разъезда Федоту Васкову, недовольному поведением солдат (в частности, пьянством и тягой к противоположному полу), присылают девушек- добровольцев, многие из которых только окончили школу.</a:t>
            </a:r>
          </a:p>
          <a:p>
            <a:pPr algn="just"/>
            <a:endParaRPr lang="ru-RU" dirty="0"/>
          </a:p>
        </p:txBody>
      </p:sp>
      <p:pic>
        <p:nvPicPr>
          <p:cNvPr id="6" name="Picture 4" descr="illjustracii-povest-a-zori-zdes-tih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8432" y="1224632"/>
            <a:ext cx="6756835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74816" y="1944712"/>
            <a:ext cx="4392488" cy="34163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Симпатичные, милые, весёлые. Они живут общей жизнью, шутят друг над дружкой и над старшиной, который, как бы и злится, но в то же время понимает, что это действительно лучшие бойцы из всех, которых он когда-либо знал.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666304" y="1944712"/>
            <a:ext cx="432048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4456" y="432544"/>
            <a:ext cx="6502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0440" y="6121176"/>
            <a:ext cx="650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1167</TotalTime>
  <Words>1897</Words>
  <Application>Microsoft Office PowerPoint</Application>
  <PresentationFormat>Произвольный</PresentationFormat>
  <Paragraphs>83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Бумажная</vt:lpstr>
      <vt:lpstr>«А зори здесь тихие...»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Нина Александровна</cp:lastModifiedBy>
  <cp:revision>101</cp:revision>
  <dcterms:created xsi:type="dcterms:W3CDTF">2014-11-23T16:10:31Z</dcterms:created>
  <dcterms:modified xsi:type="dcterms:W3CDTF">2025-11-12T20:15:53Z</dcterms:modified>
</cp:coreProperties>
</file>