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x="6858000" cy="9144000"/>
  <p:embeddedFontLst>
    <p:embeddedFont>
      <p:font typeface="PT Sans Narrow"/>
      <p:regular r:id="rId27"/>
      <p:bold r:id="rId28"/>
    </p:embeddedFont>
    <p:embeddedFont>
      <p:font typeface="Montserrat"/>
      <p:regular r:id="rId29"/>
      <p:bold r:id="rId30"/>
      <p:italic r:id="rId31"/>
      <p:boldItalic r:id="rId32"/>
    </p:embeddedFont>
    <p:embeddedFont>
      <p:font typeface="Comfortaa"/>
      <p:regular r:id="rId33"/>
      <p:bold r:id="rId34"/>
    </p:embeddedFont>
    <p:embeddedFont>
      <p:font typeface="Open Sans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font" Target="fonts/PTSansNarrow-bold.fntdata"/><Relationship Id="rId27" Type="http://schemas.openxmlformats.org/officeDocument/2006/relationships/font" Target="fonts/PTSansNarrow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6.xml"/><Relationship Id="rId33" Type="http://schemas.openxmlformats.org/officeDocument/2006/relationships/font" Target="fonts/Comfortaa-regular.fntdata"/><Relationship Id="rId10" Type="http://schemas.openxmlformats.org/officeDocument/2006/relationships/slide" Target="slides/slide5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8.xml"/><Relationship Id="rId35" Type="http://schemas.openxmlformats.org/officeDocument/2006/relationships/font" Target="fonts/OpenSans-regular.fntdata"/><Relationship Id="rId12" Type="http://schemas.openxmlformats.org/officeDocument/2006/relationships/slide" Target="slides/slide7.xml"/><Relationship Id="rId34" Type="http://schemas.openxmlformats.org/officeDocument/2006/relationships/font" Target="fonts/Comfortaa-bold.fntdata"/><Relationship Id="rId15" Type="http://schemas.openxmlformats.org/officeDocument/2006/relationships/slide" Target="slides/slide10.xml"/><Relationship Id="rId37" Type="http://schemas.openxmlformats.org/officeDocument/2006/relationships/font" Target="fonts/OpenSans-italic.fntdata"/><Relationship Id="rId14" Type="http://schemas.openxmlformats.org/officeDocument/2006/relationships/slide" Target="slides/slide9.xml"/><Relationship Id="rId36" Type="http://schemas.openxmlformats.org/officeDocument/2006/relationships/font" Target="fonts/OpenSans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38" Type="http://schemas.openxmlformats.org/officeDocument/2006/relationships/font" Target="fonts/OpenSans-bold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43ad6d34be_3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43ad6d34be_3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43ad6d34be_3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43ad6d34be_3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43ad6d34be_3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43ad6d34be_3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43ad6d34be_3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43ad6d34be_3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43ad6d34be_3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43ad6d34be_3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43ad6d34be_3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43ad6d34be_3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43ad6d34be_3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43ad6d34be_3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43ad6d34be_3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43ad6d34be_3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43ad6d34be_2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43ad6d34be_2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43ad6d34be_3_1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43ad6d34be_3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43ad6d34be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43ad6d34be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43ad6d34be_3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43ad6d34be_3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43ad6d34be_3_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43ad6d34be_3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43ad6d34be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43ad6d34be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43ad6d34be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43ad6d34be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43ad6d34be_2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43ad6d34be_2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43ad6d34be_3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43ad6d34be_3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43ad6d34be_2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43ad6d34be_2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43ad6d34be_2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43ad6d34be_2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43ad6d34be_2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43ad6d34be_2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rgbClr val="FFF5BC">
            <a:alpha val="44620"/>
          </a:srgbClr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drive.google.com/file/d/17t75OdAc5JdOQdy3ZuFEZK3swd3M7QV6/view" TargetMode="External"/><Relationship Id="rId4" Type="http://schemas.openxmlformats.org/officeDocument/2006/relationships/image" Target="../media/image2.jpg"/><Relationship Id="rId5" Type="http://schemas.openxmlformats.org/officeDocument/2006/relationships/image" Target="../media/image13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Relationship Id="rId6" Type="http://schemas.openxmlformats.org/officeDocument/2006/relationships/image" Target="../media/image13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gif"/><Relationship Id="rId4" Type="http://schemas.openxmlformats.org/officeDocument/2006/relationships/hyperlink" Target="https://learningapps.org/display?v=pb3d5wa7318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gif"/><Relationship Id="rId4" Type="http://schemas.openxmlformats.org/officeDocument/2006/relationships/hyperlink" Target="https://docs.google.com/forms/d/e/1FAIpQLSfpou2mM4xY-NQXhzRyw-m74huDdMluOorGBckWWmo8JlIs8g/viewform?usp=sf_link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gif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3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3.png"/><Relationship Id="rId5" Type="http://schemas.openxmlformats.org/officeDocument/2006/relationships/image" Target="../media/image13.gif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3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8.png"/><Relationship Id="rId7" Type="http://schemas.openxmlformats.org/officeDocument/2006/relationships/image" Target="../media/image13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learningapps.org/display?v=pykijwhk318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ПОГОВОРИМ О ДОБРОТЕ</a:t>
            </a:r>
            <a:endParaRPr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1155CC"/>
                </a:solidFill>
              </a:rPr>
              <a:t>КЛАССНЫЙ ЧАС</a:t>
            </a:r>
            <a:endParaRPr>
              <a:solidFill>
                <a:srgbClr val="1155C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1155CC"/>
                </a:solidFill>
              </a:rPr>
              <a:t>4 КЛАСС</a:t>
            </a:r>
            <a:endParaRPr>
              <a:solidFill>
                <a:srgbClr val="1155CC"/>
              </a:solidFill>
            </a:endParaRPr>
          </a:p>
        </p:txBody>
      </p:sp>
      <p:sp>
        <p:nvSpPr>
          <p:cNvPr id="68" name="Google Shape;68;p13"/>
          <p:cNvSpPr txBox="1"/>
          <p:nvPr/>
        </p:nvSpPr>
        <p:spPr>
          <a:xfrm>
            <a:off x="903300" y="157450"/>
            <a:ext cx="7337400" cy="8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ГОУ РК “Республиканский центр образования”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структурное подразделение “ЦДО”</a:t>
            </a:r>
            <a:endParaRPr/>
          </a:p>
        </p:txBody>
      </p:sp>
      <p:sp>
        <p:nvSpPr>
          <p:cNvPr id="69" name="Google Shape;69;p13"/>
          <p:cNvSpPr txBox="1"/>
          <p:nvPr/>
        </p:nvSpPr>
        <p:spPr>
          <a:xfrm>
            <a:off x="905000" y="4551525"/>
            <a:ext cx="7335000" cy="3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Учитель-тьютор Кривошеева Н.В.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"/>
          <p:cNvSpPr txBox="1"/>
          <p:nvPr>
            <p:ph type="title"/>
          </p:nvPr>
        </p:nvSpPr>
        <p:spPr>
          <a:xfrm>
            <a:off x="311700" y="445025"/>
            <a:ext cx="8520600" cy="14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Видеоминутка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“Назовите сказочных героев”</a:t>
            </a:r>
            <a:endParaRPr/>
          </a:p>
        </p:txBody>
      </p:sp>
      <p:pic>
        <p:nvPicPr>
          <p:cNvPr id="145" name="Google Shape;145;p22" title="№1 Назови сказочных героев.m4v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24775" y="1585700"/>
            <a:ext cx="5537425" cy="329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 rot="554389">
            <a:off x="7595396" y="515454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3"/>
          <p:cNvSpPr txBox="1"/>
          <p:nvPr>
            <p:ph type="title"/>
          </p:nvPr>
        </p:nvSpPr>
        <p:spPr>
          <a:xfrm>
            <a:off x="311700" y="193825"/>
            <a:ext cx="8520600" cy="155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Физкультминутка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тренинг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“</a:t>
            </a:r>
            <a:r>
              <a:rPr lang="ru">
                <a:solidFill>
                  <a:srgbClr val="6D9EEB"/>
                </a:solidFill>
              </a:rPr>
              <a:t>Волшебный цветок добра</a:t>
            </a:r>
            <a:r>
              <a:rPr lang="ru"/>
              <a:t>”</a:t>
            </a:r>
            <a:endParaRPr/>
          </a:p>
        </p:txBody>
      </p:sp>
      <p:sp>
        <p:nvSpPr>
          <p:cNvPr id="152" name="Google Shape;152;p23"/>
          <p:cNvSpPr txBox="1"/>
          <p:nvPr>
            <p:ph idx="1" type="body"/>
          </p:nvPr>
        </p:nvSpPr>
        <p:spPr>
          <a:xfrm>
            <a:off x="311700" y="2089125"/>
            <a:ext cx="8520600" cy="268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Вытяни руки вперед ладонями вверх и закрой глаза. Представь себе то, что я сейчас буду говорить. </a:t>
            </a:r>
            <a:endParaRPr sz="1200"/>
          </a:p>
          <a:p>
            <a:pPr indent="0" lvl="0" marL="0" rtl="0" algn="just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200"/>
              <a:t>Нарисуй в своём воображении цветок добра и хорошего настроения. Положи его на обе ладони. Почувствуй, как он согревает тебя: твои руки, тело, твою душу. От него исходит удивительный запах и приятная музыка. И тебе хочется её послушать. Мысленно помести всё добро и хорошее настроение этого цветка внутрь, в своё сердце.</a:t>
            </a:r>
            <a:endParaRPr sz="1200"/>
          </a:p>
          <a:p>
            <a:pPr indent="0" lvl="0" marL="0" rtl="0" algn="just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200"/>
              <a:t>Почувствуй, как добро входит в тебя, доставляет радость. У тебя появляются новые силы: силы здоровья, счастья и радости. Ты чувствуешь, как твоё  тело наполняется удовольствием и радостью. Как приятно твоему лицу, как хорошо и радостно становится твоей душе… Тебя обвевает теплый, ласковый ветерок. У тебя доброе, согревающее душу настроение. Одари  этот цветок добра своим близким. Дунь на свои ладони.</a:t>
            </a:r>
            <a:endParaRPr sz="1200"/>
          </a:p>
          <a:p>
            <a:pPr indent="0" lvl="0" marL="0" rtl="0" algn="just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200"/>
          </a:p>
        </p:txBody>
      </p:sp>
      <p:pic>
        <p:nvPicPr>
          <p:cNvPr id="153" name="Google Shape;15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556021" y="684304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225" y="343775"/>
            <a:ext cx="2842800" cy="454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4025" y="343775"/>
            <a:ext cx="2961800" cy="454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72150" y="343775"/>
            <a:ext cx="2961800" cy="454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4"/>
          <p:cNvSpPr txBox="1"/>
          <p:nvPr/>
        </p:nvSpPr>
        <p:spPr>
          <a:xfrm>
            <a:off x="3199800" y="343775"/>
            <a:ext cx="2668800" cy="62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0000FF"/>
                </a:solidFill>
              </a:rPr>
              <a:t>2017 год</a:t>
            </a:r>
            <a:endParaRPr sz="1800">
              <a:solidFill>
                <a:srgbClr val="0000FF"/>
              </a:solidFill>
            </a:endParaRPr>
          </a:p>
        </p:txBody>
      </p:sp>
      <p:pic>
        <p:nvPicPr>
          <p:cNvPr id="162" name="Google Shape;162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 rot="554389">
            <a:off x="7923896" y="70429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5"/>
          <p:cNvSpPr txBox="1"/>
          <p:nvPr>
            <p:ph type="title"/>
          </p:nvPr>
        </p:nvSpPr>
        <p:spPr>
          <a:xfrm>
            <a:off x="311700" y="293150"/>
            <a:ext cx="8520600" cy="85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Соберите пословицы и поговорки:</a:t>
            </a:r>
            <a:endParaRPr/>
          </a:p>
        </p:txBody>
      </p:sp>
      <p:sp>
        <p:nvSpPr>
          <p:cNvPr id="168" name="Google Shape;168;p25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A86E8"/>
                </a:solidFill>
              </a:rPr>
              <a:t>ХУДО ТОМУ, КТО</a:t>
            </a:r>
            <a:endParaRPr sz="1800">
              <a:solidFill>
                <a:srgbClr val="4A86E8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A86E8"/>
                </a:solidFill>
              </a:rPr>
              <a:t>НЕ ОДЕЖДА КРАСИТ ЧЕЛОВЕКА,</a:t>
            </a:r>
            <a:endParaRPr sz="1800">
              <a:solidFill>
                <a:srgbClr val="4A86E8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A86E8"/>
                </a:solidFill>
              </a:rPr>
              <a:t>ЖИВИ ДОБРЕЕ,</a:t>
            </a:r>
            <a:endParaRPr sz="1800">
              <a:solidFill>
                <a:srgbClr val="4A86E8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A86E8"/>
                </a:solidFill>
              </a:rPr>
              <a:t>ДОБРЫЕ СЛОВА</a:t>
            </a:r>
            <a:endParaRPr sz="1800">
              <a:solidFill>
                <a:srgbClr val="4A86E8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A86E8"/>
                </a:solidFill>
              </a:rPr>
              <a:t>ДОБРАЯ СЛАВА ЛЕЖИТ, А</a:t>
            </a:r>
            <a:endParaRPr sz="1800">
              <a:solidFill>
                <a:srgbClr val="4A86E8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1800">
                <a:solidFill>
                  <a:srgbClr val="4A86E8"/>
                </a:solidFill>
              </a:rPr>
              <a:t>ДОБРО ПОМНИ, А</a:t>
            </a:r>
            <a:endParaRPr sz="1800">
              <a:solidFill>
                <a:srgbClr val="4A86E8"/>
              </a:solidFill>
            </a:endParaRPr>
          </a:p>
        </p:txBody>
      </p:sp>
      <p:sp>
        <p:nvSpPr>
          <p:cNvPr id="169" name="Google Shape;169;p25"/>
          <p:cNvSpPr txBox="1"/>
          <p:nvPr>
            <p:ph idx="4294967295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06666"/>
                </a:solidFill>
              </a:rPr>
              <a:t>А ЕГО ДОБРЫЕ ДЕЛА</a:t>
            </a:r>
            <a:endParaRPr sz="1800">
              <a:solidFill>
                <a:srgbClr val="E06666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06666"/>
                </a:solidFill>
              </a:rPr>
              <a:t>ДОБРО НЕ ДЕЛАЕТ НИКОМУ</a:t>
            </a:r>
            <a:endParaRPr sz="1800">
              <a:solidFill>
                <a:srgbClr val="E06666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06666"/>
                </a:solidFill>
              </a:rPr>
              <a:t>ДОРОЖЕ БОГАТСТВА</a:t>
            </a:r>
            <a:endParaRPr sz="1800">
              <a:solidFill>
                <a:srgbClr val="E06666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06666"/>
                </a:solidFill>
              </a:rPr>
              <a:t>БУДЕШЬ ВСЕМ МИЛЕЕ</a:t>
            </a:r>
            <a:endParaRPr sz="1800">
              <a:solidFill>
                <a:srgbClr val="E06666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06666"/>
                </a:solidFill>
              </a:rPr>
              <a:t>ЗЛО ЗАБЫВАЙ</a:t>
            </a:r>
            <a:endParaRPr sz="1800">
              <a:solidFill>
                <a:srgbClr val="E06666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ru" sz="1800">
                <a:solidFill>
                  <a:srgbClr val="E06666"/>
                </a:solidFill>
              </a:rPr>
              <a:t>ХУДАЯ БЕЖИТ</a:t>
            </a:r>
            <a:endParaRPr sz="1800">
              <a:solidFill>
                <a:srgbClr val="E06666"/>
              </a:solidFill>
            </a:endParaRPr>
          </a:p>
        </p:txBody>
      </p:sp>
      <p:pic>
        <p:nvPicPr>
          <p:cNvPr id="170" name="Google Shape;17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822246" y="291954"/>
            <a:ext cx="946979" cy="86159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5"/>
          <p:cNvSpPr txBox="1"/>
          <p:nvPr/>
        </p:nvSpPr>
        <p:spPr>
          <a:xfrm>
            <a:off x="1674325" y="4569025"/>
            <a:ext cx="5585400" cy="31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u="sng">
                <a:solidFill>
                  <a:schemeClr val="hlink"/>
                </a:solidFill>
                <a:hlinkClick r:id="rId4"/>
              </a:rPr>
              <a:t>https://learningapps.org/display?v=pb3d5wa7318</a:t>
            </a:r>
            <a:r>
              <a:rPr lang="ru" sz="1800">
                <a:solidFill>
                  <a:srgbClr val="674EA7"/>
                </a:solidFill>
              </a:rPr>
              <a:t> </a:t>
            </a:r>
            <a:endParaRPr sz="1800">
              <a:solidFill>
                <a:srgbClr val="674EA7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6"/>
          <p:cNvSpPr txBox="1"/>
          <p:nvPr>
            <p:ph type="title"/>
          </p:nvPr>
        </p:nvSpPr>
        <p:spPr>
          <a:xfrm>
            <a:off x="291950" y="140550"/>
            <a:ext cx="8434800" cy="1102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К сожалению, существует много слов, которые несут в себе зло, давайте преобразуем их в добрые слова</a:t>
            </a:r>
            <a:endParaRPr sz="3000"/>
          </a:p>
        </p:txBody>
      </p:sp>
      <p:sp>
        <p:nvSpPr>
          <p:cNvPr id="177" name="Google Shape;177;p26"/>
          <p:cNvSpPr txBox="1"/>
          <p:nvPr/>
        </p:nvSpPr>
        <p:spPr>
          <a:xfrm>
            <a:off x="1465775" y="1242750"/>
            <a:ext cx="2931600" cy="3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ПЛОХО -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ЗЛО -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ВОЙНА -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ЖАДНОСТЬ -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ГРУБОСТЬ -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ЖЕСТОКОСТЬ -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/>
              <a:t>ЛОЖЬ -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26"/>
          <p:cNvSpPr txBox="1"/>
          <p:nvPr/>
        </p:nvSpPr>
        <p:spPr>
          <a:xfrm>
            <a:off x="4797050" y="1241025"/>
            <a:ext cx="2505000" cy="4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FEFEF"/>
                </a:solidFill>
              </a:rPr>
              <a:t>ХОРОШО</a:t>
            </a:r>
            <a:endParaRPr sz="1800">
              <a:solidFill>
                <a:srgbClr val="EFEFEF"/>
              </a:solidFill>
            </a:endParaRPr>
          </a:p>
        </p:txBody>
      </p:sp>
      <p:sp>
        <p:nvSpPr>
          <p:cNvPr id="179" name="Google Shape;179;p26"/>
          <p:cNvSpPr txBox="1"/>
          <p:nvPr/>
        </p:nvSpPr>
        <p:spPr>
          <a:xfrm>
            <a:off x="4797050" y="1772950"/>
            <a:ext cx="2872500" cy="45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FEFEF"/>
                </a:solidFill>
              </a:rPr>
              <a:t>ДОБРО</a:t>
            </a:r>
            <a:endParaRPr>
              <a:solidFill>
                <a:srgbClr val="EFEFEF"/>
              </a:solidFill>
            </a:endParaRPr>
          </a:p>
        </p:txBody>
      </p:sp>
      <p:sp>
        <p:nvSpPr>
          <p:cNvPr id="180" name="Google Shape;180;p26"/>
          <p:cNvSpPr txBox="1"/>
          <p:nvPr/>
        </p:nvSpPr>
        <p:spPr>
          <a:xfrm>
            <a:off x="4797050" y="2312425"/>
            <a:ext cx="2505000" cy="4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FEFEF"/>
                </a:solidFill>
              </a:rPr>
              <a:t>МИР</a:t>
            </a:r>
            <a:endParaRPr>
              <a:solidFill>
                <a:srgbClr val="EFEFEF"/>
              </a:solidFill>
            </a:endParaRPr>
          </a:p>
        </p:txBody>
      </p:sp>
      <p:sp>
        <p:nvSpPr>
          <p:cNvPr id="181" name="Google Shape;181;p26"/>
          <p:cNvSpPr txBox="1"/>
          <p:nvPr/>
        </p:nvSpPr>
        <p:spPr>
          <a:xfrm>
            <a:off x="4797050" y="4522725"/>
            <a:ext cx="3000000" cy="45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FEFEF"/>
                </a:solidFill>
              </a:rPr>
              <a:t>ПРАВДА</a:t>
            </a:r>
            <a:endParaRPr>
              <a:solidFill>
                <a:srgbClr val="EFEFEF"/>
              </a:solidFill>
            </a:endParaRPr>
          </a:p>
        </p:txBody>
      </p:sp>
      <p:sp>
        <p:nvSpPr>
          <p:cNvPr id="182" name="Google Shape;182;p26"/>
          <p:cNvSpPr txBox="1"/>
          <p:nvPr/>
        </p:nvSpPr>
        <p:spPr>
          <a:xfrm>
            <a:off x="4797050" y="4061363"/>
            <a:ext cx="3000000" cy="33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FEFEF"/>
                </a:solidFill>
              </a:rPr>
              <a:t>ЛАСКА</a:t>
            </a:r>
            <a:endParaRPr>
              <a:solidFill>
                <a:srgbClr val="EFEFEF"/>
              </a:solidFill>
            </a:endParaRPr>
          </a:p>
        </p:txBody>
      </p:sp>
      <p:sp>
        <p:nvSpPr>
          <p:cNvPr id="183" name="Google Shape;183;p26"/>
          <p:cNvSpPr txBox="1"/>
          <p:nvPr/>
        </p:nvSpPr>
        <p:spPr>
          <a:xfrm>
            <a:off x="4797050" y="3383825"/>
            <a:ext cx="30000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FEFEF"/>
                </a:solidFill>
              </a:rPr>
              <a:t>ВЕЖЛИВОСТЬ</a:t>
            </a:r>
            <a:endParaRPr>
              <a:solidFill>
                <a:srgbClr val="EFEFEF"/>
              </a:solidFill>
            </a:endParaRPr>
          </a:p>
        </p:txBody>
      </p:sp>
      <p:sp>
        <p:nvSpPr>
          <p:cNvPr id="184" name="Google Shape;184;p26"/>
          <p:cNvSpPr txBox="1"/>
          <p:nvPr/>
        </p:nvSpPr>
        <p:spPr>
          <a:xfrm>
            <a:off x="4797050" y="2893000"/>
            <a:ext cx="3000000" cy="45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EFEFEF"/>
                </a:solidFill>
              </a:rPr>
              <a:t>ЩЕДРОСТЬ</a:t>
            </a:r>
            <a:endParaRPr>
              <a:solidFill>
                <a:srgbClr val="EFEFEF"/>
              </a:solidFill>
            </a:endParaRPr>
          </a:p>
        </p:txBody>
      </p:sp>
      <p:pic>
        <p:nvPicPr>
          <p:cNvPr id="185" name="Google Shape;18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455721" y="3796629"/>
            <a:ext cx="946979" cy="86159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6"/>
          <p:cNvSpPr txBox="1"/>
          <p:nvPr/>
        </p:nvSpPr>
        <p:spPr>
          <a:xfrm>
            <a:off x="75900" y="4862225"/>
            <a:ext cx="9068100" cy="2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linkClick r:id="rId4"/>
              </a:rPr>
              <a:t>https://docs.google.com/forms/d/e/1FAIpQLSfpou2mM4xY-NQXhzRyw-m74huDdMluOorGBckWWmo8JlIs8g/viewform?usp=sf_link</a:t>
            </a:r>
            <a:r>
              <a:rPr lang="ru" sz="1200"/>
              <a:t> </a:t>
            </a:r>
            <a:endParaRPr sz="12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00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200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Вежливые слова</a:t>
            </a:r>
            <a:endParaRPr/>
          </a:p>
        </p:txBody>
      </p:sp>
      <p:sp>
        <p:nvSpPr>
          <p:cNvPr id="192" name="Google Shape;192;p27"/>
          <p:cNvSpPr txBox="1"/>
          <p:nvPr/>
        </p:nvSpPr>
        <p:spPr>
          <a:xfrm>
            <a:off x="155850" y="952550"/>
            <a:ext cx="4277400" cy="411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9900FF"/>
                </a:solidFill>
              </a:rPr>
              <a:t>Придумано кем-то просто и мудро -</a:t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9900FF"/>
                </a:solidFill>
              </a:rPr>
              <a:t>При встрече здороваться ...</a:t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9900FF"/>
                </a:solidFill>
              </a:rPr>
              <a:t>Зазеленеет старый пень,</a:t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9900FF"/>
                </a:solidFill>
              </a:rPr>
              <a:t>Когда услышит: ...</a:t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9900FF"/>
                </a:solidFill>
              </a:rPr>
              <a:t>Мальчик вежливый и развитый,</a:t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9900FF"/>
                </a:solidFill>
              </a:rPr>
              <a:t>Говорит, встречаясь: ...</a:t>
            </a:r>
            <a:endParaRPr sz="1800">
              <a:solidFill>
                <a:srgbClr val="9900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00FF"/>
              </a:solidFill>
            </a:endParaRPr>
          </a:p>
        </p:txBody>
      </p:sp>
      <p:sp>
        <p:nvSpPr>
          <p:cNvPr id="193" name="Google Shape;193;p27"/>
          <p:cNvSpPr txBox="1"/>
          <p:nvPr/>
        </p:nvSpPr>
        <p:spPr>
          <a:xfrm>
            <a:off x="4572000" y="1353550"/>
            <a:ext cx="30000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Доброе утро!</a:t>
            </a:r>
            <a:endParaRPr b="1" sz="240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4" name="Google Shape;194;p27"/>
          <p:cNvSpPr txBox="1"/>
          <p:nvPr/>
        </p:nvSpPr>
        <p:spPr>
          <a:xfrm>
            <a:off x="4572000" y="2595713"/>
            <a:ext cx="30000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Добрый день!</a:t>
            </a:r>
            <a:endParaRPr b="1" sz="240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5" name="Google Shape;195;p27"/>
          <p:cNvSpPr txBox="1"/>
          <p:nvPr/>
        </p:nvSpPr>
        <p:spPr>
          <a:xfrm>
            <a:off x="4637125" y="3837900"/>
            <a:ext cx="3000000" cy="53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Здравствуйте!</a:t>
            </a:r>
            <a:endParaRPr b="1" sz="240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6" name="Google Shape;196;p27"/>
          <p:cNvSpPr txBox="1"/>
          <p:nvPr/>
        </p:nvSpPr>
        <p:spPr>
          <a:xfrm>
            <a:off x="1932125" y="3302875"/>
            <a:ext cx="3000000" cy="42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97" name="Google Shape;197;p27"/>
          <p:cNvSpPr txBox="1"/>
          <p:nvPr/>
        </p:nvSpPr>
        <p:spPr>
          <a:xfrm>
            <a:off x="1319175" y="4729725"/>
            <a:ext cx="5436600" cy="33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98" name="Google Shape;19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464171" y="515454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400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8"/>
          <p:cNvSpPr txBox="1"/>
          <p:nvPr>
            <p:ph type="title"/>
          </p:nvPr>
        </p:nvSpPr>
        <p:spPr>
          <a:xfrm>
            <a:off x="311700" y="2613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Вежливые слова</a:t>
            </a:r>
            <a:endParaRPr/>
          </a:p>
        </p:txBody>
      </p:sp>
      <p:sp>
        <p:nvSpPr>
          <p:cNvPr id="204" name="Google Shape;204;p28"/>
          <p:cNvSpPr txBox="1"/>
          <p:nvPr>
            <p:ph idx="1" type="body"/>
          </p:nvPr>
        </p:nvSpPr>
        <p:spPr>
          <a:xfrm>
            <a:off x="311700" y="839750"/>
            <a:ext cx="6490800" cy="37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Растает ледяная глыба</a:t>
            </a:r>
            <a:endParaRPr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От слова доброго …</a:t>
            </a:r>
            <a:endParaRPr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Когда бранят за шалости, Мы говорим: …</a:t>
            </a:r>
            <a:endParaRPr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И во Франции, и в Дании Говорят, прощаясь: ...</a:t>
            </a:r>
            <a:endParaRPr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00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9900FF"/>
                </a:solidFill>
                <a:latin typeface="Arial"/>
                <a:ea typeface="Arial"/>
                <a:cs typeface="Arial"/>
                <a:sym typeface="Arial"/>
              </a:rPr>
              <a:t>Всем вам с большой любовью Желаю…</a:t>
            </a:r>
            <a:endParaRPr b="1" sz="240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8"/>
          <p:cNvSpPr txBox="1"/>
          <p:nvPr/>
        </p:nvSpPr>
        <p:spPr>
          <a:xfrm>
            <a:off x="3802475" y="1040075"/>
            <a:ext cx="3000000" cy="54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Спасибо!</a:t>
            </a:r>
            <a:endParaRPr sz="2400"/>
          </a:p>
        </p:txBody>
      </p:sp>
      <p:sp>
        <p:nvSpPr>
          <p:cNvPr id="206" name="Google Shape;206;p28"/>
          <p:cNvSpPr txBox="1"/>
          <p:nvPr/>
        </p:nvSpPr>
        <p:spPr>
          <a:xfrm>
            <a:off x="4917800" y="2107650"/>
            <a:ext cx="3492900" cy="46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Прости, пожалуйста!</a:t>
            </a:r>
            <a:endParaRPr/>
          </a:p>
        </p:txBody>
      </p:sp>
      <p:sp>
        <p:nvSpPr>
          <p:cNvPr id="207" name="Google Shape;207;p28"/>
          <p:cNvSpPr txBox="1"/>
          <p:nvPr/>
        </p:nvSpPr>
        <p:spPr>
          <a:xfrm>
            <a:off x="4740425" y="3766750"/>
            <a:ext cx="3000000" cy="46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Крепкого здоровья!</a:t>
            </a:r>
            <a:endParaRPr b="1" sz="240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8" name="Google Shape;208;p28"/>
          <p:cNvSpPr txBox="1"/>
          <p:nvPr/>
        </p:nvSpPr>
        <p:spPr>
          <a:xfrm>
            <a:off x="5724000" y="2898050"/>
            <a:ext cx="2521800" cy="5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 свидания!</a:t>
            </a:r>
            <a:endParaRPr b="1" sz="2400">
              <a:solidFill>
                <a:srgbClr val="0000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09" name="Google Shape;20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713496" y="331754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9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Вывод</a:t>
            </a:r>
            <a:endParaRPr/>
          </a:p>
        </p:txBody>
      </p:sp>
      <p:sp>
        <p:nvSpPr>
          <p:cNvPr id="215" name="Google Shape;215;p29"/>
          <p:cNvSpPr txBox="1"/>
          <p:nvPr/>
        </p:nvSpPr>
        <p:spPr>
          <a:xfrm>
            <a:off x="1049700" y="1679500"/>
            <a:ext cx="7337400" cy="18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7F6000"/>
                </a:solidFill>
              </a:rPr>
              <a:t>Много тёплых и добрых слов в нашей речи. Доброе слово может нас приободрить, вселить в нас уверенность, согреть душу.</a:t>
            </a:r>
            <a:endParaRPr sz="2400">
              <a:solidFill>
                <a:srgbClr val="7F6000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7F6000"/>
                </a:solidFill>
              </a:rPr>
              <a:t>А красоту и обаяние добрых слов можно усилить с помощью...</a:t>
            </a:r>
            <a:endParaRPr sz="2400">
              <a:solidFill>
                <a:srgbClr val="7F6000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7F6000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7F6000"/>
              </a:solidFill>
            </a:endParaRPr>
          </a:p>
        </p:txBody>
      </p:sp>
      <p:pic>
        <p:nvPicPr>
          <p:cNvPr id="216" name="Google Shape;21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674121" y="435004"/>
            <a:ext cx="946979" cy="86159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9"/>
          <p:cNvSpPr txBox="1"/>
          <p:nvPr/>
        </p:nvSpPr>
        <p:spPr>
          <a:xfrm>
            <a:off x="1141550" y="4030275"/>
            <a:ext cx="7337400" cy="5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9900FF"/>
                </a:solidFill>
              </a:rPr>
              <a:t>УЛЫБКИ И ДОБРОЖЕЛАТЕЛЬНОГО ВЗГЛЯДА</a:t>
            </a:r>
            <a:endParaRPr sz="1800">
              <a:solidFill>
                <a:srgbClr val="9900FF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700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0"/>
          <p:cNvSpPr txBox="1"/>
          <p:nvPr>
            <p:ph type="title"/>
          </p:nvPr>
        </p:nvSpPr>
        <p:spPr>
          <a:xfrm>
            <a:off x="311700" y="173225"/>
            <a:ext cx="8520600" cy="171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latin typeface="Arial"/>
                <a:ea typeface="Arial"/>
                <a:cs typeface="Arial"/>
                <a:sym typeface="Arial"/>
              </a:rPr>
              <a:t>ДОБРОТА - </a:t>
            </a: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>
                <a:latin typeface="Arial"/>
                <a:ea typeface="Arial"/>
                <a:cs typeface="Arial"/>
                <a:sym typeface="Arial"/>
              </a:rPr>
              <a:t>это то, что может услышать глухой и увидеть слепой.</a:t>
            </a:r>
            <a:endParaRPr sz="3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8175" y="1732275"/>
            <a:ext cx="4959800" cy="315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 rot="554389">
            <a:off x="7765996" y="3846504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Рефлексия</a:t>
            </a:r>
            <a:endParaRPr/>
          </a:p>
        </p:txBody>
      </p:sp>
      <p:sp>
        <p:nvSpPr>
          <p:cNvPr id="230" name="Google Shape;230;p31"/>
          <p:cNvSpPr txBox="1"/>
          <p:nvPr/>
        </p:nvSpPr>
        <p:spPr>
          <a:xfrm>
            <a:off x="542125" y="1480900"/>
            <a:ext cx="8187300" cy="20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chemeClr val="accent3"/>
                </a:solidFill>
              </a:rPr>
              <a:t>Ответьте на вопросы:</a:t>
            </a:r>
            <a:endParaRPr sz="2400">
              <a:solidFill>
                <a:schemeClr val="accent3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-"/>
            </a:pPr>
            <a:r>
              <a:rPr lang="ru" sz="2400">
                <a:solidFill>
                  <a:schemeClr val="accent3"/>
                </a:solidFill>
              </a:rPr>
              <a:t>О чём мы говорили сегодня на классном часе?</a:t>
            </a:r>
            <a:endParaRPr sz="2400">
              <a:solidFill>
                <a:schemeClr val="accent3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-"/>
            </a:pPr>
            <a:r>
              <a:rPr lang="ru" sz="2400">
                <a:solidFill>
                  <a:schemeClr val="accent3"/>
                </a:solidFill>
              </a:rPr>
              <a:t>Что больше всего запомнилось?</a:t>
            </a:r>
            <a:endParaRPr sz="2400">
              <a:solidFill>
                <a:schemeClr val="accent3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-"/>
            </a:pPr>
            <a:r>
              <a:rPr lang="ru" sz="2400">
                <a:solidFill>
                  <a:schemeClr val="accent3"/>
                </a:solidFill>
              </a:rPr>
              <a:t>Чему вы научились сегодня?</a:t>
            </a:r>
            <a:endParaRPr sz="2400">
              <a:solidFill>
                <a:schemeClr val="accent3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Char char="-"/>
            </a:pPr>
            <a:r>
              <a:rPr lang="ru" sz="2400">
                <a:solidFill>
                  <a:schemeClr val="accent3"/>
                </a:solidFill>
              </a:rPr>
              <a:t>Пригодятся ли вам эти знания и если да, то где?</a:t>
            </a:r>
            <a:endParaRPr sz="2400">
              <a:solidFill>
                <a:schemeClr val="accent3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accent3"/>
              </a:solidFill>
            </a:endParaRPr>
          </a:p>
        </p:txBody>
      </p:sp>
      <p:pic>
        <p:nvPicPr>
          <p:cNvPr id="231" name="Google Shape;23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528521" y="515454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ЗАГАДКА</a:t>
            </a:r>
            <a:endParaRPr/>
          </a:p>
        </p:txBody>
      </p:sp>
      <p:sp>
        <p:nvSpPr>
          <p:cNvPr id="75" name="Google Shape;75;p14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1800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ЧЕМ ИЗ ТОГО, ЧТО ТЕБЕ ПРИНАДЛЕЖИТ, ТЫ МОЖЕШЬ ПОДЕЛИТЬСЯ С ДРУГИМИ ЛЮДЬМИ, НО НЕ ОТДАВАЯ ЭТОГО?</a:t>
            </a:r>
            <a:endParaRPr sz="1800">
              <a:solidFill>
                <a:srgbClr val="1155C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6" name="Google Shape;7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7075" y="197325"/>
            <a:ext cx="3123850" cy="2117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6750" y="2420475"/>
            <a:ext cx="2808000" cy="248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 rot="554389">
            <a:off x="3422846" y="3636979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2"/>
          <p:cNvSpPr txBox="1"/>
          <p:nvPr>
            <p:ph type="title"/>
          </p:nvPr>
        </p:nvSpPr>
        <p:spPr>
          <a:xfrm>
            <a:off x="311700" y="215425"/>
            <a:ext cx="8520600" cy="10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ru" sz="2400">
                <a:latin typeface="Arial"/>
                <a:ea typeface="Arial"/>
                <a:cs typeface="Arial"/>
                <a:sym typeface="Arial"/>
              </a:rPr>
              <a:t>Закончим наш классный час замечательными стихами </a:t>
            </a:r>
            <a:endParaRPr b="0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b="0" lang="ru" sz="2400">
                <a:latin typeface="Arial"/>
                <a:ea typeface="Arial"/>
                <a:cs typeface="Arial"/>
                <a:sym typeface="Arial"/>
              </a:rPr>
              <a:t>Татьяны  Кузовлёвой:</a:t>
            </a:r>
            <a:endParaRPr b="0" sz="24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7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32"/>
          <p:cNvSpPr txBox="1"/>
          <p:nvPr>
            <p:ph idx="1" type="body"/>
          </p:nvPr>
        </p:nvSpPr>
        <p:spPr>
          <a:xfrm>
            <a:off x="1413900" y="1502500"/>
            <a:ext cx="30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7800" marR="17780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A64D7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Твори добро –</a:t>
            </a:r>
            <a:endParaRPr sz="1400">
              <a:solidFill>
                <a:srgbClr val="A64D7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A64D7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Нет большей радости.</a:t>
            </a:r>
            <a:endParaRPr sz="1400">
              <a:solidFill>
                <a:srgbClr val="A64D7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A64D7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И жизнью жертвуй, И спеши</a:t>
            </a:r>
            <a:endParaRPr sz="1400">
              <a:solidFill>
                <a:srgbClr val="A64D7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A64D7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Не ради славы или сладостей,</a:t>
            </a:r>
            <a:endParaRPr sz="1400">
              <a:solidFill>
                <a:srgbClr val="A64D7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A64D7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А по велению души.</a:t>
            </a:r>
            <a:endParaRPr sz="1400">
              <a:solidFill>
                <a:srgbClr val="A64D7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A64D7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Когда кипишь, судьбой униженный,</a:t>
            </a:r>
            <a:endParaRPr sz="1400">
              <a:solidFill>
                <a:srgbClr val="A64D7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A64D7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Ты от бессилья и стыда,</a:t>
            </a:r>
            <a:endParaRPr sz="1400">
              <a:solidFill>
                <a:srgbClr val="A64D7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A64D7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Не позволяй душе обиженной</a:t>
            </a:r>
            <a:endParaRPr sz="1400">
              <a:solidFill>
                <a:srgbClr val="A64D7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A64D79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Сиюминутного суда.</a:t>
            </a:r>
            <a:endParaRPr sz="1400">
              <a:solidFill>
                <a:srgbClr val="A64D79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p32"/>
          <p:cNvSpPr txBox="1"/>
          <p:nvPr/>
        </p:nvSpPr>
        <p:spPr>
          <a:xfrm>
            <a:off x="5164700" y="2099400"/>
            <a:ext cx="3000000" cy="27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77800" marR="17780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rgbClr val="A64D79"/>
                </a:solidFill>
                <a:highlight>
                  <a:srgbClr val="FFFFFF"/>
                </a:highlight>
              </a:rPr>
              <a:t>Постой. Остынь.</a:t>
            </a:r>
            <a:endParaRPr>
              <a:solidFill>
                <a:srgbClr val="A64D79"/>
              </a:solidFill>
              <a:highlight>
                <a:srgbClr val="FFFFFF"/>
              </a:highlight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A64D79"/>
                </a:solidFill>
                <a:highlight>
                  <a:srgbClr val="FFFFFF"/>
                </a:highlight>
              </a:rPr>
              <a:t>Поверь – действительно</a:t>
            </a:r>
            <a:endParaRPr>
              <a:solidFill>
                <a:srgbClr val="A64D79"/>
              </a:solidFill>
              <a:highlight>
                <a:srgbClr val="FFFFFF"/>
              </a:highlight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A64D79"/>
                </a:solidFill>
                <a:highlight>
                  <a:srgbClr val="FFFFFF"/>
                </a:highlight>
              </a:rPr>
              <a:t>Всё встанет на свои места.</a:t>
            </a:r>
            <a:endParaRPr>
              <a:solidFill>
                <a:srgbClr val="A64D79"/>
              </a:solidFill>
              <a:highlight>
                <a:srgbClr val="FFFFFF"/>
              </a:highlight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A64D79"/>
                </a:solidFill>
                <a:highlight>
                  <a:srgbClr val="FFFFFF"/>
                </a:highlight>
              </a:rPr>
              <a:t>Ты сильный.</a:t>
            </a:r>
            <a:endParaRPr>
              <a:solidFill>
                <a:srgbClr val="A64D79"/>
              </a:solidFill>
              <a:highlight>
                <a:srgbClr val="FFFFFF"/>
              </a:highlight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>
                <a:solidFill>
                  <a:srgbClr val="A64D79"/>
                </a:solidFill>
                <a:highlight>
                  <a:srgbClr val="FFFFFF"/>
                </a:highlight>
              </a:rPr>
              <a:t>Сильные не мстительны.</a:t>
            </a:r>
            <a:endParaRPr>
              <a:solidFill>
                <a:srgbClr val="A64D79"/>
              </a:solidFill>
              <a:highlight>
                <a:srgbClr val="FFFFFF"/>
              </a:highlight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">
                <a:solidFill>
                  <a:srgbClr val="A64D79"/>
                </a:solidFill>
                <a:highlight>
                  <a:srgbClr val="FFFFFF"/>
                </a:highlight>
              </a:rPr>
              <a:t>Оружье сильных – доброта.</a:t>
            </a:r>
            <a:endParaRPr>
              <a:solidFill>
                <a:srgbClr val="A64D79"/>
              </a:solidFill>
              <a:highlight>
                <a:srgbClr val="FFFFFF"/>
              </a:highlight>
            </a:endParaRPr>
          </a:p>
        </p:txBody>
      </p:sp>
      <p:pic>
        <p:nvPicPr>
          <p:cNvPr id="239" name="Google Shape;23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246496" y="959829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3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СПАСИБО ЗА ВНИМАНИЕ!</a:t>
            </a:r>
            <a:endParaRPr/>
          </a:p>
        </p:txBody>
      </p:sp>
      <p:pic>
        <p:nvPicPr>
          <p:cNvPr id="245" name="Google Shape;24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393721" y="487479"/>
            <a:ext cx="946979" cy="86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5018571" y="692354"/>
            <a:ext cx="946979" cy="86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6464921" y="2022829"/>
            <a:ext cx="946979" cy="86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029121" y="3857604"/>
            <a:ext cx="946979" cy="86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5280996" y="3472004"/>
            <a:ext cx="946979" cy="86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4635071" y="2082179"/>
            <a:ext cx="946979" cy="86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926671" y="2395479"/>
            <a:ext cx="946979" cy="86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743730">
            <a:off x="428941" y="751102"/>
            <a:ext cx="1040241" cy="946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/>
              <a:t>УЛЫБКА</a:t>
            </a:r>
            <a:endParaRPr sz="4800"/>
          </a:p>
        </p:txBody>
      </p:sp>
      <p:pic>
        <p:nvPicPr>
          <p:cNvPr id="84" name="Google Shape;84;p15"/>
          <p:cNvPicPr preferRelativeResize="0"/>
          <p:nvPr/>
        </p:nvPicPr>
        <p:blipFill rotWithShape="1">
          <a:blip r:embed="rId3">
            <a:alphaModFix/>
          </a:blip>
          <a:srcRect b="5811" l="2639" r="-2639" t="0"/>
          <a:stretch/>
        </p:blipFill>
        <p:spPr>
          <a:xfrm>
            <a:off x="311700" y="1073499"/>
            <a:ext cx="2778475" cy="178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1075" y="2972775"/>
            <a:ext cx="3067050" cy="1911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93550" y="2972775"/>
            <a:ext cx="2972975" cy="191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53825" y="1073500"/>
            <a:ext cx="2778475" cy="178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 rot="554389">
            <a:off x="4098508" y="1631804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311700" y="1621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Прочитайте слова, скажите, что у них общего?</a:t>
            </a:r>
            <a:endParaRPr/>
          </a:p>
        </p:txBody>
      </p:sp>
      <p:sp>
        <p:nvSpPr>
          <p:cNvPr id="94" name="Google Shape;94;p16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000">
                <a:solidFill>
                  <a:srgbClr val="E06666"/>
                </a:solidFill>
              </a:rPr>
              <a:t>ДОБРОСЕРДЕЧНЫЙ</a:t>
            </a:r>
            <a:endParaRPr sz="2000">
              <a:solidFill>
                <a:srgbClr val="E06666"/>
              </a:solidFill>
            </a:endParaRPr>
          </a:p>
        </p:txBody>
      </p:sp>
      <p:sp>
        <p:nvSpPr>
          <p:cNvPr id="95" name="Google Shape;95;p16"/>
          <p:cNvSpPr txBox="1"/>
          <p:nvPr>
            <p:ph idx="4294967295" type="body"/>
          </p:nvPr>
        </p:nvSpPr>
        <p:spPr>
          <a:xfrm>
            <a:off x="5816375" y="1266175"/>
            <a:ext cx="32841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000">
                <a:solidFill>
                  <a:srgbClr val="E06666"/>
                </a:solidFill>
              </a:rPr>
              <a:t>ДОБРОДУШНЫЙ</a:t>
            </a:r>
            <a:endParaRPr sz="2000">
              <a:solidFill>
                <a:srgbClr val="E06666"/>
              </a:solidFill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3078175" y="869525"/>
            <a:ext cx="3360300" cy="8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00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Д</a:t>
            </a:r>
            <a:r>
              <a:rPr lang="ru" sz="200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ОБРОСОВЕСТНЫЙ</a:t>
            </a:r>
            <a:endParaRPr sz="200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6"/>
          <p:cNvSpPr txBox="1"/>
          <p:nvPr/>
        </p:nvSpPr>
        <p:spPr>
          <a:xfrm>
            <a:off x="430075" y="2357963"/>
            <a:ext cx="3000000" cy="93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0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ДОБРОНРАВНЫЙ</a:t>
            </a:r>
            <a:endParaRPr sz="20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8" name="Google Shape;98;p16"/>
          <p:cNvSpPr txBox="1"/>
          <p:nvPr/>
        </p:nvSpPr>
        <p:spPr>
          <a:xfrm>
            <a:off x="249925" y="3463600"/>
            <a:ext cx="3360300" cy="93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000">
                <a:solidFill>
                  <a:srgbClr val="FF00FF"/>
                </a:solidFill>
                <a:latin typeface="Open Sans"/>
                <a:ea typeface="Open Sans"/>
                <a:cs typeface="Open Sans"/>
                <a:sym typeface="Open Sans"/>
              </a:rPr>
              <a:t>ДОБРОПОРЯДОЧНЫЙ</a:t>
            </a:r>
            <a:endParaRPr sz="2000">
              <a:solidFill>
                <a:srgbClr val="FF00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9" name="Google Shape;99;p16"/>
          <p:cNvSpPr txBox="1"/>
          <p:nvPr/>
        </p:nvSpPr>
        <p:spPr>
          <a:xfrm>
            <a:off x="5816375" y="3463600"/>
            <a:ext cx="3000000" cy="93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000">
                <a:solidFill>
                  <a:srgbClr val="FF00FF"/>
                </a:solidFill>
                <a:latin typeface="Open Sans"/>
                <a:ea typeface="Open Sans"/>
                <a:cs typeface="Open Sans"/>
                <a:sym typeface="Open Sans"/>
              </a:rPr>
              <a:t>ДОБРОДЕТЕЛЬНЫЙ</a:t>
            </a:r>
            <a:endParaRPr sz="2000">
              <a:solidFill>
                <a:srgbClr val="FF00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0" name="Google Shape;100;p16"/>
          <p:cNvSpPr txBox="1"/>
          <p:nvPr/>
        </p:nvSpPr>
        <p:spPr>
          <a:xfrm>
            <a:off x="5816375" y="2357975"/>
            <a:ext cx="3284100" cy="93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ru" sz="2000">
                <a:solidFill>
                  <a:srgbClr val="CC0000"/>
                </a:solidFill>
                <a:latin typeface="Open Sans"/>
                <a:ea typeface="Open Sans"/>
                <a:cs typeface="Open Sans"/>
                <a:sym typeface="Open Sans"/>
              </a:rPr>
              <a:t>ДОБРОЖЕЛАТЕЛЬНЫЙ</a:t>
            </a:r>
            <a:endParaRPr sz="20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5675" y="1384600"/>
            <a:ext cx="2443200" cy="3010500"/>
          </a:xfrm>
          <a:prstGeom prst="roundRect">
            <a:avLst>
              <a:gd fmla="val 20885" name="adj"/>
            </a:avLst>
          </a:prstGeom>
          <a:noFill/>
          <a:ln>
            <a:noFill/>
          </a:ln>
        </p:spPr>
      </p:pic>
      <p:sp>
        <p:nvSpPr>
          <p:cNvPr id="102" name="Google Shape;102;p16"/>
          <p:cNvSpPr txBox="1"/>
          <p:nvPr/>
        </p:nvSpPr>
        <p:spPr>
          <a:xfrm>
            <a:off x="311700" y="4224100"/>
            <a:ext cx="8520600" cy="8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rgbClr val="B45F06"/>
                </a:solidFill>
              </a:rPr>
              <a:t>*Значит, о чём мы сегодня будем говорить на классном часе?</a:t>
            </a:r>
            <a:endParaRPr sz="2000">
              <a:solidFill>
                <a:srgbClr val="B45F06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type="title"/>
          </p:nvPr>
        </p:nvSpPr>
        <p:spPr>
          <a:xfrm>
            <a:off x="311700" y="578800"/>
            <a:ext cx="8571300" cy="199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accent3"/>
                </a:solidFill>
              </a:rPr>
              <a:t>КЛАССНЫЙ ЧАС </a:t>
            </a:r>
            <a:endParaRPr>
              <a:solidFill>
                <a:schemeClr val="accent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accent3"/>
                </a:solidFill>
              </a:rPr>
              <a:t>по теме</a:t>
            </a:r>
            <a:endParaRPr>
              <a:solidFill>
                <a:schemeClr val="accent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ПОГОВОРИМ О ДОБРОТЕ</a:t>
            </a:r>
            <a:endParaRPr/>
          </a:p>
        </p:txBody>
      </p:sp>
      <p:pic>
        <p:nvPicPr>
          <p:cNvPr id="108" name="Google Shape;10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766445">
            <a:off x="594869" y="2584170"/>
            <a:ext cx="2284563" cy="20570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90">
            <a:off x="6474854" y="2739656"/>
            <a:ext cx="2257768" cy="2054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6100746" y="759154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/>
          <p:nvPr/>
        </p:nvSpPr>
        <p:spPr>
          <a:xfrm>
            <a:off x="0" y="0"/>
            <a:ext cx="9144000" cy="485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Comfortaa"/>
                <a:ea typeface="Comfortaa"/>
                <a:cs typeface="Comfortaa"/>
                <a:sym typeface="Comfortaa"/>
              </a:rPr>
              <a:t>А эпиграфом к нашему классному часу станут слова </a:t>
            </a:r>
            <a:endParaRPr sz="1800">
              <a:solidFill>
                <a:schemeClr val="accent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rtl="0" algn="ctr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1"/>
                </a:solidFill>
                <a:latin typeface="Comfortaa"/>
                <a:ea typeface="Comfortaa"/>
                <a:cs typeface="Comfortaa"/>
                <a:sym typeface="Comfortaa"/>
              </a:rPr>
              <a:t>Александра Чепурова</a:t>
            </a:r>
            <a:r>
              <a:rPr lang="ru" sz="1800">
                <a:solidFill>
                  <a:srgbClr val="E69138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sz="1800">
              <a:solidFill>
                <a:srgbClr val="E69138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1155CC"/>
                </a:solidFill>
                <a:highlight>
                  <a:srgbClr val="FFFFFF"/>
                </a:highlight>
                <a:latin typeface="Comfortaa"/>
                <a:ea typeface="Comfortaa"/>
                <a:cs typeface="Comfortaa"/>
                <a:sym typeface="Comfortaa"/>
              </a:rPr>
              <a:t>Давайте поклоняться доброте! </a:t>
            </a:r>
            <a:endParaRPr sz="2400">
              <a:solidFill>
                <a:srgbClr val="1155CC"/>
              </a:solidFill>
              <a:highlight>
                <a:srgbClr val="FFFFFF"/>
              </a:highlight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1155CC"/>
                </a:solidFill>
                <a:highlight>
                  <a:srgbClr val="FFFFFF"/>
                </a:highlight>
                <a:latin typeface="Comfortaa"/>
                <a:ea typeface="Comfortaa"/>
                <a:cs typeface="Comfortaa"/>
                <a:sym typeface="Comfortaa"/>
              </a:rPr>
              <a:t>Давайте с думой жить о доброте: </a:t>
            </a:r>
            <a:endParaRPr sz="2400">
              <a:solidFill>
                <a:srgbClr val="1155CC"/>
              </a:solidFill>
              <a:highlight>
                <a:srgbClr val="FFFFFF"/>
              </a:highlight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1155CC"/>
                </a:solidFill>
                <a:highlight>
                  <a:srgbClr val="FFFFFF"/>
                </a:highlight>
                <a:latin typeface="Comfortaa"/>
                <a:ea typeface="Comfortaa"/>
                <a:cs typeface="Comfortaa"/>
                <a:sym typeface="Comfortaa"/>
              </a:rPr>
              <a:t>Вся в голубой и звездной красоте, </a:t>
            </a:r>
            <a:endParaRPr sz="2400">
              <a:solidFill>
                <a:srgbClr val="1155CC"/>
              </a:solidFill>
              <a:highlight>
                <a:srgbClr val="FFFFFF"/>
              </a:highlight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1155CC"/>
                </a:solidFill>
                <a:highlight>
                  <a:srgbClr val="FFFFFF"/>
                </a:highlight>
                <a:latin typeface="Comfortaa"/>
                <a:ea typeface="Comfortaa"/>
                <a:cs typeface="Comfortaa"/>
                <a:sym typeface="Comfortaa"/>
              </a:rPr>
              <a:t>Земля добра. Она дарит нас хлебом, </a:t>
            </a:r>
            <a:endParaRPr sz="2400">
              <a:solidFill>
                <a:srgbClr val="1155CC"/>
              </a:solidFill>
              <a:highlight>
                <a:srgbClr val="FFFFFF"/>
              </a:highlight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1155CC"/>
                </a:solidFill>
                <a:highlight>
                  <a:srgbClr val="FFFFFF"/>
                </a:highlight>
                <a:latin typeface="Comfortaa"/>
                <a:ea typeface="Comfortaa"/>
                <a:cs typeface="Comfortaa"/>
                <a:sym typeface="Comfortaa"/>
              </a:rPr>
              <a:t>Живой водой и деревом в цвету. </a:t>
            </a:r>
            <a:endParaRPr sz="2400">
              <a:solidFill>
                <a:srgbClr val="1155CC"/>
              </a:solidFill>
              <a:highlight>
                <a:srgbClr val="FFFFFF"/>
              </a:highlight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1155CC"/>
                </a:solidFill>
                <a:highlight>
                  <a:srgbClr val="FFFFFF"/>
                </a:highlight>
                <a:latin typeface="Comfortaa"/>
                <a:ea typeface="Comfortaa"/>
                <a:cs typeface="Comfortaa"/>
                <a:sym typeface="Comfortaa"/>
              </a:rPr>
              <a:t>Под этим вечно неспокойным небом </a:t>
            </a:r>
            <a:endParaRPr sz="2400">
              <a:solidFill>
                <a:srgbClr val="1155CC"/>
              </a:solidFill>
              <a:highlight>
                <a:srgbClr val="FFFFFF"/>
              </a:highlight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177800" marR="177800" rtl="0"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" sz="2400">
                <a:solidFill>
                  <a:srgbClr val="1155CC"/>
                </a:solidFill>
                <a:highlight>
                  <a:srgbClr val="FFFFFF"/>
                </a:highlight>
                <a:latin typeface="Comfortaa"/>
                <a:ea typeface="Comfortaa"/>
                <a:cs typeface="Comfortaa"/>
                <a:sym typeface="Comfortaa"/>
              </a:rPr>
              <a:t>Давайте воевать за доброту!</a:t>
            </a:r>
            <a:endParaRPr sz="2400">
              <a:solidFill>
                <a:srgbClr val="1155CC"/>
              </a:solidFill>
              <a:highlight>
                <a:srgbClr val="FFFFFF"/>
              </a:highlight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16" name="Google Shape;11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7739721" y="1012329"/>
            <a:ext cx="946979" cy="861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4550507">
            <a:off x="216846" y="3785229"/>
            <a:ext cx="946979" cy="861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>
            <p:ph type="title"/>
          </p:nvPr>
        </p:nvSpPr>
        <p:spPr>
          <a:xfrm>
            <a:off x="311700" y="2851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 словаре Сергея Ивановича Ожегова</a:t>
            </a:r>
            <a:endParaRPr/>
          </a:p>
        </p:txBody>
      </p:sp>
      <p:sp>
        <p:nvSpPr>
          <p:cNvPr id="123" name="Google Shape;123;p19"/>
          <p:cNvSpPr txBox="1"/>
          <p:nvPr/>
        </p:nvSpPr>
        <p:spPr>
          <a:xfrm>
            <a:off x="483150" y="1246525"/>
            <a:ext cx="8177700" cy="10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Montserrat"/>
                <a:ea typeface="Montserrat"/>
                <a:cs typeface="Montserrat"/>
                <a:sym typeface="Montserrat"/>
              </a:rPr>
              <a:t>слово </a:t>
            </a:r>
            <a:r>
              <a:rPr lang="ru" sz="180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“ДОБРОТА”</a:t>
            </a:r>
            <a:r>
              <a:rPr lang="ru" sz="1800">
                <a:latin typeface="Montserrat"/>
                <a:ea typeface="Montserrat"/>
                <a:cs typeface="Montserrat"/>
                <a:sym typeface="Montserrat"/>
              </a:rPr>
              <a:t> определяется как </a:t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“ОТЗЫВЧИВОСТЬ, ДУШЕВНОЕ РАСПОЛОЖЕНИЕ К ЛЮДЯМ, СТРЕМЛЕНИЕ ДЕЛАТЬ ДОБРО ДРУГИМ”</a:t>
            </a:r>
            <a:endParaRPr sz="180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" name="Google Shape;124;p19"/>
          <p:cNvSpPr txBox="1"/>
          <p:nvPr/>
        </p:nvSpPr>
        <p:spPr>
          <a:xfrm>
            <a:off x="5278650" y="2720487"/>
            <a:ext cx="3382200" cy="21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omfortaa"/>
                <a:ea typeface="Comfortaa"/>
                <a:cs typeface="Comfortaa"/>
                <a:sym typeface="Comfortaa"/>
              </a:rPr>
              <a:t>слово </a:t>
            </a:r>
            <a:r>
              <a:rPr lang="ru" sz="1800">
                <a:solidFill>
                  <a:srgbClr val="FF0000"/>
                </a:solidFill>
                <a:latin typeface="Comfortaa"/>
                <a:ea typeface="Comfortaa"/>
                <a:cs typeface="Comfortaa"/>
                <a:sym typeface="Comfortaa"/>
              </a:rPr>
              <a:t>“ДОБРО”</a:t>
            </a:r>
            <a:r>
              <a:rPr lang="ru" sz="1800">
                <a:latin typeface="Comfortaa"/>
                <a:ea typeface="Comfortaa"/>
                <a:cs typeface="Comfortaa"/>
                <a:sym typeface="Comfortaa"/>
              </a:rPr>
              <a:t> - </a:t>
            </a:r>
            <a:endParaRPr sz="1800"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accent3"/>
                </a:solidFill>
                <a:latin typeface="Comfortaa"/>
                <a:ea typeface="Comfortaa"/>
                <a:cs typeface="Comfortaa"/>
                <a:sym typeface="Comfortaa"/>
              </a:rPr>
              <a:t>нечто положительное, хорошее, полезное, противоположное злу; добрый поступок.</a:t>
            </a:r>
            <a:endParaRPr sz="1800">
              <a:solidFill>
                <a:schemeClr val="accent3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364225"/>
            <a:ext cx="4260301" cy="242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0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Высказывания мыслителей о доброте:</a:t>
            </a:r>
            <a:endParaRPr/>
          </a:p>
        </p:txBody>
      </p:sp>
      <p:sp>
        <p:nvSpPr>
          <p:cNvPr id="131" name="Google Shape;131;p20"/>
          <p:cNvSpPr txBox="1"/>
          <p:nvPr/>
        </p:nvSpPr>
        <p:spPr>
          <a:xfrm>
            <a:off x="311700" y="1340700"/>
            <a:ext cx="8520600" cy="34722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Л.Н. Толстой</a:t>
            </a: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 писал: “Доброта ― вот качество, которое я желаю приобрести больше всех других”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latin typeface="Times New Roman"/>
                <a:ea typeface="Times New Roman"/>
                <a:cs typeface="Times New Roman"/>
                <a:sym typeface="Times New Roman"/>
              </a:rPr>
              <a:t>Бетховен</a:t>
            </a: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 полагал, “что нет ничего выше и прекраснее, чем давать счастье многим людям”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just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latin typeface="Times New Roman"/>
                <a:ea typeface="Times New Roman"/>
                <a:cs typeface="Times New Roman"/>
                <a:sym typeface="Times New Roman"/>
              </a:rPr>
              <a:t>Слова Сократа: “Старайся всякому делать добро, а не себе одном”</a:t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2" name="Google Shape;132;p20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3" name="Google Shape;13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 rot="554389">
            <a:off x="181921" y="159454"/>
            <a:ext cx="946979" cy="8615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Какие черты характера принадлежат доброму человеку?</a:t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3000"/>
              <a:t>(выберите их среди данных слов)</a:t>
            </a:r>
            <a:endParaRPr sz="3000"/>
          </a:p>
        </p:txBody>
      </p:sp>
      <p:sp>
        <p:nvSpPr>
          <p:cNvPr id="139" name="Google Shape;139;p21"/>
          <p:cNvSpPr txBox="1"/>
          <p:nvPr/>
        </p:nvSpPr>
        <p:spPr>
          <a:xfrm>
            <a:off x="788975" y="3034525"/>
            <a:ext cx="7116000" cy="162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u="sng">
                <a:solidFill>
                  <a:schemeClr val="hlink"/>
                </a:solidFill>
                <a:hlinkClick r:id="rId3"/>
              </a:rPr>
              <a:t>https://learningapps.org/display?v=pykijwhk318</a:t>
            </a:r>
            <a:r>
              <a:rPr lang="ru" sz="1800">
                <a:solidFill>
                  <a:srgbClr val="674EA7"/>
                </a:solidFill>
              </a:rPr>
              <a:t> </a:t>
            </a:r>
            <a:endParaRPr sz="1800">
              <a:solidFill>
                <a:srgbClr val="674EA7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