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76" r:id="rId4"/>
    <p:sldId id="274" r:id="rId5"/>
    <p:sldId id="278" r:id="rId6"/>
    <p:sldId id="277" r:id="rId7"/>
    <p:sldId id="265" r:id="rId8"/>
    <p:sldId id="267" r:id="rId9"/>
    <p:sldId id="269" r:id="rId10"/>
    <p:sldId id="273" r:id="rId11"/>
    <p:sldId id="272" r:id="rId12"/>
    <p:sldId id="279" r:id="rId13"/>
    <p:sldId id="280" r:id="rId14"/>
    <p:sldId id="281" r:id="rId15"/>
    <p:sldId id="282" r:id="rId16"/>
    <p:sldId id="284" r:id="rId17"/>
    <p:sldId id="283" r:id="rId18"/>
    <p:sldId id="285" r:id="rId19"/>
    <p:sldId id="286"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6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21" autoAdjust="0"/>
  </p:normalViewPr>
  <p:slideViewPr>
    <p:cSldViewPr>
      <p:cViewPr varScale="1">
        <p:scale>
          <a:sx n="61" d="100"/>
          <a:sy n="61" d="100"/>
        </p:scale>
        <p:origin x="234" y="72"/>
      </p:cViewPr>
      <p:guideLst>
        <p:guide orient="horz" pos="2160"/>
        <p:guide pos="2880"/>
      </p:guideLst>
    </p:cSldViewPr>
  </p:slideViewPr>
  <p:notesTextViewPr>
    <p:cViewPr>
      <p:scale>
        <a:sx n="100" d="100"/>
        <a:sy n="100" d="100"/>
      </p:scale>
      <p:origin x="0" y="-209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E98107-00C1-4D70-9AC8-09371654BE85}" type="datetimeFigureOut">
              <a:rPr lang="ru-RU" smtClean="0"/>
              <a:pPr/>
              <a:t>07.09.2021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F64689-0C1A-472E-A1B3-C561DED5BA6A}" type="slidenum">
              <a:rPr lang="ru-RU" smtClean="0"/>
              <a:pPr/>
              <a:t>‹#›</a:t>
            </a:fld>
            <a:endParaRPr lang="ru-RU"/>
          </a:p>
        </p:txBody>
      </p:sp>
    </p:spTree>
    <p:extLst>
      <p:ext uri="{BB962C8B-B14F-4D97-AF65-F5344CB8AC3E}">
        <p14:creationId xmlns:p14="http://schemas.microsoft.com/office/powerpoint/2010/main" val="2967727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10000"/>
          </a:bodyPr>
          <a:lstStyle/>
          <a:p>
            <a:r>
              <a:rPr lang="ru-RU" sz="1200" kern="1200" dirty="0" smtClean="0">
                <a:solidFill>
                  <a:schemeClr val="tx1"/>
                </a:solidFill>
                <a:effectLst/>
                <a:latin typeface="+mn-lt"/>
                <a:ea typeface="+mn-ea"/>
                <a:cs typeface="+mn-cs"/>
              </a:rPr>
              <a:t>Так с чего же, так с чего же, так с чего же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Физ. лица платят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квартиры и со строенья,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объекта и с помещенья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Физ. лица платят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Ля-ля-ля-ля-ля ля-ля-ля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Так с чего же, так с чего же, так с чего же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Платим еще мы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участка и с гидроцикла,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машины и даже с зарплаты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Платим еще мы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Ля-ля-ля-ля-ля ля-ля-ля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Так с чего же, так с чего же, так с чего же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Платим еще мы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даренья и с наследства,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  аренды и с </a:t>
            </a:r>
            <a:r>
              <a:rPr lang="ru-RU" sz="1200" kern="1200" dirty="0" err="1" smtClean="0">
                <a:solidFill>
                  <a:schemeClr val="tx1"/>
                </a:solidFill>
                <a:effectLst/>
                <a:latin typeface="+mn-lt"/>
                <a:ea typeface="+mn-ea"/>
                <a:cs typeface="+mn-cs"/>
              </a:rPr>
              <a:t>плав.средства</a:t>
            </a: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Платим прямые налоги.</a:t>
            </a:r>
          </a:p>
          <a:p>
            <a:r>
              <a:rPr lang="ru-RU" sz="1200" kern="1200" dirty="0" smtClean="0">
                <a:solidFill>
                  <a:schemeClr val="tx1"/>
                </a:solidFill>
                <a:effectLst/>
                <a:latin typeface="+mn-lt"/>
                <a:ea typeface="+mn-ea"/>
                <a:cs typeface="+mn-cs"/>
              </a:rPr>
              <a:t>Ля-ля-ля-ля-ля ля-ля-ля</a:t>
            </a:r>
          </a:p>
          <a:p>
            <a:r>
              <a:rPr lang="ru-RU" sz="1200" kern="1200" dirty="0" smtClean="0">
                <a:solidFill>
                  <a:schemeClr val="tx1"/>
                </a:solidFill>
                <a:effectLst/>
                <a:latin typeface="+mn-lt"/>
                <a:ea typeface="+mn-ea"/>
                <a:cs typeface="+mn-cs"/>
              </a:rPr>
              <a:t>Так зачем же, так зачем же, так зачем же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всем платить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На медицину и на дороги</a:t>
            </a:r>
          </a:p>
          <a:p>
            <a:r>
              <a:rPr lang="ru-RU" sz="1200" kern="1200" dirty="0" smtClean="0">
                <a:solidFill>
                  <a:schemeClr val="tx1"/>
                </a:solidFill>
                <a:effectLst/>
                <a:latin typeface="+mn-lt"/>
                <a:ea typeface="+mn-ea"/>
                <a:cs typeface="+mn-cs"/>
              </a:rPr>
              <a:t>На культуру и на пособия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Платим мы с вами налоги.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Ля-ля-ля-ля-ля ля-ля-ля</a:t>
            </a:r>
            <a:br>
              <a:rPr lang="ru-RU" sz="1200" kern="1200" dirty="0" smtClean="0">
                <a:solidFill>
                  <a:schemeClr val="tx1"/>
                </a:solidFill>
                <a:effectLst/>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E9F64689-0C1A-472E-A1B3-C561DED5BA6A}" type="slidenum">
              <a:rPr lang="ru-RU" smtClean="0"/>
              <a:pPr/>
              <a:t>1</a:t>
            </a:fld>
            <a:endParaRPr lang="ru-RU"/>
          </a:p>
        </p:txBody>
      </p:sp>
    </p:spTree>
    <p:extLst>
      <p:ext uri="{BB962C8B-B14F-4D97-AF65-F5344CB8AC3E}">
        <p14:creationId xmlns:p14="http://schemas.microsoft.com/office/powerpoint/2010/main" val="1480659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B4B0BC2-04BD-4707-AEC1-55FDAA8F96B5}" type="slidenum">
              <a:rPr lang="ru-RU" smtClean="0"/>
              <a:pPr/>
              <a:t>2</a:t>
            </a:fld>
            <a:endParaRPr lang="ru-RU"/>
          </a:p>
        </p:txBody>
      </p:sp>
    </p:spTree>
    <p:extLst>
      <p:ext uri="{BB962C8B-B14F-4D97-AF65-F5344CB8AC3E}">
        <p14:creationId xmlns:p14="http://schemas.microsoft.com/office/powerpoint/2010/main" val="1195084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342900" lvl="0" indent="-342900" algn="just">
              <a:spcAft>
                <a:spcPts val="0"/>
              </a:spcAft>
              <a:buFont typeface="Wingdings" panose="05000000000000000000" pitchFamily="2" charset="2"/>
              <a:buChar char=""/>
            </a:pPr>
            <a:r>
              <a:rPr lang="ru-RU" sz="1200" dirty="0" smtClean="0">
                <a:effectLst/>
              </a:rPr>
              <a:t>Какое значение имеют налоги для государства, всего общества, и почему налоги необходимо платить?</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Какие налоги платят физические лица?</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Каковы порядок уплаты НДФЛ и ставка по этому налогу?</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Кто должен платить транспортный налог? Как он рассчитывается и уплачивается?</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Кто платит земельный налог? Что вы можете рассказать о порядке исчисления и уплаты этого налога?</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Что относится к основным объектам налогообложения для налога на имущество физических лиц? Расскажите о его расчете и уплате</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Что такое Федеральная налоговая служба (ФНС России)? Какие у нее функции?</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Финансово грамотный человек. Что он должен знать и уметь, если речь идет об уплате налогов?</a:t>
            </a:r>
            <a:endParaRPr lang="ru-RU" dirty="0" smtClean="0">
              <a:effectLst/>
            </a:endParaRPr>
          </a:p>
          <a:p>
            <a:pPr marL="342900" lvl="0" indent="-342900" algn="just">
              <a:spcAft>
                <a:spcPts val="0"/>
              </a:spcAft>
              <a:buFont typeface="Wingdings" panose="05000000000000000000" pitchFamily="2" charset="2"/>
              <a:buChar char=""/>
            </a:pPr>
            <a:r>
              <a:rPr lang="ru-RU" sz="1200" dirty="0" smtClean="0">
                <a:effectLst/>
              </a:rPr>
              <a:t>Какой вид ответственности предусмотрен для тех, кто избегает уплаты налогов?</a:t>
            </a:r>
            <a:endParaRPr lang="ru-RU" dirty="0" smtClean="0">
              <a:effectLst/>
            </a:endParaRPr>
          </a:p>
          <a:p>
            <a:endParaRPr lang="ru-RU" dirty="0"/>
          </a:p>
        </p:txBody>
      </p:sp>
      <p:sp>
        <p:nvSpPr>
          <p:cNvPr id="4" name="Номер слайда 3"/>
          <p:cNvSpPr>
            <a:spLocks noGrp="1"/>
          </p:cNvSpPr>
          <p:nvPr>
            <p:ph type="sldNum" sz="quarter" idx="10"/>
          </p:nvPr>
        </p:nvSpPr>
        <p:spPr/>
        <p:txBody>
          <a:bodyPr/>
          <a:lstStyle/>
          <a:p>
            <a:fld id="{E9F64689-0C1A-472E-A1B3-C561DED5BA6A}" type="slidenum">
              <a:rPr lang="ru-RU" smtClean="0"/>
              <a:pPr/>
              <a:t>5</a:t>
            </a:fld>
            <a:endParaRPr lang="ru-RU"/>
          </a:p>
        </p:txBody>
      </p:sp>
    </p:spTree>
    <p:extLst>
      <p:ext uri="{BB962C8B-B14F-4D97-AF65-F5344CB8AC3E}">
        <p14:creationId xmlns:p14="http://schemas.microsoft.com/office/powerpoint/2010/main" val="361947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9F64689-0C1A-472E-A1B3-C561DED5BA6A}" type="slidenum">
              <a:rPr lang="ru-RU" smtClean="0"/>
              <a:pPr/>
              <a:t>13</a:t>
            </a:fld>
            <a:endParaRPr lang="ru-RU"/>
          </a:p>
        </p:txBody>
      </p:sp>
    </p:spTree>
    <p:extLst>
      <p:ext uri="{BB962C8B-B14F-4D97-AF65-F5344CB8AC3E}">
        <p14:creationId xmlns:p14="http://schemas.microsoft.com/office/powerpoint/2010/main" val="3003615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Верны ли первоначальные представления Глеба, что налоги не нужно платить, так как это мешает его собственной комфортной жизни?</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Почему налоговый инспектор потребовал чек? Что чек подтверждает и как это связано с уплатой налогов?</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Вспомните, какие меры ответственности существуют за неуплату налогов.</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Каким образом (через какие механизмы) уплата налогов связана с финансированием образования, медицины, обороны и т.д.?</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Что заставило Глеба «отменить отмену» налогов?</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Согласны ли вы с утверждением «налогоплательщик имеет право контролировать использование уплаченных им налогов»? Что оно означает? Как на практике гражданин может контролировать, получать информацию об использовании бюджетных доходов, одним из основных источников которых являются налоговые поступления?</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Что будет, если очень сильно понизить налоги относительно сегодняшнего уровня?</a:t>
            </a:r>
            <a:endParaRPr lang="ru-RU" sz="1200" dirty="0" smtClean="0">
              <a:effectLst/>
              <a:latin typeface="Times New Roman" panose="02020603050405020304" pitchFamily="18" charset="0"/>
              <a:ea typeface="Times New Roman" panose="02020603050405020304" pitchFamily="18" charset="0"/>
            </a:endParaRPr>
          </a:p>
          <a:p>
            <a:pPr marL="342900" lvl="0" indent="-342900" algn="just">
              <a:spcBef>
                <a:spcPts val="400"/>
              </a:spcBef>
              <a:spcAft>
                <a:spcPts val="400"/>
              </a:spcAft>
              <a:buFont typeface="Wingdings" panose="05000000000000000000" pitchFamily="2" charset="2"/>
              <a:buChar char=""/>
              <a:tabLst>
                <a:tab pos="228600" algn="l"/>
              </a:tabLst>
            </a:pPr>
            <a:r>
              <a:rPr lang="ru-RU" sz="1200" dirty="0" smtClean="0">
                <a:effectLst/>
                <a:latin typeface="Times New Roman" panose="02020603050405020304" pitchFamily="18" charset="0"/>
                <a:ea typeface="Calibri" panose="020F0502020204030204" pitchFamily="34" charset="0"/>
              </a:rPr>
              <a:t>Что будет, если очень сильно повысить налоги относительно сегодняшнего уровня?</a:t>
            </a:r>
            <a:endParaRPr lang="ru-RU" sz="1200" dirty="0" smtClean="0">
              <a:effectLst/>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E9F64689-0C1A-472E-A1B3-C561DED5BA6A}" type="slidenum">
              <a:rPr lang="ru-RU" smtClean="0"/>
              <a:pPr/>
              <a:t>15</a:t>
            </a:fld>
            <a:endParaRPr lang="ru-RU"/>
          </a:p>
        </p:txBody>
      </p:sp>
    </p:spTree>
    <p:extLst>
      <p:ext uri="{BB962C8B-B14F-4D97-AF65-F5344CB8AC3E}">
        <p14:creationId xmlns:p14="http://schemas.microsoft.com/office/powerpoint/2010/main" val="37015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9F64689-0C1A-472E-A1B3-C561DED5BA6A}" type="slidenum">
              <a:rPr lang="ru-RU" smtClean="0"/>
              <a:pPr/>
              <a:t>18</a:t>
            </a:fld>
            <a:endParaRPr lang="ru-RU"/>
          </a:p>
        </p:txBody>
      </p:sp>
    </p:spTree>
    <p:extLst>
      <p:ext uri="{BB962C8B-B14F-4D97-AF65-F5344CB8AC3E}">
        <p14:creationId xmlns:p14="http://schemas.microsoft.com/office/powerpoint/2010/main" val="2671825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07.09.2021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gif"/><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d.vlfin.ru/trainers/t_07.php"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youtu.be/x5gIWN0-ZgY"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youtube.com/watch?v=IbNJmcg5Vw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hyperlink" Target="http://www.budget.gov.ru/"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www.yaklass.ru/p/osnovy-finansovoj-gramotnosti/10-11-klass/bankovskaia-i-nalogovaia-sistemy-127387/chto-takoe-nalogi-i-pochemu-ikh-nuzhno-platit-127389/re-5c74a3bd-48cd-42c2-8726-12213fb93575"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DLzk8I7ubBo"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песенка про налоги">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72000" y="37763"/>
            <a:ext cx="3816424" cy="6741404"/>
          </a:xfrm>
        </p:spPr>
      </p:pic>
      <p:pic>
        <p:nvPicPr>
          <p:cNvPr id="2" name="Picture 5" descr="smart_guy_thinking_hg_clr"/>
          <p:cNvPicPr>
            <a:picLocks noChangeAspect="1" noChangeArrowheads="1" noCrop="1"/>
          </p:cNvPicPr>
          <p:nvPr/>
        </p:nvPicPr>
        <p:blipFill>
          <a:blip r:embed="rId6" cstate="print"/>
          <a:srcRect/>
          <a:stretch>
            <a:fillRect/>
          </a:stretch>
        </p:blipFill>
        <p:spPr bwMode="auto">
          <a:xfrm>
            <a:off x="-357222" y="857232"/>
            <a:ext cx="2935506" cy="4507038"/>
          </a:xfrm>
          <a:prstGeom prst="rect">
            <a:avLst/>
          </a:prstGeom>
          <a:noFill/>
          <a:ln w="9525">
            <a:noFill/>
            <a:miter lim="800000"/>
            <a:headEnd/>
            <a:tailEnd/>
          </a:ln>
        </p:spPr>
      </p:pic>
      <p:sp>
        <p:nvSpPr>
          <p:cNvPr id="3" name="Скругленная прямоугольная выноска 2"/>
          <p:cNvSpPr/>
          <p:nvPr/>
        </p:nvSpPr>
        <p:spPr>
          <a:xfrm>
            <a:off x="1785918" y="642918"/>
            <a:ext cx="5715040" cy="1285884"/>
          </a:xfrm>
          <a:prstGeom prst="wedgeRoundRectCallout">
            <a:avLst>
              <a:gd name="adj1" fmla="val -57152"/>
              <a:gd name="adj2" fmla="val 808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Как вы думаете, о чем наш сегодняшний урок?</a:t>
            </a:r>
            <a:endParaRPr lang="ru-RU" sz="2400"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p:cNvPicPr>
            <a:picLocks noChangeAspect="1"/>
          </p:cNvPicPr>
          <p:nvPr/>
        </p:nvPicPr>
        <p:blipFill>
          <a:blip r:embed="rId2"/>
          <a:stretch>
            <a:fillRect/>
          </a:stretch>
        </p:blipFill>
        <p:spPr>
          <a:xfrm>
            <a:off x="29119" y="11894"/>
            <a:ext cx="2404872" cy="1603248"/>
          </a:xfrm>
          <a:prstGeom prst="rect">
            <a:avLst/>
          </a:prstGeom>
        </p:spPr>
      </p:pic>
      <p:sp>
        <p:nvSpPr>
          <p:cNvPr id="3" name="Скругленный прямоугольник 2"/>
          <p:cNvSpPr/>
          <p:nvPr/>
        </p:nvSpPr>
        <p:spPr>
          <a:xfrm>
            <a:off x="3321835" y="125970"/>
            <a:ext cx="3786214" cy="785818"/>
          </a:xfrm>
          <a:prstGeom prst="roundRect">
            <a:avLst/>
          </a:prstGeom>
          <a:solidFill>
            <a:schemeClr val="bg2">
              <a:lumMod val="75000"/>
            </a:schemeClr>
          </a:solidFill>
          <a:ln>
            <a:solidFill>
              <a:schemeClr val="tx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Виды налогов</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Прямоугольник 3"/>
          <p:cNvSpPr/>
          <p:nvPr/>
        </p:nvSpPr>
        <p:spPr>
          <a:xfrm>
            <a:off x="467543" y="1142984"/>
            <a:ext cx="4252463" cy="785818"/>
          </a:xfrm>
          <a:prstGeom prst="rect">
            <a:avLst/>
          </a:prstGeom>
          <a:solidFill>
            <a:schemeClr val="bg2"/>
          </a:solidFill>
          <a:ln>
            <a:solidFill>
              <a:schemeClr val="tx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Ст. 13. Федеральные налоги и сборы  </a:t>
            </a:r>
            <a:endParaRPr lang="ru-RU" sz="2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Прямоугольник 4"/>
          <p:cNvSpPr/>
          <p:nvPr/>
        </p:nvSpPr>
        <p:spPr>
          <a:xfrm>
            <a:off x="5500694" y="3044715"/>
            <a:ext cx="3214710" cy="785818"/>
          </a:xfrm>
          <a:prstGeom prst="rect">
            <a:avLst/>
          </a:prstGeom>
          <a:solidFill>
            <a:schemeClr val="bg2"/>
          </a:solidFill>
          <a:ln>
            <a:solidFill>
              <a:schemeClr val="tx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Ст.15. Местные налоги и сборы</a:t>
            </a:r>
            <a:endParaRPr lang="ru-RU" sz="2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Прямоугольник 5"/>
          <p:cNvSpPr/>
          <p:nvPr/>
        </p:nvSpPr>
        <p:spPr>
          <a:xfrm>
            <a:off x="5500694" y="1142984"/>
            <a:ext cx="3214710" cy="785818"/>
          </a:xfrm>
          <a:prstGeom prst="rect">
            <a:avLst/>
          </a:prstGeom>
          <a:solidFill>
            <a:schemeClr val="bg2"/>
          </a:solidFill>
          <a:ln>
            <a:solidFill>
              <a:schemeClr val="tx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Ст. 14. Региональные налоги</a:t>
            </a:r>
            <a:endParaRPr lang="ru-RU" sz="2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cxnSp>
        <p:nvCxnSpPr>
          <p:cNvPr id="11" name="Прямая соединительная линия 10"/>
          <p:cNvCxnSpPr/>
          <p:nvPr/>
        </p:nvCxnSpPr>
        <p:spPr>
          <a:xfrm flipH="1">
            <a:off x="3214678" y="911788"/>
            <a:ext cx="1069290" cy="2311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5500694" y="911788"/>
            <a:ext cx="943514" cy="1766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Рисунок 6"/>
          <p:cNvPicPr>
            <a:picLocks noChangeAspect="1"/>
          </p:cNvPicPr>
          <p:nvPr/>
        </p:nvPicPr>
        <p:blipFill>
          <a:blip r:embed="rId3"/>
          <a:stretch>
            <a:fillRect/>
          </a:stretch>
        </p:blipFill>
        <p:spPr>
          <a:xfrm flipH="1">
            <a:off x="7020272" y="3915476"/>
            <a:ext cx="2123728" cy="2928246"/>
          </a:xfrm>
          <a:prstGeom prst="rect">
            <a:avLst/>
          </a:prstGeom>
        </p:spPr>
      </p:pic>
      <p:sp>
        <p:nvSpPr>
          <p:cNvPr id="12" name="Прямоугольник 11"/>
          <p:cNvSpPr/>
          <p:nvPr/>
        </p:nvSpPr>
        <p:spPr>
          <a:xfrm>
            <a:off x="0" y="1897313"/>
            <a:ext cx="5004048" cy="5016758"/>
          </a:xfrm>
          <a:prstGeom prst="rect">
            <a:avLst/>
          </a:prstGeom>
        </p:spPr>
        <p:txBody>
          <a:bodyPr wrap="square">
            <a:spAutoFit/>
          </a:bodyPr>
          <a:lstStyle/>
          <a:p>
            <a:pPr marL="285750" indent="-285750">
              <a:buFont typeface="Arial" panose="020B0604020202020204" pitchFamily="34" charset="0"/>
              <a:buChar char="•"/>
            </a:pPr>
            <a:r>
              <a:rPr lang="ru-RU" sz="2000" b="1" dirty="0">
                <a:latin typeface="Arial" panose="020B0604020202020204" pitchFamily="34" charset="0"/>
                <a:cs typeface="Arial" panose="020B0604020202020204" pitchFamily="34" charset="0"/>
              </a:rPr>
              <a:t>налог на добавленную </a:t>
            </a:r>
            <a:r>
              <a:rPr lang="ru-RU" sz="2000" b="1" dirty="0" smtClean="0">
                <a:latin typeface="Arial" panose="020B0604020202020204" pitchFamily="34" charset="0"/>
                <a:cs typeface="Arial" panose="020B0604020202020204" pitchFamily="34" charset="0"/>
              </a:rPr>
              <a:t>стоимость (НДС);</a:t>
            </a:r>
            <a:endParaRPr lang="ru-RU" sz="2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акцизы</a:t>
            </a:r>
            <a:r>
              <a:rPr lang="ru-RU" sz="2000" b="1"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доходы физических </a:t>
            </a:r>
            <a:r>
              <a:rPr lang="ru-RU" sz="2000" b="1" dirty="0" smtClean="0">
                <a:latin typeface="Arial" panose="020B0604020202020204" pitchFamily="34" charset="0"/>
                <a:cs typeface="Arial" panose="020B0604020202020204" pitchFamily="34" charset="0"/>
              </a:rPr>
              <a:t>лиц (НДФЛ);</a:t>
            </a:r>
            <a:endParaRPr lang="ru-RU" sz="2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прибыль организаций;</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добычу полезных ископаемых;</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водный </a:t>
            </a:r>
            <a:r>
              <a:rPr lang="ru-RU" sz="2000" b="1" dirty="0">
                <a:latin typeface="Arial" panose="020B0604020202020204" pitchFamily="34" charset="0"/>
                <a:cs typeface="Arial" panose="020B0604020202020204" pitchFamily="34" charset="0"/>
              </a:rPr>
              <a:t>налог;</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сборы </a:t>
            </a:r>
            <a:r>
              <a:rPr lang="ru-RU" sz="2000" b="1" dirty="0">
                <a:latin typeface="Arial" panose="020B0604020202020204" pitchFamily="34" charset="0"/>
                <a:cs typeface="Arial" panose="020B0604020202020204" pitchFamily="34" charset="0"/>
              </a:rPr>
              <a:t>за пользование объектами животного мира и за пользование объектами водных биологических ресурсов;</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государственная </a:t>
            </a:r>
            <a:r>
              <a:rPr lang="ru-RU" sz="2000" b="1" dirty="0">
                <a:latin typeface="Arial" panose="020B0604020202020204" pitchFamily="34" charset="0"/>
                <a:cs typeface="Arial" panose="020B0604020202020204" pitchFamily="34" charset="0"/>
              </a:rPr>
              <a:t>пошлина;</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дополнительный доход от добычи углеводородного сырья.</a:t>
            </a:r>
          </a:p>
        </p:txBody>
      </p:sp>
      <p:sp>
        <p:nvSpPr>
          <p:cNvPr id="8" name="Прямоугольник 7"/>
          <p:cNvSpPr/>
          <p:nvPr/>
        </p:nvSpPr>
        <p:spPr>
          <a:xfrm>
            <a:off x="4720006" y="1897313"/>
            <a:ext cx="4924076" cy="1015663"/>
          </a:xfrm>
          <a:prstGeom prst="rect">
            <a:avLst/>
          </a:prstGeom>
        </p:spPr>
        <p:txBody>
          <a:bodyPr wrap="square">
            <a:spAutoFit/>
          </a:bodyPr>
          <a:lstStyle/>
          <a:p>
            <a:pPr marL="285750" indent="-285750">
              <a:buFont typeface="Arial" panose="020B0604020202020204" pitchFamily="34" charset="0"/>
              <a:buChar char="•"/>
            </a:pPr>
            <a:r>
              <a:rPr lang="ru-RU" sz="2000" b="1" dirty="0">
                <a:latin typeface="Arial" panose="020B0604020202020204" pitchFamily="34" charset="0"/>
                <a:cs typeface="Arial" panose="020B0604020202020204" pitchFamily="34" charset="0"/>
              </a:rPr>
              <a:t>налог на имущество организаций;</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игорный бизнес;</a:t>
            </a:r>
          </a:p>
          <a:p>
            <a:pPr marL="285750" indent="-28575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транспортный </a:t>
            </a:r>
            <a:r>
              <a:rPr lang="ru-RU" sz="2000" b="1" dirty="0">
                <a:latin typeface="Arial" panose="020B0604020202020204" pitchFamily="34" charset="0"/>
                <a:cs typeface="Arial" panose="020B0604020202020204" pitchFamily="34" charset="0"/>
              </a:rPr>
              <a:t>налог.</a:t>
            </a:r>
          </a:p>
        </p:txBody>
      </p:sp>
      <p:cxnSp>
        <p:nvCxnSpPr>
          <p:cNvPr id="22" name="Прямая соединительная линия 21"/>
          <p:cNvCxnSpPr>
            <a:stCxn id="3" idx="2"/>
            <a:endCxn id="5" idx="1"/>
          </p:cNvCxnSpPr>
          <p:nvPr/>
        </p:nvCxnSpPr>
        <p:spPr>
          <a:xfrm>
            <a:off x="5214942" y="911788"/>
            <a:ext cx="285752" cy="252583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p:nvSpPr>
        <p:spPr>
          <a:xfrm>
            <a:off x="4896044" y="4007174"/>
            <a:ext cx="4572000" cy="1323439"/>
          </a:xfrm>
          <a:prstGeom prst="rect">
            <a:avLst/>
          </a:prstGeom>
        </p:spPr>
        <p:txBody>
          <a:bodyPr>
            <a:spAutoFit/>
          </a:bodyPr>
          <a:lstStyle/>
          <a:p>
            <a:pPr marL="342900" indent="-34290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земельный </a:t>
            </a:r>
            <a:r>
              <a:rPr lang="ru-RU" sz="2000" b="1" dirty="0">
                <a:latin typeface="Arial" panose="020B0604020202020204" pitchFamily="34" charset="0"/>
                <a:cs typeface="Arial" panose="020B0604020202020204" pitchFamily="34" charset="0"/>
              </a:rPr>
              <a:t>налог;</a:t>
            </a:r>
          </a:p>
          <a:p>
            <a:pPr marL="342900" indent="-34290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налог </a:t>
            </a:r>
            <a:r>
              <a:rPr lang="ru-RU" sz="2000" b="1" dirty="0">
                <a:latin typeface="Arial" panose="020B0604020202020204" pitchFamily="34" charset="0"/>
                <a:cs typeface="Arial" panose="020B0604020202020204" pitchFamily="34" charset="0"/>
              </a:rPr>
              <a:t>на имущество физических лиц;</a:t>
            </a:r>
          </a:p>
          <a:p>
            <a:pPr marL="342900" indent="-342900">
              <a:buFont typeface="Arial" panose="020B0604020202020204" pitchFamily="34" charset="0"/>
              <a:buChar char="•"/>
            </a:pPr>
            <a:r>
              <a:rPr lang="ru-RU" sz="2000" b="1" dirty="0" smtClean="0">
                <a:latin typeface="Arial" panose="020B0604020202020204" pitchFamily="34" charset="0"/>
                <a:cs typeface="Arial" panose="020B0604020202020204" pitchFamily="34" charset="0"/>
              </a:rPr>
              <a:t>торговый </a:t>
            </a:r>
            <a:r>
              <a:rPr lang="ru-RU" sz="2000" b="1" dirty="0">
                <a:latin typeface="Arial" panose="020B0604020202020204" pitchFamily="34" charset="0"/>
                <a:cs typeface="Arial" panose="020B0604020202020204" pitchFamily="34" charset="0"/>
              </a:rPr>
              <a:t>сбор.</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500166" y="1488033"/>
            <a:ext cx="735811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ru-RU"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Платить налоги необходимо потому, что</a:t>
            </a:r>
          </a:p>
          <a:p>
            <a:pPr marL="457200" marR="0" lvl="0" indent="-457200" algn="just" defTabSz="914400" rtl="0" eaLnBrk="1" fontAlgn="base" latinLnBrk="0" hangingPunct="1">
              <a:lnSpc>
                <a:spcPct val="100000"/>
              </a:lnSpc>
              <a:spcBef>
                <a:spcPct val="0"/>
              </a:spcBef>
              <a:spcAft>
                <a:spcPct val="0"/>
              </a:spcAft>
              <a:buClrTx/>
              <a:buSzTx/>
              <a:buAutoNum type="arabicPeriod"/>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за их неуплату налагаются штрафы и пени, налоги – неизбежные расходы граждан и бизнеса</a:t>
            </a:r>
          </a:p>
          <a:p>
            <a:pPr marL="457200" marR="0" lvl="0" indent="-457200" algn="just" defTabSz="914400" rtl="0" eaLnBrk="1" fontAlgn="base" latinLnBrk="0" hangingPunct="1">
              <a:lnSpc>
                <a:spcPct val="100000"/>
              </a:lnSpc>
              <a:spcBef>
                <a:spcPct val="0"/>
              </a:spcBef>
              <a:spcAft>
                <a:spcPct val="0"/>
              </a:spcAft>
              <a:buClrTx/>
              <a:buSzTx/>
              <a:buAutoNum type="arabicPeriod"/>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налоги обеспечивают доходную часть госбюджета, государство за счёт налогов организует оборону страны, охрану порядка, создаёт образовательные, медицинские, культурные и спортивные объекты, строит дороги, мосты, парки, осуществляет социальную поддержку определённых категорий граждан, вкладывает деньги в развитие всех сфер жизни общества</a:t>
            </a:r>
          </a:p>
        </p:txBody>
      </p:sp>
      <p:pic>
        <p:nvPicPr>
          <p:cNvPr id="3" name="Picture 5" descr="smart_guy_thinking_hg_clr"/>
          <p:cNvPicPr>
            <a:picLocks noChangeAspect="1" noChangeArrowheads="1" noCrop="1"/>
          </p:cNvPicPr>
          <p:nvPr/>
        </p:nvPicPr>
        <p:blipFill>
          <a:blip r:embed="rId2" cstate="print"/>
          <a:srcRect/>
          <a:stretch>
            <a:fillRect/>
          </a:stretch>
        </p:blipFill>
        <p:spPr bwMode="auto">
          <a:xfrm>
            <a:off x="-214346" y="0"/>
            <a:ext cx="2935506" cy="4507038"/>
          </a:xfrm>
          <a:prstGeom prst="rect">
            <a:avLst/>
          </a:prstGeom>
          <a:noFill/>
          <a:ln w="9525">
            <a:noFill/>
            <a:miter lim="800000"/>
            <a:headEnd/>
            <a:tailEnd/>
          </a:ln>
        </p:spPr>
      </p:pic>
      <p:sp>
        <p:nvSpPr>
          <p:cNvPr id="4" name="Скругленная прямоугольная выноска 3"/>
          <p:cNvSpPr/>
          <p:nvPr/>
        </p:nvSpPr>
        <p:spPr>
          <a:xfrm>
            <a:off x="1857356" y="214290"/>
            <a:ext cx="5715040" cy="1000132"/>
          </a:xfrm>
          <a:prstGeom prst="wedgeRoundRectCallout">
            <a:avLst>
              <a:gd name="adj1" fmla="val -55374"/>
              <a:gd name="adj2" fmla="val -1364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Какое суждение вам кажется более правильным? Почему?</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279681"/>
            <a:ext cx="9144000" cy="6578319"/>
          </a:xfrm>
          <a:prstGeom prst="rect">
            <a:avLst/>
          </a:prstGeom>
        </p:spPr>
      </p:pic>
      <p:sp>
        <p:nvSpPr>
          <p:cNvPr id="3" name="TextBox 2"/>
          <p:cNvSpPr txBox="1"/>
          <p:nvPr/>
        </p:nvSpPr>
        <p:spPr>
          <a:xfrm>
            <a:off x="1907704" y="0"/>
            <a:ext cx="5184576" cy="523220"/>
          </a:xfrm>
          <a:prstGeom prst="rect">
            <a:avLst/>
          </a:prstGeom>
          <a:noFill/>
        </p:spPr>
        <p:txBody>
          <a:bodyPr wrap="square" rtlCol="0">
            <a:spAutoFit/>
          </a:bodyPr>
          <a:lstStyle/>
          <a:p>
            <a:pPr algn="ctr"/>
            <a:r>
              <a:rPr lang="ru-RU" sz="2800" b="1" dirty="0" smtClean="0">
                <a:solidFill>
                  <a:srgbClr val="7030A0"/>
                </a:solidFill>
                <a:effectLst>
                  <a:outerShdw blurRad="38100" dist="38100" dir="2700000" algn="tl">
                    <a:srgbClr val="000000">
                      <a:alpha val="43137"/>
                    </a:srgbClr>
                  </a:outerShdw>
                </a:effectLst>
              </a:rPr>
              <a:t>Основные элементы налога</a:t>
            </a:r>
            <a:endParaRPr lang="ru-RU" sz="2800" b="1" dirty="0">
              <a:solidFill>
                <a:srgbClr val="7030A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971079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0" y="0"/>
            <a:ext cx="3131840" cy="6857999"/>
          </a:xfrm>
        </p:spPr>
        <p:txBody>
          <a:bodyPr>
            <a:noAutofit/>
          </a:bodyPr>
          <a:lstStyle/>
          <a:p>
            <a:pPr marL="0" indent="0">
              <a:buNone/>
            </a:pPr>
            <a:r>
              <a:rPr lang="ru-RU" sz="2000" dirty="0">
                <a:latin typeface="Arial" panose="020B0604020202020204" pitchFamily="34" charset="0"/>
                <a:cs typeface="Arial" panose="020B0604020202020204" pitchFamily="34" charset="0"/>
              </a:rPr>
              <a:t>Представим, что вы работаете и получаете зарплату 30 тыс. руб. в </a:t>
            </a:r>
            <a:r>
              <a:rPr lang="ru-RU" sz="2000" dirty="0" smtClean="0">
                <a:latin typeface="Arial" panose="020B0604020202020204" pitchFamily="34" charset="0"/>
                <a:cs typeface="Arial" panose="020B0604020202020204" pitchFamily="34" charset="0"/>
              </a:rPr>
              <a:t>месяц</a:t>
            </a:r>
            <a:r>
              <a:rPr lang="ru-RU" sz="2000" dirty="0">
                <a:latin typeface="Arial" panose="020B0604020202020204" pitchFamily="34" charset="0"/>
                <a:cs typeface="Arial" panose="020B0604020202020204" pitchFamily="34" charset="0"/>
              </a:rPr>
              <a:t>. У вас есть автомобиль “Лада Калина”, мощность двигателя </a:t>
            </a:r>
            <a:r>
              <a:rPr lang="ru-RU" sz="2000" dirty="0" smtClean="0">
                <a:latin typeface="Arial" panose="020B0604020202020204" pitchFamily="34" charset="0"/>
                <a:cs typeface="Arial" panose="020B0604020202020204" pitchFamily="34" charset="0"/>
              </a:rPr>
              <a:t>которого </a:t>
            </a:r>
            <a:r>
              <a:rPr lang="ru-RU" sz="2000" dirty="0">
                <a:latin typeface="Arial" panose="020B0604020202020204" pitchFamily="34" charset="0"/>
                <a:cs typeface="Arial" panose="020B0604020202020204" pitchFamily="34" charset="0"/>
              </a:rPr>
              <a:t>98 л. с., а в начале января ваша бабушка переписала на вас </a:t>
            </a:r>
            <a:r>
              <a:rPr lang="ru-RU" sz="2000" dirty="0" smtClean="0">
                <a:latin typeface="Arial" panose="020B0604020202020204" pitchFamily="34" charset="0"/>
                <a:cs typeface="Arial" panose="020B0604020202020204" pitchFamily="34" charset="0"/>
              </a:rPr>
              <a:t>квартиру </a:t>
            </a:r>
            <a:r>
              <a:rPr lang="ru-RU" sz="2000" dirty="0">
                <a:latin typeface="Arial" panose="020B0604020202020204" pitchFamily="34" charset="0"/>
                <a:cs typeface="Arial" panose="020B0604020202020204" pitchFamily="34" charset="0"/>
              </a:rPr>
              <a:t>площадью 30 м2 в вашем городе и 1/2 долю дачного участка</a:t>
            </a:r>
            <a:r>
              <a:rPr lang="ru-RU" sz="2000" dirty="0" smtClean="0">
                <a:latin typeface="Arial" panose="020B0604020202020204" pitchFamily="34" charset="0"/>
                <a:cs typeface="Arial" panose="020B0604020202020204" pitchFamily="34" charset="0"/>
              </a:rPr>
              <a:t>, кадастровая </a:t>
            </a:r>
            <a:r>
              <a:rPr lang="ru-RU" sz="2000" dirty="0">
                <a:latin typeface="Arial" panose="020B0604020202020204" pitchFamily="34" charset="0"/>
                <a:cs typeface="Arial" panose="020B0604020202020204" pitchFamily="34" charset="0"/>
              </a:rPr>
              <a:t>стоимость которых </a:t>
            </a:r>
            <a:r>
              <a:rPr lang="ru-RU" sz="2000" dirty="0" smtClean="0">
                <a:latin typeface="Arial" panose="020B0604020202020204" pitchFamily="34" charset="0"/>
                <a:cs typeface="Arial" panose="020B0604020202020204" pitchFamily="34" charset="0"/>
              </a:rPr>
              <a:t>соответственно </a:t>
            </a:r>
            <a:r>
              <a:rPr lang="ru-RU" sz="2000" dirty="0">
                <a:latin typeface="Arial" panose="020B0604020202020204" pitchFamily="34" charset="0"/>
                <a:cs typeface="Arial" panose="020B0604020202020204" pitchFamily="34" charset="0"/>
              </a:rPr>
              <a:t>2 млн руб. и 800 </a:t>
            </a:r>
            <a:r>
              <a:rPr lang="ru-RU" sz="2000" dirty="0" err="1" smtClean="0">
                <a:latin typeface="Arial" panose="020B0604020202020204" pitchFamily="34" charset="0"/>
                <a:cs typeface="Arial" panose="020B0604020202020204" pitchFamily="34" charset="0"/>
              </a:rPr>
              <a:t>тыс.руб</a:t>
            </a:r>
            <a:r>
              <a:rPr lang="ru-RU" sz="2000" dirty="0">
                <a:latin typeface="Arial" panose="020B0604020202020204" pitchFamily="34" charset="0"/>
                <a:cs typeface="Arial" panose="020B0604020202020204" pitchFamily="34" charset="0"/>
              </a:rPr>
              <a:t>. </a:t>
            </a:r>
            <a:r>
              <a:rPr lang="ru-RU" sz="2000" b="1" dirty="0">
                <a:latin typeface="Arial" panose="020B0604020202020204" pitchFamily="34" charset="0"/>
                <a:cs typeface="Arial" panose="020B0604020202020204" pitchFamily="34" charset="0"/>
              </a:rPr>
              <a:t>Рассчитайте сумму налогов к уплате за </a:t>
            </a:r>
            <a:r>
              <a:rPr lang="ru-RU" sz="2000" b="1" dirty="0" smtClean="0">
                <a:latin typeface="Arial" panose="020B0604020202020204" pitchFamily="34" charset="0"/>
                <a:cs typeface="Arial" panose="020B0604020202020204" pitchFamily="34" charset="0"/>
              </a:rPr>
              <a:t>2020 </a:t>
            </a:r>
            <a:r>
              <a:rPr lang="ru-RU" sz="2000" b="1" dirty="0">
                <a:latin typeface="Arial" panose="020B0604020202020204" pitchFamily="34" charset="0"/>
                <a:cs typeface="Arial" panose="020B0604020202020204" pitchFamily="34" charset="0"/>
              </a:rPr>
              <a:t>год</a:t>
            </a:r>
            <a:endParaRPr lang="ru-RU" sz="2000" b="1" dirty="0">
              <a:latin typeface="Arial" panose="020B0604020202020204" pitchFamily="34" charset="0"/>
              <a:cs typeface="Arial" panose="020B0604020202020204" pitchFamily="34" charset="0"/>
            </a:endParaRPr>
          </a:p>
        </p:txBody>
      </p:sp>
      <p:sp>
        <p:nvSpPr>
          <p:cNvPr id="4" name="Объект 3"/>
          <p:cNvSpPr>
            <a:spLocks noGrp="1"/>
          </p:cNvSpPr>
          <p:nvPr>
            <p:ph sz="half" idx="2"/>
          </p:nvPr>
        </p:nvSpPr>
        <p:spPr>
          <a:xfrm>
            <a:off x="2915816" y="485830"/>
            <a:ext cx="6228184" cy="5517223"/>
          </a:xfrm>
        </p:spPr>
        <p:txBody>
          <a:bodyPr>
            <a:normAutofit/>
          </a:bodyPr>
          <a:lstStyle/>
          <a:p>
            <a:pPr marL="0" indent="0">
              <a:buNone/>
            </a:pPr>
            <a:r>
              <a:rPr lang="ru-RU" sz="2000" b="1" i="1" dirty="0" smtClean="0">
                <a:solidFill>
                  <a:srgbClr val="00B050"/>
                </a:solidFill>
                <a:latin typeface="Arial" panose="020B0604020202020204" pitchFamily="34" charset="0"/>
                <a:cs typeface="Arial" panose="020B0604020202020204" pitchFamily="34" charset="0"/>
              </a:rPr>
              <a:t>Решение задачи</a:t>
            </a:r>
          </a:p>
          <a:p>
            <a:pPr marL="0" indent="0">
              <a:buNone/>
            </a:pPr>
            <a:r>
              <a:rPr lang="ru-RU" sz="2000" b="1" dirty="0" smtClean="0">
                <a:solidFill>
                  <a:srgbClr val="00B050"/>
                </a:solidFill>
                <a:latin typeface="Arial" panose="020B0604020202020204" pitchFamily="34" charset="0"/>
                <a:cs typeface="Arial" panose="020B0604020202020204" pitchFamily="34" charset="0"/>
              </a:rPr>
              <a:t>1. Сначала рассчитаем налог на доходы физических лиц. Чтобы определить НДФЛ, нужно вычесть 13% от суммы заработной платы, указанной в трудовом договоре.</a:t>
            </a:r>
          </a:p>
          <a:p>
            <a:pPr marL="0" indent="0">
              <a:buNone/>
            </a:pPr>
            <a:r>
              <a:rPr lang="ru-RU" sz="2000" b="1" dirty="0" smtClean="0">
                <a:solidFill>
                  <a:srgbClr val="00B050"/>
                </a:solidFill>
                <a:latin typeface="Arial" panose="020B0604020202020204" pitchFamily="34" charset="0"/>
                <a:cs typeface="Arial" panose="020B0604020202020204" pitchFamily="34" charset="0"/>
              </a:rPr>
              <a:t>Сумма НДФЛ в месяц:</a:t>
            </a:r>
          </a:p>
          <a:p>
            <a:pPr marL="0" indent="0">
              <a:buNone/>
            </a:pPr>
            <a:r>
              <a:rPr lang="ru-RU" sz="2000" b="1" dirty="0" smtClean="0">
                <a:solidFill>
                  <a:srgbClr val="00B050"/>
                </a:solidFill>
                <a:latin typeface="Arial" panose="020B0604020202020204" pitchFamily="34" charset="0"/>
                <a:cs typeface="Arial" panose="020B0604020202020204" pitchFamily="34" charset="0"/>
              </a:rPr>
              <a:t>30 000 ・ 0,13 = 3900 (руб.).</a:t>
            </a:r>
          </a:p>
          <a:p>
            <a:pPr marL="0" indent="0">
              <a:buNone/>
            </a:pPr>
            <a:r>
              <a:rPr lang="ru-RU" sz="2000" b="1" dirty="0" smtClean="0">
                <a:solidFill>
                  <a:srgbClr val="00B050"/>
                </a:solidFill>
                <a:latin typeface="Arial" panose="020B0604020202020204" pitchFamily="34" charset="0"/>
                <a:cs typeface="Arial" panose="020B0604020202020204" pitchFamily="34" charset="0"/>
              </a:rPr>
              <a:t>Чистая заработная плата, то есть с учётом удержанного НДФЛ:</a:t>
            </a:r>
          </a:p>
          <a:p>
            <a:pPr marL="0" indent="0">
              <a:buNone/>
            </a:pPr>
            <a:r>
              <a:rPr lang="ru-RU" sz="2000" b="1" dirty="0" smtClean="0">
                <a:solidFill>
                  <a:srgbClr val="00B050"/>
                </a:solidFill>
                <a:latin typeface="Arial" panose="020B0604020202020204" pitchFamily="34" charset="0"/>
                <a:cs typeface="Arial" panose="020B0604020202020204" pitchFamily="34" charset="0"/>
              </a:rPr>
              <a:t>30 000 – 3900 = 26 100 (руб.).</a:t>
            </a:r>
          </a:p>
          <a:p>
            <a:pPr marL="0" indent="0">
              <a:buNone/>
            </a:pPr>
            <a:r>
              <a:rPr lang="ru-RU" sz="2000" b="1" dirty="0" smtClean="0">
                <a:solidFill>
                  <a:srgbClr val="00B050"/>
                </a:solidFill>
                <a:latin typeface="Arial" panose="020B0604020202020204" pitchFamily="34" charset="0"/>
                <a:cs typeface="Arial" panose="020B0604020202020204" pitchFamily="34" charset="0"/>
              </a:rPr>
              <a:t>Сумма НДФЛ за год:</a:t>
            </a:r>
          </a:p>
          <a:p>
            <a:pPr marL="0" indent="0">
              <a:buNone/>
            </a:pPr>
            <a:r>
              <a:rPr lang="ru-RU" sz="2000" b="1" dirty="0" smtClean="0">
                <a:solidFill>
                  <a:srgbClr val="00B050"/>
                </a:solidFill>
                <a:latin typeface="Arial" panose="020B0604020202020204" pitchFamily="34" charset="0"/>
                <a:cs typeface="Arial" panose="020B0604020202020204" pitchFamily="34" charset="0"/>
              </a:rPr>
              <a:t>3900 ・ 12 = 46 800 (руб.).</a:t>
            </a:r>
            <a:endParaRPr lang="ru-RU" sz="2000" b="1" dirty="0">
              <a:solidFill>
                <a:srgbClr val="00B050"/>
              </a:solidFill>
              <a:latin typeface="Arial" panose="020B0604020202020204" pitchFamily="34" charset="0"/>
              <a:cs typeface="Arial" panose="020B0604020202020204" pitchFamily="34" charset="0"/>
            </a:endParaRPr>
          </a:p>
        </p:txBody>
      </p:sp>
      <p:sp>
        <p:nvSpPr>
          <p:cNvPr id="5" name="TextBox 4"/>
          <p:cNvSpPr txBox="1"/>
          <p:nvPr/>
        </p:nvSpPr>
        <p:spPr>
          <a:xfrm>
            <a:off x="3923928" y="24165"/>
            <a:ext cx="5472608" cy="461665"/>
          </a:xfrm>
          <a:prstGeom prst="rect">
            <a:avLst/>
          </a:prstGeom>
          <a:noFill/>
        </p:spPr>
        <p:txBody>
          <a:bodyPr wrap="square" rtlCol="0">
            <a:spAutoFit/>
          </a:bodyPr>
          <a:lstStyle/>
          <a:p>
            <a:r>
              <a:rPr lang="ru-RU" sz="2400" b="1" dirty="0" smtClean="0">
                <a:solidFill>
                  <a:srgbClr val="7030A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Рабочая тетрадь, стр. 79 задача</a:t>
            </a:r>
            <a:endParaRPr lang="ru-RU" sz="2400" b="1" dirty="0">
              <a:solidFill>
                <a:srgbClr val="7030A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Прямоугольник 5"/>
          <p:cNvSpPr/>
          <p:nvPr/>
        </p:nvSpPr>
        <p:spPr>
          <a:xfrm>
            <a:off x="2937493" y="1874041"/>
            <a:ext cx="6391780" cy="2554545"/>
          </a:xfrm>
          <a:prstGeom prst="rect">
            <a:avLst/>
          </a:prstGeom>
          <a:solidFill>
            <a:srgbClr val="FFF6E0"/>
          </a:solidFill>
        </p:spPr>
        <p:txBody>
          <a:bodyPr wrap="square">
            <a:spAutoFit/>
          </a:bodyPr>
          <a:lstStyle/>
          <a:p>
            <a:r>
              <a:rPr lang="ru-RU" sz="2000" b="1" dirty="0">
                <a:solidFill>
                  <a:srgbClr val="0070C0"/>
                </a:solidFill>
                <a:latin typeface="Arial" panose="020B0604020202020204" pitchFamily="34" charset="0"/>
                <a:cs typeface="Arial" panose="020B0604020202020204" pitchFamily="34" charset="0"/>
              </a:rPr>
              <a:t>2. Теперь рассчитаем налог на автомобиль ≪Лада Калина</a:t>
            </a:r>
            <a:r>
              <a:rPr lang="ru-RU" sz="2000" b="1" dirty="0" smtClean="0">
                <a:solidFill>
                  <a:srgbClr val="0070C0"/>
                </a:solidFill>
                <a:latin typeface="Arial" panose="020B0604020202020204" pitchFamily="34" charset="0"/>
                <a:cs typeface="Arial" panose="020B0604020202020204" pitchFamily="34" charset="0"/>
              </a:rPr>
              <a:t>≫ (</a:t>
            </a:r>
            <a:r>
              <a:rPr lang="ru-RU" sz="2000" b="1" dirty="0">
                <a:solidFill>
                  <a:srgbClr val="0070C0"/>
                </a:solidFill>
                <a:latin typeface="Arial" panose="020B0604020202020204" pitchFamily="34" charset="0"/>
                <a:cs typeface="Arial" panose="020B0604020202020204" pitchFamily="34" charset="0"/>
              </a:rPr>
              <a:t>98 л. с.). Ставку налога по региону можно узнать с помощью </a:t>
            </a:r>
            <a:r>
              <a:rPr lang="ru-RU" sz="2000" b="1" dirty="0" smtClean="0">
                <a:solidFill>
                  <a:srgbClr val="0070C0"/>
                </a:solidFill>
                <a:latin typeface="Arial" panose="020B0604020202020204" pitchFamily="34" charset="0"/>
                <a:cs typeface="Arial" panose="020B0604020202020204" pitchFamily="34" charset="0"/>
              </a:rPr>
              <a:t>Интернета</a:t>
            </a:r>
            <a:r>
              <a:rPr lang="ru-RU" sz="2000" b="1" dirty="0">
                <a:solidFill>
                  <a:srgbClr val="0070C0"/>
                </a:solidFill>
                <a:latin typeface="Arial" panose="020B0604020202020204" pitchFamily="34" charset="0"/>
                <a:cs typeface="Arial" panose="020B0604020202020204" pitchFamily="34" charset="0"/>
              </a:rPr>
              <a:t>. </a:t>
            </a:r>
            <a:r>
              <a:rPr lang="ru-RU" sz="2000" b="1" dirty="0" smtClean="0">
                <a:solidFill>
                  <a:srgbClr val="0070C0"/>
                </a:solidFill>
                <a:latin typeface="Arial" panose="020B0604020202020204" pitchFamily="34" charset="0"/>
                <a:cs typeface="Arial" panose="020B0604020202020204" pitchFamily="34" charset="0"/>
              </a:rPr>
              <a:t>(В РК ставка </a:t>
            </a:r>
            <a:r>
              <a:rPr lang="ru-RU" sz="2000" b="1" dirty="0">
                <a:solidFill>
                  <a:srgbClr val="0070C0"/>
                </a:solidFill>
                <a:latin typeface="Arial" panose="020B0604020202020204" pitchFamily="34" charset="0"/>
                <a:cs typeface="Arial" panose="020B0604020202020204" pitchFamily="34" charset="0"/>
              </a:rPr>
              <a:t>налога на ТС с двигателем </a:t>
            </a:r>
            <a:r>
              <a:rPr lang="ru-RU" sz="2000" b="1" dirty="0" smtClean="0">
                <a:solidFill>
                  <a:srgbClr val="0070C0"/>
                </a:solidFill>
                <a:latin typeface="Arial" panose="020B0604020202020204" pitchFamily="34" charset="0"/>
                <a:cs typeface="Arial" panose="020B0604020202020204" pitchFamily="34" charset="0"/>
              </a:rPr>
              <a:t>мощностью 85 - </a:t>
            </a:r>
            <a:r>
              <a:rPr lang="ru-RU" sz="2000" b="1" dirty="0">
                <a:solidFill>
                  <a:srgbClr val="0070C0"/>
                </a:solidFill>
                <a:latin typeface="Arial" panose="020B0604020202020204" pitchFamily="34" charset="0"/>
                <a:cs typeface="Arial" panose="020B0604020202020204" pitchFamily="34" charset="0"/>
              </a:rPr>
              <a:t>100 </a:t>
            </a:r>
            <a:r>
              <a:rPr lang="ru-RU" sz="2000" b="1" dirty="0" err="1" smtClean="0">
                <a:solidFill>
                  <a:srgbClr val="0070C0"/>
                </a:solidFill>
                <a:latin typeface="Arial" panose="020B0604020202020204" pitchFamily="34" charset="0"/>
                <a:cs typeface="Arial" panose="020B0604020202020204" pitchFamily="34" charset="0"/>
              </a:rPr>
              <a:t>л.с</a:t>
            </a:r>
            <a:r>
              <a:rPr lang="ru-RU" sz="2000" b="1" dirty="0" smtClean="0">
                <a:solidFill>
                  <a:srgbClr val="0070C0"/>
                </a:solidFill>
                <a:latin typeface="Arial" panose="020B0604020202020204" pitchFamily="34" charset="0"/>
                <a:cs typeface="Arial" panose="020B0604020202020204" pitchFamily="34" charset="0"/>
              </a:rPr>
              <a:t>. составляет 20 руб.)</a:t>
            </a:r>
            <a:endParaRPr lang="ru-RU" sz="2000" b="1" dirty="0">
              <a:solidFill>
                <a:srgbClr val="0070C0"/>
              </a:solidFill>
              <a:latin typeface="Arial" panose="020B0604020202020204" pitchFamily="34" charset="0"/>
              <a:cs typeface="Arial" panose="020B0604020202020204" pitchFamily="34" charset="0"/>
            </a:endParaRPr>
          </a:p>
          <a:p>
            <a:r>
              <a:rPr lang="ru-RU" sz="2000" b="1" dirty="0">
                <a:solidFill>
                  <a:srgbClr val="0070C0"/>
                </a:solidFill>
                <a:latin typeface="Arial" panose="020B0604020202020204" pitchFamily="34" charset="0"/>
                <a:cs typeface="Arial" panose="020B0604020202020204" pitchFamily="34" charset="0"/>
              </a:rPr>
              <a:t>Сумма транспортного налога на автомобиль составит:</a:t>
            </a:r>
          </a:p>
          <a:p>
            <a:r>
              <a:rPr lang="ru-RU" sz="2000" b="1" dirty="0" smtClean="0">
                <a:solidFill>
                  <a:srgbClr val="0070C0"/>
                </a:solidFill>
                <a:latin typeface="Arial" panose="020B0604020202020204" pitchFamily="34" charset="0"/>
                <a:cs typeface="Arial" panose="020B0604020202020204" pitchFamily="34" charset="0"/>
              </a:rPr>
              <a:t>20 </a:t>
            </a:r>
            <a:r>
              <a:rPr lang="ru-RU" sz="2000" b="1" dirty="0">
                <a:solidFill>
                  <a:srgbClr val="0070C0"/>
                </a:solidFill>
                <a:latin typeface="Arial" panose="020B0604020202020204" pitchFamily="34" charset="0"/>
                <a:cs typeface="Arial" panose="020B0604020202020204" pitchFamily="34" charset="0"/>
              </a:rPr>
              <a:t>・ 98 = </a:t>
            </a:r>
            <a:r>
              <a:rPr lang="ru-RU" sz="2000" b="1" dirty="0" smtClean="0">
                <a:solidFill>
                  <a:srgbClr val="0070C0"/>
                </a:solidFill>
                <a:latin typeface="Arial" panose="020B0604020202020204" pitchFamily="34" charset="0"/>
                <a:cs typeface="Arial" panose="020B0604020202020204" pitchFamily="34" charset="0"/>
              </a:rPr>
              <a:t>1960 </a:t>
            </a:r>
            <a:r>
              <a:rPr lang="ru-RU" sz="2000" b="1" dirty="0">
                <a:solidFill>
                  <a:srgbClr val="0070C0"/>
                </a:solidFill>
                <a:latin typeface="Arial" panose="020B0604020202020204" pitchFamily="34" charset="0"/>
                <a:cs typeface="Arial" panose="020B0604020202020204" pitchFamily="34" charset="0"/>
              </a:rPr>
              <a:t>(руб.).</a:t>
            </a:r>
          </a:p>
        </p:txBody>
      </p:sp>
      <p:sp>
        <p:nvSpPr>
          <p:cNvPr id="7" name="Прямоугольник 6"/>
          <p:cNvSpPr/>
          <p:nvPr/>
        </p:nvSpPr>
        <p:spPr>
          <a:xfrm>
            <a:off x="2925202" y="2852936"/>
            <a:ext cx="6387243" cy="2554545"/>
          </a:xfrm>
          <a:prstGeom prst="rect">
            <a:avLst/>
          </a:prstGeom>
          <a:solidFill>
            <a:srgbClr val="FFF6E0"/>
          </a:solidFill>
        </p:spPr>
        <p:txBody>
          <a:bodyPr wrap="square">
            <a:spAutoFit/>
          </a:bodyPr>
          <a:lstStyle/>
          <a:p>
            <a:r>
              <a:rPr lang="ru-RU" sz="2000" b="1" dirty="0">
                <a:solidFill>
                  <a:srgbClr val="7030A0"/>
                </a:solidFill>
                <a:latin typeface="Arial" panose="020B0604020202020204" pitchFamily="34" charset="0"/>
                <a:cs typeface="Arial" panose="020B0604020202020204" pitchFamily="34" charset="0"/>
              </a:rPr>
              <a:t>3. Далее рассчитываем налог на квартиру. Сначала нужно </a:t>
            </a:r>
            <a:r>
              <a:rPr lang="ru-RU" sz="2000" b="1" dirty="0" smtClean="0">
                <a:solidFill>
                  <a:srgbClr val="7030A0"/>
                </a:solidFill>
                <a:latin typeface="Arial" panose="020B0604020202020204" pitchFamily="34" charset="0"/>
                <a:cs typeface="Arial" panose="020B0604020202020204" pitchFamily="34" charset="0"/>
              </a:rPr>
              <a:t>узнать ставку </a:t>
            </a:r>
            <a:r>
              <a:rPr lang="ru-RU" sz="2000" b="1" dirty="0">
                <a:solidFill>
                  <a:srgbClr val="7030A0"/>
                </a:solidFill>
                <a:latin typeface="Arial" panose="020B0604020202020204" pitchFamily="34" charset="0"/>
                <a:cs typeface="Arial" panose="020B0604020202020204" pitchFamily="34" charset="0"/>
              </a:rPr>
              <a:t>налога на имущество, которая действует в нашем </a:t>
            </a:r>
            <a:r>
              <a:rPr lang="ru-RU" sz="2000" b="1" dirty="0" smtClean="0">
                <a:solidFill>
                  <a:srgbClr val="7030A0"/>
                </a:solidFill>
                <a:latin typeface="Arial" panose="020B0604020202020204" pitchFamily="34" charset="0"/>
                <a:cs typeface="Arial" panose="020B0604020202020204" pitchFamily="34" charset="0"/>
              </a:rPr>
              <a:t>муниципальном </a:t>
            </a:r>
            <a:r>
              <a:rPr lang="ru-RU" sz="2000" b="1" dirty="0">
                <a:solidFill>
                  <a:srgbClr val="7030A0"/>
                </a:solidFill>
                <a:latin typeface="Arial" panose="020B0604020202020204" pitchFamily="34" charset="0"/>
                <a:cs typeface="Arial" panose="020B0604020202020204" pitchFamily="34" charset="0"/>
              </a:rPr>
              <a:t>образовании. Если есть доступ в Интернет, ученики узнают </a:t>
            </a:r>
            <a:r>
              <a:rPr lang="ru-RU" sz="2000" b="1" dirty="0" smtClean="0">
                <a:solidFill>
                  <a:srgbClr val="7030A0"/>
                </a:solidFill>
                <a:latin typeface="Arial" panose="020B0604020202020204" pitchFamily="34" charset="0"/>
                <a:cs typeface="Arial" panose="020B0604020202020204" pitchFamily="34" charset="0"/>
              </a:rPr>
              <a:t>ставку </a:t>
            </a:r>
            <a:r>
              <a:rPr lang="ru-RU" sz="2000" b="1" dirty="0">
                <a:solidFill>
                  <a:srgbClr val="7030A0"/>
                </a:solidFill>
                <a:latin typeface="Arial" panose="020B0604020202020204" pitchFamily="34" charset="0"/>
                <a:cs typeface="Arial" panose="020B0604020202020204" pitchFamily="34" charset="0"/>
              </a:rPr>
              <a:t>налога на имущество </a:t>
            </a:r>
            <a:r>
              <a:rPr lang="ru-RU" sz="2000" b="1" dirty="0" smtClean="0">
                <a:solidFill>
                  <a:srgbClr val="7030A0"/>
                </a:solidFill>
                <a:latin typeface="Arial" panose="020B0604020202020204" pitchFamily="34" charset="0"/>
                <a:cs typeface="Arial" panose="020B0604020202020204" pitchFamily="34" charset="0"/>
              </a:rPr>
              <a:t>(0,3%). Рассчитываем </a:t>
            </a:r>
            <a:r>
              <a:rPr lang="ru-RU" sz="2000" b="1" dirty="0">
                <a:solidFill>
                  <a:srgbClr val="7030A0"/>
                </a:solidFill>
                <a:latin typeface="Arial" panose="020B0604020202020204" pitchFamily="34" charset="0"/>
                <a:cs typeface="Arial" panose="020B0604020202020204" pitchFamily="34" charset="0"/>
              </a:rPr>
              <a:t>сумму налога на </a:t>
            </a:r>
            <a:r>
              <a:rPr lang="ru-RU" sz="2000" b="1" dirty="0" smtClean="0">
                <a:solidFill>
                  <a:srgbClr val="7030A0"/>
                </a:solidFill>
                <a:latin typeface="Arial" panose="020B0604020202020204" pitchFamily="34" charset="0"/>
                <a:cs typeface="Arial" panose="020B0604020202020204" pitchFamily="34" charset="0"/>
              </a:rPr>
              <a:t>имущество</a:t>
            </a:r>
            <a:r>
              <a:rPr lang="ru-RU" sz="2000" b="1" dirty="0">
                <a:solidFill>
                  <a:srgbClr val="7030A0"/>
                </a:solidFill>
                <a:latin typeface="Arial" panose="020B0604020202020204" pitchFamily="34" charset="0"/>
                <a:cs typeface="Arial" panose="020B0604020202020204" pitchFamily="34" charset="0"/>
              </a:rPr>
              <a:t>:</a:t>
            </a:r>
          </a:p>
          <a:p>
            <a:r>
              <a:rPr lang="ru-RU" sz="2000" b="1" dirty="0">
                <a:solidFill>
                  <a:srgbClr val="7030A0"/>
                </a:solidFill>
                <a:latin typeface="Arial" panose="020B0604020202020204" pitchFamily="34" charset="0"/>
                <a:cs typeface="Arial" panose="020B0604020202020204" pitchFamily="34" charset="0"/>
              </a:rPr>
              <a:t>2 000 000 ・ </a:t>
            </a:r>
            <a:r>
              <a:rPr lang="ru-RU" sz="2000" b="1" dirty="0" smtClean="0">
                <a:solidFill>
                  <a:srgbClr val="7030A0"/>
                </a:solidFill>
                <a:latin typeface="Arial" panose="020B0604020202020204" pitchFamily="34" charset="0"/>
                <a:cs typeface="Arial" panose="020B0604020202020204" pitchFamily="34" charset="0"/>
              </a:rPr>
              <a:t>0,003 </a:t>
            </a:r>
            <a:r>
              <a:rPr lang="ru-RU" sz="2000" b="1" dirty="0">
                <a:solidFill>
                  <a:srgbClr val="7030A0"/>
                </a:solidFill>
                <a:latin typeface="Arial" panose="020B0604020202020204" pitchFamily="34" charset="0"/>
                <a:cs typeface="Arial" panose="020B0604020202020204" pitchFamily="34" charset="0"/>
              </a:rPr>
              <a:t>= </a:t>
            </a:r>
            <a:r>
              <a:rPr lang="ru-RU" sz="2000" b="1" dirty="0" smtClean="0">
                <a:solidFill>
                  <a:srgbClr val="7030A0"/>
                </a:solidFill>
                <a:latin typeface="Arial" panose="020B0604020202020204" pitchFamily="34" charset="0"/>
                <a:cs typeface="Arial" panose="020B0604020202020204" pitchFamily="34" charset="0"/>
              </a:rPr>
              <a:t>6000 </a:t>
            </a:r>
            <a:r>
              <a:rPr lang="ru-RU" sz="2000" b="1" dirty="0">
                <a:solidFill>
                  <a:srgbClr val="7030A0"/>
                </a:solidFill>
                <a:latin typeface="Arial" panose="020B0604020202020204" pitchFamily="34" charset="0"/>
                <a:cs typeface="Arial" panose="020B0604020202020204" pitchFamily="34" charset="0"/>
              </a:rPr>
              <a:t>(руб.).</a:t>
            </a:r>
            <a:endParaRPr lang="ru-RU" sz="2000" b="1" dirty="0">
              <a:solidFill>
                <a:srgbClr val="7030A0"/>
              </a:solidFill>
              <a:latin typeface="Arial" panose="020B0604020202020204" pitchFamily="34" charset="0"/>
              <a:cs typeface="Arial" panose="020B0604020202020204" pitchFamily="34" charset="0"/>
            </a:endParaRPr>
          </a:p>
        </p:txBody>
      </p:sp>
      <p:sp>
        <p:nvSpPr>
          <p:cNvPr id="8" name="Прямоугольник 7"/>
          <p:cNvSpPr/>
          <p:nvPr/>
        </p:nvSpPr>
        <p:spPr>
          <a:xfrm>
            <a:off x="2920665" y="3750314"/>
            <a:ext cx="6391780" cy="2554545"/>
          </a:xfrm>
          <a:prstGeom prst="rect">
            <a:avLst/>
          </a:prstGeom>
          <a:solidFill>
            <a:srgbClr val="FFF6E0"/>
          </a:solidFill>
        </p:spPr>
        <p:txBody>
          <a:bodyPr wrap="square">
            <a:spAutoFit/>
          </a:bodyPr>
          <a:lstStyle/>
          <a:p>
            <a:r>
              <a:rPr lang="ru-RU" sz="2000" b="1" dirty="0">
                <a:solidFill>
                  <a:schemeClr val="accent6">
                    <a:lumMod val="75000"/>
                  </a:schemeClr>
                </a:solidFill>
                <a:latin typeface="Arial" panose="020B0604020202020204" pitchFamily="34" charset="0"/>
                <a:cs typeface="Arial" panose="020B0604020202020204" pitchFamily="34" charset="0"/>
              </a:rPr>
              <a:t>4. Теперь рассчитаем сумму налога </a:t>
            </a:r>
            <a:r>
              <a:rPr lang="ru-RU" sz="2000" b="1" dirty="0" smtClean="0">
                <a:solidFill>
                  <a:schemeClr val="accent6">
                    <a:lumMod val="75000"/>
                  </a:schemeClr>
                </a:solidFill>
                <a:latin typeface="Arial" panose="020B0604020202020204" pitchFamily="34" charset="0"/>
                <a:cs typeface="Arial" panose="020B0604020202020204" pitchFamily="34" charset="0"/>
              </a:rPr>
              <a:t>на земельный </a:t>
            </a:r>
            <a:r>
              <a:rPr lang="ru-RU" sz="2000" b="1" dirty="0">
                <a:solidFill>
                  <a:schemeClr val="accent6">
                    <a:lumMod val="75000"/>
                  </a:schemeClr>
                </a:solidFill>
                <a:latin typeface="Arial" panose="020B0604020202020204" pitchFamily="34" charset="0"/>
                <a:cs typeface="Arial" panose="020B0604020202020204" pitchFamily="34" charset="0"/>
              </a:rPr>
              <a:t>участок. </a:t>
            </a:r>
            <a:r>
              <a:rPr lang="ru-RU" sz="2000" b="1" dirty="0" smtClean="0">
                <a:solidFill>
                  <a:schemeClr val="accent6">
                    <a:lumMod val="75000"/>
                  </a:schemeClr>
                </a:solidFill>
                <a:latin typeface="Arial" panose="020B0604020202020204" pitchFamily="34" charset="0"/>
                <a:cs typeface="Arial" panose="020B0604020202020204" pitchFamily="34" charset="0"/>
              </a:rPr>
              <a:t>Для этого </a:t>
            </a:r>
            <a:r>
              <a:rPr lang="ru-RU" sz="2000" b="1" dirty="0">
                <a:solidFill>
                  <a:schemeClr val="accent6">
                    <a:lumMod val="75000"/>
                  </a:schemeClr>
                </a:solidFill>
                <a:latin typeface="Arial" panose="020B0604020202020204" pitchFamily="34" charset="0"/>
                <a:cs typeface="Arial" panose="020B0604020202020204" pitchFamily="34" charset="0"/>
              </a:rPr>
              <a:t>найдём ставку земельного налога в конкретном </a:t>
            </a:r>
            <a:r>
              <a:rPr lang="ru-RU" sz="2000" b="1" dirty="0" smtClean="0">
                <a:solidFill>
                  <a:schemeClr val="accent6">
                    <a:lumMod val="75000"/>
                  </a:schemeClr>
                </a:solidFill>
                <a:latin typeface="Arial" panose="020B0604020202020204" pitchFamily="34" charset="0"/>
                <a:cs typeface="Arial" panose="020B0604020202020204" pitchFamily="34" charset="0"/>
              </a:rPr>
              <a:t>муниципальном образовании (по Сыктывкару - 0,3</a:t>
            </a:r>
            <a:r>
              <a:rPr lang="ru-RU" sz="2000" b="1" dirty="0">
                <a:solidFill>
                  <a:schemeClr val="accent6">
                    <a:lumMod val="75000"/>
                  </a:schemeClr>
                </a:solidFill>
                <a:latin typeface="Arial" panose="020B0604020202020204" pitchFamily="34" charset="0"/>
                <a:cs typeface="Arial" panose="020B0604020202020204" pitchFamily="34" charset="0"/>
              </a:rPr>
              <a:t>%). Определим сумму земельного </a:t>
            </a:r>
            <a:r>
              <a:rPr lang="ru-RU" sz="2000" b="1" dirty="0" smtClean="0">
                <a:solidFill>
                  <a:schemeClr val="accent6">
                    <a:lumMod val="75000"/>
                  </a:schemeClr>
                </a:solidFill>
                <a:latin typeface="Arial" panose="020B0604020202020204" pitchFamily="34" charset="0"/>
                <a:cs typeface="Arial" panose="020B0604020202020204" pitchFamily="34" charset="0"/>
              </a:rPr>
              <a:t>налога</a:t>
            </a:r>
            <a:r>
              <a:rPr lang="ru-RU" sz="2000" b="1" dirty="0">
                <a:solidFill>
                  <a:schemeClr val="accent6">
                    <a:lumMod val="75000"/>
                  </a:schemeClr>
                </a:solidFill>
                <a:latin typeface="Arial" panose="020B0604020202020204" pitchFamily="34" charset="0"/>
                <a:cs typeface="Arial" panose="020B0604020202020204" pitchFamily="34" charset="0"/>
              </a:rPr>
              <a:t>, которую необходимо уплатить, с учётом </a:t>
            </a:r>
            <a:r>
              <a:rPr lang="ru-RU" sz="2000" b="1" dirty="0" smtClean="0">
                <a:solidFill>
                  <a:schemeClr val="accent6">
                    <a:lumMod val="75000"/>
                  </a:schemeClr>
                </a:solidFill>
                <a:latin typeface="Arial" panose="020B0604020202020204" pitchFamily="34" charset="0"/>
                <a:cs typeface="Arial" panose="020B0604020202020204" pitchFamily="34" charset="0"/>
              </a:rPr>
              <a:t>владения </a:t>
            </a:r>
            <a:r>
              <a:rPr lang="ru-RU" sz="2000" b="1" dirty="0">
                <a:solidFill>
                  <a:schemeClr val="accent6">
                    <a:lumMod val="75000"/>
                  </a:schemeClr>
                </a:solidFill>
                <a:latin typeface="Arial" panose="020B0604020202020204" pitchFamily="34" charset="0"/>
                <a:cs typeface="Arial" panose="020B0604020202020204" pitchFamily="34" charset="0"/>
              </a:rPr>
              <a:t>1/2 долей </a:t>
            </a:r>
            <a:r>
              <a:rPr lang="ru-RU" sz="2000" b="1" dirty="0" smtClean="0">
                <a:solidFill>
                  <a:schemeClr val="accent6">
                    <a:lumMod val="75000"/>
                  </a:schemeClr>
                </a:solidFill>
                <a:latin typeface="Arial" panose="020B0604020202020204" pitchFamily="34" charset="0"/>
                <a:cs typeface="Arial" panose="020B0604020202020204" pitchFamily="34" charset="0"/>
              </a:rPr>
              <a:t>дачного </a:t>
            </a:r>
            <a:r>
              <a:rPr lang="ru-RU" sz="2000" b="1" dirty="0">
                <a:solidFill>
                  <a:schemeClr val="accent6">
                    <a:lumMod val="75000"/>
                  </a:schemeClr>
                </a:solidFill>
                <a:latin typeface="Arial" panose="020B0604020202020204" pitchFamily="34" charset="0"/>
                <a:cs typeface="Arial" panose="020B0604020202020204" pitchFamily="34" charset="0"/>
              </a:rPr>
              <a:t>участка:</a:t>
            </a:r>
          </a:p>
          <a:p>
            <a:r>
              <a:rPr lang="en-US" altLang="ja-JP" sz="2000" b="1" dirty="0">
                <a:solidFill>
                  <a:schemeClr val="accent6">
                    <a:lumMod val="75000"/>
                  </a:schemeClr>
                </a:solidFill>
                <a:latin typeface="Arial" panose="020B0604020202020204" pitchFamily="34" charset="0"/>
                <a:cs typeface="Arial" panose="020B0604020202020204" pitchFamily="34" charset="0"/>
              </a:rPr>
              <a:t>800 000 </a:t>
            </a:r>
            <a:r>
              <a:rPr lang="ja-JP" altLang="en-US" sz="2000" b="1" dirty="0">
                <a:solidFill>
                  <a:schemeClr val="accent6">
                    <a:lumMod val="75000"/>
                  </a:schemeClr>
                </a:solidFill>
                <a:latin typeface="Arial" panose="020B0604020202020204" pitchFamily="34" charset="0"/>
                <a:cs typeface="Arial" panose="020B0604020202020204" pitchFamily="34" charset="0"/>
              </a:rPr>
              <a:t>・ </a:t>
            </a:r>
            <a:r>
              <a:rPr lang="en-US" altLang="ja-JP" sz="2000" b="1" dirty="0">
                <a:solidFill>
                  <a:schemeClr val="accent6">
                    <a:lumMod val="75000"/>
                  </a:schemeClr>
                </a:solidFill>
                <a:latin typeface="Arial" panose="020B0604020202020204" pitchFamily="34" charset="0"/>
                <a:cs typeface="Arial" panose="020B0604020202020204" pitchFamily="34" charset="0"/>
              </a:rPr>
              <a:t>0,003 </a:t>
            </a:r>
            <a:r>
              <a:rPr lang="ja-JP" altLang="en-US" sz="2000" b="1" dirty="0">
                <a:solidFill>
                  <a:schemeClr val="accent6">
                    <a:lumMod val="75000"/>
                  </a:schemeClr>
                </a:solidFill>
                <a:latin typeface="Arial" panose="020B0604020202020204" pitchFamily="34" charset="0"/>
                <a:cs typeface="Arial" panose="020B0604020202020204" pitchFamily="34" charset="0"/>
              </a:rPr>
              <a:t>・ </a:t>
            </a:r>
            <a:r>
              <a:rPr lang="en-US" altLang="ja-JP" sz="2000" b="1" dirty="0">
                <a:solidFill>
                  <a:schemeClr val="accent6">
                    <a:lumMod val="75000"/>
                  </a:schemeClr>
                </a:solidFill>
                <a:latin typeface="Arial" panose="020B0604020202020204" pitchFamily="34" charset="0"/>
                <a:cs typeface="Arial" panose="020B0604020202020204" pitchFamily="34" charset="0"/>
              </a:rPr>
              <a:t>0,5 = 1200 (</a:t>
            </a:r>
            <a:r>
              <a:rPr lang="en-US" altLang="ja-JP" sz="2000" b="1" dirty="0" err="1">
                <a:solidFill>
                  <a:schemeClr val="accent6">
                    <a:lumMod val="75000"/>
                  </a:schemeClr>
                </a:solidFill>
                <a:latin typeface="Arial" panose="020B0604020202020204" pitchFamily="34" charset="0"/>
                <a:cs typeface="Arial" panose="020B0604020202020204" pitchFamily="34" charset="0"/>
              </a:rPr>
              <a:t>руб</a:t>
            </a:r>
            <a:r>
              <a:rPr lang="en-US" altLang="ja-JP" sz="2000" b="1" dirty="0">
                <a:solidFill>
                  <a:schemeClr val="accent6">
                    <a:lumMod val="75000"/>
                  </a:schemeClr>
                </a:solidFill>
                <a:latin typeface="Arial" panose="020B0604020202020204" pitchFamily="34" charset="0"/>
                <a:cs typeface="Arial" panose="020B0604020202020204" pitchFamily="34" charset="0"/>
              </a:rPr>
              <a:t>.).</a:t>
            </a:r>
            <a:endParaRPr lang="ru-RU" sz="2000" b="1" dirty="0">
              <a:solidFill>
                <a:schemeClr val="accent6">
                  <a:lumMod val="75000"/>
                </a:schemeClr>
              </a:solidFill>
              <a:latin typeface="Arial" panose="020B0604020202020204" pitchFamily="34" charset="0"/>
              <a:cs typeface="Arial" panose="020B0604020202020204" pitchFamily="34" charset="0"/>
            </a:endParaRPr>
          </a:p>
        </p:txBody>
      </p:sp>
      <p:sp>
        <p:nvSpPr>
          <p:cNvPr id="9" name="Прямоугольник 8"/>
          <p:cNvSpPr/>
          <p:nvPr/>
        </p:nvSpPr>
        <p:spPr>
          <a:xfrm>
            <a:off x="2424036" y="5187445"/>
            <a:ext cx="6888409" cy="1631216"/>
          </a:xfrm>
          <a:prstGeom prst="rect">
            <a:avLst/>
          </a:prstGeom>
          <a:solidFill>
            <a:srgbClr val="FFF6E0"/>
          </a:solidFill>
        </p:spPr>
        <p:txBody>
          <a:bodyPr wrap="square">
            <a:spAutoFit/>
          </a:bodyPr>
          <a:lstStyle/>
          <a:p>
            <a:r>
              <a:rPr lang="ru-RU" sz="2000" b="1" dirty="0" smtClean="0">
                <a:solidFill>
                  <a:srgbClr val="FF0000"/>
                </a:solidFill>
                <a:latin typeface="Arial" panose="020B0604020202020204" pitchFamily="34" charset="0"/>
                <a:cs typeface="Arial" panose="020B0604020202020204" pitchFamily="34" charset="0"/>
              </a:rPr>
              <a:t>ИТОГО: </a:t>
            </a:r>
          </a:p>
          <a:p>
            <a:r>
              <a:rPr lang="ru-RU" sz="2000" b="1" dirty="0" smtClean="0">
                <a:solidFill>
                  <a:srgbClr val="FF0000"/>
                </a:solidFill>
                <a:latin typeface="Arial" panose="020B0604020202020204" pitchFamily="34" charset="0"/>
                <a:cs typeface="Arial" panose="020B0604020202020204" pitchFamily="34" charset="0"/>
              </a:rPr>
              <a:t>46 </a:t>
            </a:r>
            <a:r>
              <a:rPr lang="ru-RU" sz="2000" b="1" dirty="0">
                <a:solidFill>
                  <a:srgbClr val="FF0000"/>
                </a:solidFill>
                <a:latin typeface="Arial" panose="020B0604020202020204" pitchFamily="34" charset="0"/>
                <a:cs typeface="Arial" panose="020B0604020202020204" pitchFamily="34" charset="0"/>
              </a:rPr>
              <a:t>800 руб. (НДФЛ) + </a:t>
            </a:r>
            <a:r>
              <a:rPr lang="ru-RU" sz="2000" b="1" dirty="0" smtClean="0">
                <a:solidFill>
                  <a:srgbClr val="FF0000"/>
                </a:solidFill>
                <a:latin typeface="Arial" panose="020B0604020202020204" pitchFamily="34" charset="0"/>
                <a:cs typeface="Arial" panose="020B0604020202020204" pitchFamily="34" charset="0"/>
              </a:rPr>
              <a:t>1960 </a:t>
            </a:r>
            <a:r>
              <a:rPr lang="ru-RU" sz="2000" b="1" dirty="0">
                <a:solidFill>
                  <a:srgbClr val="FF0000"/>
                </a:solidFill>
                <a:latin typeface="Arial" panose="020B0604020202020204" pitchFamily="34" charset="0"/>
                <a:cs typeface="Arial" panose="020B0604020202020204" pitchFamily="34" charset="0"/>
              </a:rPr>
              <a:t>руб. (ТН) + </a:t>
            </a:r>
            <a:r>
              <a:rPr lang="ru-RU" sz="2000" b="1" dirty="0" smtClean="0">
                <a:solidFill>
                  <a:srgbClr val="FF0000"/>
                </a:solidFill>
                <a:latin typeface="Arial" panose="020B0604020202020204" pitchFamily="34" charset="0"/>
                <a:cs typeface="Arial" panose="020B0604020202020204" pitchFamily="34" charset="0"/>
              </a:rPr>
              <a:t>6000 </a:t>
            </a:r>
            <a:r>
              <a:rPr lang="ru-RU" sz="2000" b="1" dirty="0">
                <a:solidFill>
                  <a:srgbClr val="FF0000"/>
                </a:solidFill>
                <a:latin typeface="Arial" panose="020B0604020202020204" pitchFamily="34" charset="0"/>
                <a:cs typeface="Arial" panose="020B0604020202020204" pitchFamily="34" charset="0"/>
              </a:rPr>
              <a:t>руб. (ИН) </a:t>
            </a:r>
            <a:r>
              <a:rPr lang="ru-RU" sz="2000" b="1" dirty="0" smtClean="0">
                <a:solidFill>
                  <a:srgbClr val="FF0000"/>
                </a:solidFill>
                <a:latin typeface="Arial" panose="020B0604020202020204" pitchFamily="34" charset="0"/>
                <a:cs typeface="Arial" panose="020B0604020202020204" pitchFamily="34" charset="0"/>
              </a:rPr>
              <a:t>+  </a:t>
            </a:r>
            <a:r>
              <a:rPr lang="ru-RU" sz="2000" b="1" dirty="0">
                <a:solidFill>
                  <a:srgbClr val="FF0000"/>
                </a:solidFill>
                <a:latin typeface="Arial" panose="020B0604020202020204" pitchFamily="34" charset="0"/>
                <a:cs typeface="Arial" panose="020B0604020202020204" pitchFamily="34" charset="0"/>
              </a:rPr>
              <a:t>1200 руб. (ЗН) = </a:t>
            </a:r>
            <a:r>
              <a:rPr lang="ru-RU" sz="2000" b="1" dirty="0" smtClean="0">
                <a:solidFill>
                  <a:srgbClr val="FF0000"/>
                </a:solidFill>
                <a:latin typeface="Arial" panose="020B0604020202020204" pitchFamily="34" charset="0"/>
                <a:cs typeface="Arial" panose="020B0604020202020204" pitchFamily="34" charset="0"/>
              </a:rPr>
              <a:t>55 960 </a:t>
            </a:r>
            <a:r>
              <a:rPr lang="ru-RU" sz="2000" b="1" dirty="0">
                <a:solidFill>
                  <a:srgbClr val="FF0000"/>
                </a:solidFill>
                <a:latin typeface="Arial" panose="020B0604020202020204" pitchFamily="34" charset="0"/>
                <a:cs typeface="Arial" panose="020B0604020202020204" pitchFamily="34" charset="0"/>
              </a:rPr>
              <a:t>руб.</a:t>
            </a:r>
          </a:p>
          <a:p>
            <a:r>
              <a:rPr lang="ru-RU" sz="2000" b="1" i="1" dirty="0">
                <a:solidFill>
                  <a:srgbClr val="FF0000"/>
                </a:solidFill>
                <a:latin typeface="Arial" panose="020B0604020202020204" pitchFamily="34" charset="0"/>
                <a:cs typeface="Arial" panose="020B0604020202020204" pitchFamily="34" charset="0"/>
              </a:rPr>
              <a:t>Ответ. </a:t>
            </a:r>
            <a:endParaRPr lang="ru-RU" sz="2000" b="1" i="1" dirty="0" smtClean="0">
              <a:solidFill>
                <a:srgbClr val="FF0000"/>
              </a:solidFill>
              <a:latin typeface="Arial" panose="020B0604020202020204" pitchFamily="34" charset="0"/>
              <a:cs typeface="Arial" panose="020B0604020202020204" pitchFamily="34" charset="0"/>
            </a:endParaRPr>
          </a:p>
          <a:p>
            <a:r>
              <a:rPr lang="ru-RU" sz="2000" b="1" dirty="0" smtClean="0">
                <a:solidFill>
                  <a:srgbClr val="FF0000"/>
                </a:solidFill>
                <a:latin typeface="Arial" panose="020B0604020202020204" pitchFamily="34" charset="0"/>
                <a:cs typeface="Arial" panose="020B0604020202020204" pitchFamily="34" charset="0"/>
              </a:rPr>
              <a:t>Сумма </a:t>
            </a:r>
            <a:r>
              <a:rPr lang="ru-RU" sz="2000" b="1" dirty="0">
                <a:solidFill>
                  <a:srgbClr val="FF0000"/>
                </a:solidFill>
                <a:latin typeface="Arial" panose="020B0604020202020204" pitchFamily="34" charset="0"/>
                <a:cs typeface="Arial" panose="020B0604020202020204" pitchFamily="34" charset="0"/>
              </a:rPr>
              <a:t>всех налогов за год составляет </a:t>
            </a:r>
            <a:r>
              <a:rPr lang="ru-RU" sz="2000" b="1" dirty="0" smtClean="0">
                <a:solidFill>
                  <a:srgbClr val="FF0000"/>
                </a:solidFill>
                <a:latin typeface="Arial" panose="020B0604020202020204" pitchFamily="34" charset="0"/>
                <a:cs typeface="Arial" panose="020B0604020202020204" pitchFamily="34" charset="0"/>
              </a:rPr>
              <a:t>55 960 </a:t>
            </a:r>
            <a:r>
              <a:rPr lang="ru-RU" sz="2000" b="1" dirty="0">
                <a:solidFill>
                  <a:srgbClr val="FF0000"/>
                </a:solidFill>
                <a:latin typeface="Arial" panose="020B0604020202020204" pitchFamily="34" charset="0"/>
                <a:cs typeface="Arial" panose="020B0604020202020204" pitchFamily="34" charset="0"/>
              </a:rPr>
              <a:t>руб.</a:t>
            </a:r>
          </a:p>
        </p:txBody>
      </p:sp>
    </p:spTree>
    <p:extLst>
      <p:ext uri="{BB962C8B-B14F-4D97-AF65-F5344CB8AC3E}">
        <p14:creationId xmlns:p14="http://schemas.microsoft.com/office/powerpoint/2010/main" val="123581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959424" y="5780782"/>
            <a:ext cx="518457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hlinkClick r:id="rId2"/>
              </a:rPr>
              <a:t>https://d.vlfin.ru/trainers/t_07.php</a:t>
            </a:r>
            <a:r>
              <a:rPr kumimoji="0" lang="ru-RU" altLang="ru-RU" sz="24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ru-RU" altLang="ru-RU" sz="2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4000" b="0" i="0" u="none" strike="noStrike" cap="none" normalizeH="0" baseline="0" dirty="0" smtClean="0">
              <a:ln>
                <a:noFill/>
              </a:ln>
              <a:solidFill>
                <a:schemeClr val="tx1"/>
              </a:solidFill>
              <a:effectLst/>
              <a:latin typeface="Arial" panose="020B0604020202020204" pitchFamily="34" charset="0"/>
            </a:endParaRPr>
          </a:p>
        </p:txBody>
      </p:sp>
      <p:pic>
        <p:nvPicPr>
          <p:cNvPr id="1025" name="Рисунок 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4651" t="11758" b="14481"/>
          <a:stretch>
            <a:fillRect/>
          </a:stretch>
        </p:blipFill>
        <p:spPr bwMode="auto">
          <a:xfrm>
            <a:off x="179512" y="201762"/>
            <a:ext cx="8732636" cy="5387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0300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hlinkClick r:id="rId3"/>
          </p:cNvPr>
          <p:cNvPicPr>
            <a:picLocks noChangeAspect="1"/>
          </p:cNvPicPr>
          <p:nvPr/>
        </p:nvPicPr>
        <p:blipFill>
          <a:blip r:embed="rId4"/>
          <a:stretch>
            <a:fillRect/>
          </a:stretch>
        </p:blipFill>
        <p:spPr>
          <a:xfrm>
            <a:off x="179512" y="476672"/>
            <a:ext cx="8788850" cy="4464496"/>
          </a:xfrm>
          <a:prstGeom prst="rect">
            <a:avLst/>
          </a:prstGeom>
        </p:spPr>
      </p:pic>
      <p:sp>
        <p:nvSpPr>
          <p:cNvPr id="3" name="Прямоугольник 2"/>
          <p:cNvSpPr/>
          <p:nvPr/>
        </p:nvSpPr>
        <p:spPr>
          <a:xfrm>
            <a:off x="4847810" y="5229200"/>
            <a:ext cx="4120552" cy="461665"/>
          </a:xfrm>
          <a:prstGeom prst="rect">
            <a:avLst/>
          </a:prstGeom>
        </p:spPr>
        <p:txBody>
          <a:bodyPr wrap="none">
            <a:spAutoFit/>
          </a:bodyPr>
          <a:lstStyle/>
          <a:p>
            <a:r>
              <a:rPr lang="en-US" sz="2400" dirty="0">
                <a:hlinkClick r:id="rId3"/>
              </a:rPr>
              <a:t>https://</a:t>
            </a:r>
            <a:r>
              <a:rPr lang="en-US" sz="2400" dirty="0" smtClean="0">
                <a:hlinkClick r:id="rId3"/>
              </a:rPr>
              <a:t>youtu.be/x5gIWN0-ZgY</a:t>
            </a:r>
            <a:r>
              <a:rPr lang="ru-RU" sz="2400" dirty="0" smtClean="0"/>
              <a:t> </a:t>
            </a:r>
            <a:endParaRPr lang="ru-RU" sz="2400" dirty="0"/>
          </a:p>
        </p:txBody>
      </p:sp>
    </p:spTree>
    <p:extLst>
      <p:ext uri="{BB962C8B-B14F-4D97-AF65-F5344CB8AC3E}">
        <p14:creationId xmlns:p14="http://schemas.microsoft.com/office/powerpoint/2010/main" val="13472783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Первичное закрепление</a:t>
            </a:r>
            <a:endParaRPr lang="ru-RU" dirty="0"/>
          </a:p>
        </p:txBody>
      </p:sp>
      <p:sp>
        <p:nvSpPr>
          <p:cNvPr id="3" name="Объект 2"/>
          <p:cNvSpPr>
            <a:spLocks noGrp="1"/>
          </p:cNvSpPr>
          <p:nvPr>
            <p:ph idx="1"/>
          </p:nvPr>
        </p:nvSpPr>
        <p:spPr>
          <a:xfrm>
            <a:off x="457200" y="1600200"/>
            <a:ext cx="8686800" cy="4525963"/>
          </a:xfrm>
        </p:spPr>
        <p:txBody>
          <a:bodyPr/>
          <a:lstStyle/>
          <a:p>
            <a:r>
              <a:rPr lang="ru-RU" dirty="0" smtClean="0"/>
              <a:t>Рабочая тетрадь</a:t>
            </a:r>
          </a:p>
          <a:p>
            <a:r>
              <a:rPr lang="ru-RU" dirty="0" smtClean="0"/>
              <a:t>Стр. 81 задание 4 (ставка налога 0,3%)</a:t>
            </a:r>
          </a:p>
          <a:p>
            <a:r>
              <a:rPr lang="ru-RU" dirty="0" smtClean="0"/>
              <a:t>Стр. 81 задание 5 (ставка налога 30 руб./ </a:t>
            </a:r>
            <a:r>
              <a:rPr lang="ru-RU" dirty="0" err="1" smtClean="0"/>
              <a:t>л.с</a:t>
            </a:r>
            <a:r>
              <a:rPr lang="ru-RU" dirty="0" smtClean="0"/>
              <a:t>.)</a:t>
            </a:r>
          </a:p>
          <a:p>
            <a:endParaRPr lang="ru-RU" dirty="0"/>
          </a:p>
        </p:txBody>
      </p:sp>
      <p:pic>
        <p:nvPicPr>
          <p:cNvPr id="4" name="Рисунок 3">
            <a:hlinkClick r:id="rId2"/>
          </p:cNvPr>
          <p:cNvPicPr>
            <a:picLocks noChangeAspect="1"/>
          </p:cNvPicPr>
          <p:nvPr/>
        </p:nvPicPr>
        <p:blipFill rotWithShape="1">
          <a:blip r:embed="rId3"/>
          <a:srcRect l="22438" t="37400" r="24013" b="22701"/>
          <a:stretch/>
        </p:blipFill>
        <p:spPr>
          <a:xfrm>
            <a:off x="1979712" y="3645024"/>
            <a:ext cx="5223234" cy="2918866"/>
          </a:xfrm>
          <a:prstGeom prst="rect">
            <a:avLst/>
          </a:prstGeom>
        </p:spPr>
      </p:pic>
      <p:sp>
        <p:nvSpPr>
          <p:cNvPr id="5" name="Прямоугольник 4"/>
          <p:cNvSpPr/>
          <p:nvPr/>
        </p:nvSpPr>
        <p:spPr>
          <a:xfrm>
            <a:off x="1979712" y="6138663"/>
            <a:ext cx="5223234" cy="369332"/>
          </a:xfrm>
          <a:prstGeom prst="rect">
            <a:avLst/>
          </a:prstGeom>
        </p:spPr>
        <p:txBody>
          <a:bodyPr wrap="square">
            <a:spAutoFit/>
          </a:bodyPr>
          <a:lstStyle/>
          <a:p>
            <a:r>
              <a:rPr lang="en-US" dirty="0">
                <a:hlinkClick r:id="rId2"/>
              </a:rPr>
              <a:t>https://</a:t>
            </a:r>
            <a:r>
              <a:rPr lang="en-US" dirty="0" smtClean="0">
                <a:hlinkClick r:id="rId2"/>
              </a:rPr>
              <a:t>www.youtube.com/watch?v=IbNJmcg5Vwg</a:t>
            </a:r>
            <a:r>
              <a:rPr lang="ru-RU" dirty="0" smtClean="0"/>
              <a:t> </a:t>
            </a:r>
            <a:endParaRPr lang="ru-RU" dirty="0"/>
          </a:p>
        </p:txBody>
      </p:sp>
    </p:spTree>
    <p:extLst>
      <p:ext uri="{BB962C8B-B14F-4D97-AF65-F5344CB8AC3E}">
        <p14:creationId xmlns:p14="http://schemas.microsoft.com/office/powerpoint/2010/main" val="601806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9" name="Рисунок 3" descr="hello_html_31df7f8.png"/>
          <p:cNvPicPr>
            <a:picLocks noChangeAspect="1" noChangeArrowheads="1"/>
          </p:cNvPicPr>
          <p:nvPr/>
        </p:nvPicPr>
        <p:blipFill>
          <a:blip r:embed="rId2" cstate="print"/>
          <a:srcRect/>
          <a:stretch>
            <a:fillRect/>
          </a:stretch>
        </p:blipFill>
        <p:spPr bwMode="auto">
          <a:xfrm>
            <a:off x="928396" y="1772817"/>
            <a:ext cx="1512465" cy="1260386"/>
          </a:xfrm>
          <a:prstGeom prst="rect">
            <a:avLst/>
          </a:prstGeom>
          <a:noFill/>
        </p:spPr>
      </p:pic>
      <p:pic>
        <p:nvPicPr>
          <p:cNvPr id="60418" name="Рисунок 4" descr="hello_html_m2a699da4.jpg"/>
          <p:cNvPicPr>
            <a:picLocks noChangeAspect="1" noChangeArrowheads="1"/>
          </p:cNvPicPr>
          <p:nvPr/>
        </p:nvPicPr>
        <p:blipFill>
          <a:blip r:embed="rId3" cstate="print"/>
          <a:srcRect/>
          <a:stretch>
            <a:fillRect/>
          </a:stretch>
        </p:blipFill>
        <p:spPr bwMode="auto">
          <a:xfrm>
            <a:off x="1187624" y="3320988"/>
            <a:ext cx="1008112" cy="1588540"/>
          </a:xfrm>
          <a:prstGeom prst="rect">
            <a:avLst/>
          </a:prstGeom>
          <a:noFill/>
        </p:spPr>
      </p:pic>
      <p:pic>
        <p:nvPicPr>
          <p:cNvPr id="60417" name="Рисунок 5" descr="hello_html_m3f5eb3bb.png"/>
          <p:cNvPicPr>
            <a:picLocks noChangeAspect="1" noChangeArrowheads="1"/>
          </p:cNvPicPr>
          <p:nvPr/>
        </p:nvPicPr>
        <p:blipFill>
          <a:blip r:embed="rId4" cstate="print"/>
          <a:srcRect/>
          <a:stretch>
            <a:fillRect/>
          </a:stretch>
        </p:blipFill>
        <p:spPr bwMode="auto">
          <a:xfrm>
            <a:off x="1344936" y="5197314"/>
            <a:ext cx="1029938" cy="1256022"/>
          </a:xfrm>
          <a:prstGeom prst="rect">
            <a:avLst/>
          </a:prstGeom>
          <a:noFill/>
        </p:spPr>
      </p:pic>
      <p:sp>
        <p:nvSpPr>
          <p:cNvPr id="60423" name="Rectangle 7"/>
          <p:cNvSpPr>
            <a:spLocks noChangeArrowheads="1"/>
          </p:cNvSpPr>
          <p:nvPr/>
        </p:nvSpPr>
        <p:spPr bwMode="auto">
          <a:xfrm>
            <a:off x="2735795" y="5311405"/>
            <a:ext cx="6084677" cy="561692"/>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pPr fontAlgn="base">
              <a:spcBef>
                <a:spcPct val="0"/>
              </a:spcBef>
              <a:spcAft>
                <a:spcPct val="0"/>
              </a:spcAft>
            </a:pPr>
            <a:r>
              <a:rPr lang="ru-RU" sz="3200" dirty="0">
                <a:solidFill>
                  <a:srgbClr val="1F497D"/>
                </a:solidFill>
                <a:latin typeface="Times New Roman" pitchFamily="18" charset="0"/>
                <a:ea typeface="Times New Roman" pitchFamily="18" charset="0"/>
                <a:cs typeface="Times New Roman" pitchFamily="18" charset="0"/>
              </a:rPr>
              <a:t>Корзина – всё выброшу.</a:t>
            </a:r>
            <a:endParaRPr lang="ru-RU" sz="3200" dirty="0">
              <a:solidFill>
                <a:srgbClr val="1F497D"/>
              </a:solidFill>
              <a:latin typeface="Times New Roman" pitchFamily="18" charset="0"/>
              <a:cs typeface="Times New Roman" pitchFamily="18" charset="0"/>
            </a:endParaRPr>
          </a:p>
        </p:txBody>
      </p:sp>
      <p:sp>
        <p:nvSpPr>
          <p:cNvPr id="12" name="Прямоугольник 11"/>
          <p:cNvSpPr/>
          <p:nvPr/>
        </p:nvSpPr>
        <p:spPr>
          <a:xfrm>
            <a:off x="2735796" y="1988840"/>
            <a:ext cx="5508612" cy="1077218"/>
          </a:xfrm>
          <a:prstGeom prst="rect">
            <a:avLst/>
          </a:prstGeom>
        </p:spPr>
        <p:txBody>
          <a:bodyPr wrap="square">
            <a:spAutoFit/>
          </a:bodyPr>
          <a:lstStyle/>
          <a:p>
            <a:r>
              <a:rPr lang="ru-RU" sz="3200" dirty="0">
                <a:solidFill>
                  <a:srgbClr val="1F497D"/>
                </a:solidFill>
                <a:latin typeface="Times New Roman" pitchFamily="18" charset="0"/>
                <a:ea typeface="Times New Roman" pitchFamily="18" charset="0"/>
                <a:cs typeface="Times New Roman" pitchFamily="18" charset="0"/>
              </a:rPr>
              <a:t>Чемодан – всё, что пригодится в дальнейшем.</a:t>
            </a:r>
            <a:endParaRPr lang="ru-RU" sz="3200" dirty="0">
              <a:solidFill>
                <a:srgbClr val="1F497D"/>
              </a:solidFill>
              <a:latin typeface="Times New Roman" pitchFamily="18" charset="0"/>
              <a:cs typeface="Times New Roman" pitchFamily="18" charset="0"/>
            </a:endParaRPr>
          </a:p>
        </p:txBody>
      </p:sp>
      <p:sp>
        <p:nvSpPr>
          <p:cNvPr id="13" name="Прямоугольник 12"/>
          <p:cNvSpPr/>
          <p:nvPr/>
        </p:nvSpPr>
        <p:spPr>
          <a:xfrm>
            <a:off x="2703021" y="3655856"/>
            <a:ext cx="6117452" cy="1077218"/>
          </a:xfrm>
          <a:prstGeom prst="rect">
            <a:avLst/>
          </a:prstGeom>
        </p:spPr>
        <p:txBody>
          <a:bodyPr wrap="square">
            <a:spAutoFit/>
          </a:bodyPr>
          <a:lstStyle/>
          <a:p>
            <a:r>
              <a:rPr lang="ru-RU" sz="3200" dirty="0">
                <a:solidFill>
                  <a:srgbClr val="1F497D"/>
                </a:solidFill>
                <a:latin typeface="Times New Roman" pitchFamily="18" charset="0"/>
                <a:ea typeface="Times New Roman" pitchFamily="18" charset="0"/>
                <a:cs typeface="Times New Roman" pitchFamily="18" charset="0"/>
              </a:rPr>
              <a:t>Мясорубка – информацию переработаю.</a:t>
            </a:r>
            <a:endParaRPr lang="ru-RU" sz="3200" dirty="0">
              <a:solidFill>
                <a:srgbClr val="1F497D"/>
              </a:solidFill>
              <a:latin typeface="Times New Roman" pitchFamily="18" charset="0"/>
              <a:cs typeface="Times New Roman" pitchFamily="18" charset="0"/>
            </a:endParaRPr>
          </a:p>
        </p:txBody>
      </p:sp>
      <p:sp>
        <p:nvSpPr>
          <p:cNvPr id="16" name="Rectangle 7"/>
          <p:cNvSpPr>
            <a:spLocks noChangeArrowheads="1"/>
          </p:cNvSpPr>
          <p:nvPr/>
        </p:nvSpPr>
        <p:spPr bwMode="auto">
          <a:xfrm>
            <a:off x="2227708" y="595160"/>
            <a:ext cx="4354226" cy="623248"/>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pPr algn="ctr" fontAlgn="base">
              <a:spcBef>
                <a:spcPct val="0"/>
              </a:spcBef>
              <a:spcAft>
                <a:spcPct val="0"/>
              </a:spcAft>
            </a:pPr>
            <a:r>
              <a:rPr lang="ru-RU" sz="3600" dirty="0">
                <a:solidFill>
                  <a:srgbClr val="1F497D"/>
                </a:solidFill>
                <a:latin typeface="Times New Roman" pitchFamily="18" charset="0"/>
                <a:ea typeface="Times New Roman" pitchFamily="18" charset="0"/>
                <a:cs typeface="Times New Roman" pitchFamily="18" charset="0"/>
              </a:rPr>
              <a:t>РЕФЛЕКСИЯ</a:t>
            </a:r>
            <a:endParaRPr lang="ru-RU" sz="3600" dirty="0">
              <a:solidFill>
                <a:srgbClr val="1F497D"/>
              </a:solidFill>
              <a:latin typeface="Times New Roman" pitchFamily="18" charset="0"/>
              <a:cs typeface="Times New Roman" pitchFamily="18" charset="0"/>
            </a:endParaRPr>
          </a:p>
        </p:txBody>
      </p:sp>
    </p:spTree>
    <p:extLst>
      <p:ext uri="{BB962C8B-B14F-4D97-AF65-F5344CB8AC3E}">
        <p14:creationId xmlns:p14="http://schemas.microsoft.com/office/powerpoint/2010/main" val="42866226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dirty="0" smtClean="0"/>
              <a:t>Домашнее задание</a:t>
            </a:r>
            <a:endParaRPr lang="ru-RU" dirty="0"/>
          </a:p>
        </p:txBody>
      </p:sp>
      <p:sp>
        <p:nvSpPr>
          <p:cNvPr id="3" name="Объект 2"/>
          <p:cNvSpPr>
            <a:spLocks noGrp="1"/>
          </p:cNvSpPr>
          <p:nvPr>
            <p:ph idx="1"/>
          </p:nvPr>
        </p:nvSpPr>
        <p:spPr>
          <a:xfrm>
            <a:off x="107504" y="980728"/>
            <a:ext cx="7056784" cy="5440362"/>
          </a:xfrm>
        </p:spPr>
        <p:txBody>
          <a:bodyPr>
            <a:noAutofit/>
          </a:bodyPr>
          <a:lstStyle/>
          <a:p>
            <a:pPr marL="0" indent="0">
              <a:buNone/>
            </a:pPr>
            <a:r>
              <a:rPr lang="ru-RU" sz="2800" b="1" dirty="0">
                <a:solidFill>
                  <a:srgbClr val="0070C0"/>
                </a:solidFill>
                <a:latin typeface="Times New Roman" panose="02020603050405020304" pitchFamily="18" charset="0"/>
                <a:cs typeface="Times New Roman" panose="02020603050405020304" pitchFamily="18" charset="0"/>
              </a:rPr>
              <a:t>Прочитайте </a:t>
            </a:r>
            <a:r>
              <a:rPr lang="ru-RU" sz="2800" dirty="0">
                <a:latin typeface="Times New Roman" panose="02020603050405020304" pitchFamily="18" charset="0"/>
                <a:cs typeface="Times New Roman" panose="02020603050405020304" pitchFamily="18" charset="0"/>
              </a:rPr>
              <a:t>главу 12</a:t>
            </a:r>
          </a:p>
          <a:p>
            <a:pPr marL="0" indent="0">
              <a:buNone/>
            </a:pPr>
            <a:r>
              <a:rPr lang="ru-RU" sz="2800" b="1" dirty="0">
                <a:solidFill>
                  <a:srgbClr val="0070C0"/>
                </a:solidFill>
                <a:latin typeface="Times New Roman" panose="02020603050405020304" pitchFamily="18" charset="0"/>
                <a:cs typeface="Times New Roman" panose="02020603050405020304" pitchFamily="18" charset="0"/>
              </a:rPr>
              <a:t>Ознакомьтесь </a:t>
            </a:r>
            <a:r>
              <a:rPr lang="ru-RU" sz="2800" b="1" dirty="0">
                <a:latin typeface="Times New Roman" panose="02020603050405020304" pitchFamily="18" charset="0"/>
                <a:cs typeface="Times New Roman" panose="02020603050405020304" pitchFamily="18" charset="0"/>
              </a:rPr>
              <a:t>с </a:t>
            </a:r>
            <a:r>
              <a:rPr lang="ru-RU" sz="2800" dirty="0" smtClean="0">
                <a:latin typeface="Times New Roman" panose="02020603050405020304" pitchFamily="18" charset="0"/>
                <a:cs typeface="Times New Roman" panose="02020603050405020304" pitchFamily="18" charset="0"/>
              </a:rPr>
              <a:t>Единым порталом </a:t>
            </a:r>
            <a:r>
              <a:rPr lang="ru-RU" sz="2800" dirty="0">
                <a:latin typeface="Times New Roman" panose="02020603050405020304" pitchFamily="18" charset="0"/>
                <a:cs typeface="Times New Roman" panose="02020603050405020304" pitchFamily="18" charset="0"/>
              </a:rPr>
              <a:t>бюджетной системы Российской Федерации «Электронный бюджет» </a:t>
            </a:r>
            <a:r>
              <a:rPr lang="en-US" sz="2800" u="sng" dirty="0">
                <a:latin typeface="Times New Roman" panose="02020603050405020304" pitchFamily="18" charset="0"/>
                <a:cs typeface="Times New Roman" panose="02020603050405020304" pitchFamily="18" charset="0"/>
                <a:hlinkClick r:id="rId3"/>
              </a:rPr>
              <a:t>www</a:t>
            </a:r>
            <a:r>
              <a:rPr lang="ru-RU" sz="2800" u="sng" dirty="0">
                <a:latin typeface="Times New Roman" panose="02020603050405020304" pitchFamily="18" charset="0"/>
                <a:cs typeface="Times New Roman" panose="02020603050405020304" pitchFamily="18" charset="0"/>
                <a:hlinkClick r:id="rId3"/>
              </a:rPr>
              <a:t>.</a:t>
            </a:r>
            <a:r>
              <a:rPr lang="en-US" sz="2800" u="sng" dirty="0">
                <a:latin typeface="Times New Roman" panose="02020603050405020304" pitchFamily="18" charset="0"/>
                <a:cs typeface="Times New Roman" panose="02020603050405020304" pitchFamily="18" charset="0"/>
                <a:hlinkClick r:id="rId3"/>
              </a:rPr>
              <a:t>budget</a:t>
            </a:r>
            <a:r>
              <a:rPr lang="ru-RU" sz="2800" u="sng" dirty="0">
                <a:latin typeface="Times New Roman" panose="02020603050405020304" pitchFamily="18" charset="0"/>
                <a:cs typeface="Times New Roman" panose="02020603050405020304" pitchFamily="18" charset="0"/>
                <a:hlinkClick r:id="rId3"/>
              </a:rPr>
              <a:t>.</a:t>
            </a:r>
            <a:r>
              <a:rPr lang="en-US" sz="2800" u="sng" dirty="0" err="1">
                <a:latin typeface="Times New Roman" panose="02020603050405020304" pitchFamily="18" charset="0"/>
                <a:cs typeface="Times New Roman" panose="02020603050405020304" pitchFamily="18" charset="0"/>
                <a:hlinkClick r:id="rId3"/>
              </a:rPr>
              <a:t>gov</a:t>
            </a:r>
            <a:r>
              <a:rPr lang="ru-RU" sz="2800" u="sng" dirty="0">
                <a:latin typeface="Times New Roman" panose="02020603050405020304" pitchFamily="18" charset="0"/>
                <a:cs typeface="Times New Roman" panose="02020603050405020304" pitchFamily="18" charset="0"/>
                <a:hlinkClick r:id="rId3"/>
              </a:rPr>
              <a:t>.</a:t>
            </a:r>
            <a:r>
              <a:rPr lang="en-US" sz="2800" u="sng" dirty="0" err="1" smtClean="0">
                <a:latin typeface="Times New Roman" panose="02020603050405020304" pitchFamily="18" charset="0"/>
                <a:cs typeface="Times New Roman" panose="02020603050405020304" pitchFamily="18" charset="0"/>
                <a:hlinkClick r:id="rId3"/>
              </a:rPr>
              <a:t>ru</a:t>
            </a:r>
            <a:endParaRPr lang="ru-RU" sz="2800" b="1" dirty="0">
              <a:latin typeface="Times New Roman" panose="02020603050405020304" pitchFamily="18" charset="0"/>
              <a:cs typeface="Times New Roman" panose="02020603050405020304" pitchFamily="18" charset="0"/>
            </a:endParaRPr>
          </a:p>
          <a:p>
            <a:pPr marL="0" indent="0">
              <a:buNone/>
            </a:pPr>
            <a:r>
              <a:rPr lang="ru-RU" sz="2800" b="1" dirty="0" smtClean="0">
                <a:solidFill>
                  <a:srgbClr val="0070C0"/>
                </a:solidFill>
                <a:latin typeface="Times New Roman" panose="02020603050405020304" pitchFamily="18" charset="0"/>
                <a:cs typeface="Times New Roman" panose="02020603050405020304" pitchFamily="18" charset="0"/>
              </a:rPr>
              <a:t>Выполните </a:t>
            </a:r>
            <a:r>
              <a:rPr lang="ru-RU" sz="2800" dirty="0" smtClean="0">
                <a:latin typeface="Times New Roman" panose="02020603050405020304" pitchFamily="18" charset="0"/>
                <a:cs typeface="Times New Roman" panose="02020603050405020304" pitchFamily="18" charset="0"/>
              </a:rPr>
              <a:t>в рабочей тетради задания 7, 8</a:t>
            </a:r>
          </a:p>
          <a:p>
            <a:pPr marL="0" indent="0">
              <a:buNone/>
            </a:pPr>
            <a:r>
              <a:rPr lang="ru-RU" sz="2800" b="1" dirty="0" smtClean="0">
                <a:solidFill>
                  <a:srgbClr val="0070C0"/>
                </a:solidFill>
                <a:latin typeface="Times New Roman" panose="02020603050405020304" pitchFamily="18" charset="0"/>
                <a:cs typeface="Times New Roman" panose="02020603050405020304" pitchFamily="18" charset="0"/>
              </a:rPr>
              <a:t>Обсудите</a:t>
            </a:r>
            <a:r>
              <a:rPr lang="ru-RU" sz="2800" dirty="0" smtClean="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вместе с </a:t>
            </a:r>
            <a:r>
              <a:rPr lang="ru-RU" sz="2800" dirty="0" smtClean="0">
                <a:latin typeface="Times New Roman" panose="02020603050405020304" pitchFamily="18" charset="0"/>
                <a:cs typeface="Times New Roman" panose="02020603050405020304" pitchFamily="18" charset="0"/>
              </a:rPr>
              <a:t>родителями: </a:t>
            </a:r>
            <a:r>
              <a:rPr lang="ru-RU" sz="2800" b="1" i="1" dirty="0" smtClean="0">
                <a:latin typeface="Times New Roman" panose="02020603050405020304" pitchFamily="18" charset="0"/>
                <a:cs typeface="Times New Roman" panose="02020603050405020304" pitchFamily="18" charset="0"/>
              </a:rPr>
              <a:t>какой</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налог </a:t>
            </a:r>
            <a:r>
              <a:rPr lang="ru-RU" sz="2800" b="1" i="1" dirty="0">
                <a:latin typeface="Times New Roman" panose="02020603050405020304" pitchFamily="18" charset="0"/>
                <a:cs typeface="Times New Roman" panose="02020603050405020304" pitchFamily="18" charset="0"/>
              </a:rPr>
              <a:t>когда</a:t>
            </a:r>
            <a:r>
              <a:rPr lang="ru-RU" sz="2800" dirty="0">
                <a:latin typeface="Times New Roman" panose="02020603050405020304" pitchFamily="18" charset="0"/>
                <a:cs typeface="Times New Roman" panose="02020603050405020304" pitchFamily="18" charset="0"/>
              </a:rPr>
              <a:t> и </a:t>
            </a:r>
            <a:r>
              <a:rPr lang="ru-RU" sz="2800" b="1" i="1" dirty="0">
                <a:latin typeface="Times New Roman" panose="02020603050405020304" pitchFamily="18" charset="0"/>
                <a:cs typeface="Times New Roman" panose="02020603050405020304" pitchFamily="18" charset="0"/>
              </a:rPr>
              <a:t>как</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нужно заплатить </a:t>
            </a:r>
          </a:p>
          <a:p>
            <a:pPr marL="0" indent="0">
              <a:buNone/>
            </a:pPr>
            <a:r>
              <a:rPr lang="ru-RU" sz="2800" b="1" dirty="0" smtClean="0">
                <a:solidFill>
                  <a:srgbClr val="0070C0"/>
                </a:solidFill>
                <a:latin typeface="Times New Roman" panose="02020603050405020304" pitchFamily="18" charset="0"/>
                <a:cs typeface="Times New Roman" panose="02020603050405020304" pitchFamily="18" charset="0"/>
              </a:rPr>
              <a:t>Поработайте</a:t>
            </a:r>
            <a:r>
              <a:rPr lang="ru-RU" sz="2800" dirty="0" smtClean="0">
                <a:solidFill>
                  <a:srgbClr val="0070C0"/>
                </a:solidFill>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с материалами </a:t>
            </a:r>
            <a:r>
              <a:rPr lang="ru-RU" sz="2800" dirty="0" err="1" smtClean="0">
                <a:latin typeface="Times New Roman" panose="02020603050405020304" pitchFamily="18" charset="0"/>
                <a:cs typeface="Times New Roman" panose="02020603050405020304" pitchFamily="18" charset="0"/>
              </a:rPr>
              <a:t>Якласс</a:t>
            </a:r>
            <a:endParaRPr lang="ru-RU" sz="2800" dirty="0" smtClean="0">
              <a:latin typeface="Times New Roman" panose="02020603050405020304" pitchFamily="18" charset="0"/>
              <a:cs typeface="Times New Roman" panose="02020603050405020304" pitchFamily="18" charset="0"/>
            </a:endParaRPr>
          </a:p>
          <a:p>
            <a:pPr marL="0" indent="0">
              <a:buNone/>
            </a:pPr>
            <a:r>
              <a:rPr lang="ru-RU" sz="2600" u="sng" dirty="0">
                <a:latin typeface="Times New Roman" panose="02020603050405020304" pitchFamily="18" charset="0"/>
                <a:cs typeface="Times New Roman" panose="02020603050405020304" pitchFamily="18" charset="0"/>
                <a:hlinkClick r:id="rId4"/>
              </a:rPr>
              <a:t>https://www.yaklass.ru/p/osnovy-finansovoj-gramotnosti/10-11-klass/bankovskaia-i-nalogovaia-sistemy-127387/chto-takoe-nalogi-i-pochemu-ikh-nuzhno-platit-127389/re-5c74a3bd-48cd-42c2-8726-12213fb93575</a:t>
            </a:r>
            <a:endParaRPr lang="ru-RU" sz="2600" dirty="0">
              <a:latin typeface="Times New Roman" panose="02020603050405020304" pitchFamily="18" charset="0"/>
              <a:cs typeface="Times New Roman" panose="02020603050405020304" pitchFamily="18" charset="0"/>
            </a:endParaRPr>
          </a:p>
          <a:p>
            <a:pPr marL="0" indent="0">
              <a:buNone/>
            </a:pPr>
            <a:endParaRPr lang="ru-RU" sz="2600" dirty="0" smtClean="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5"/>
          <a:stretch>
            <a:fillRect/>
          </a:stretch>
        </p:blipFill>
        <p:spPr>
          <a:xfrm>
            <a:off x="6645426" y="2276871"/>
            <a:ext cx="2774344" cy="2413369"/>
          </a:xfrm>
          <a:prstGeom prst="rect">
            <a:avLst/>
          </a:prstGeom>
        </p:spPr>
      </p:pic>
    </p:spTree>
    <p:extLst>
      <p:ext uri="{BB962C8B-B14F-4D97-AF65-F5344CB8AC3E}">
        <p14:creationId xmlns:p14="http://schemas.microsoft.com/office/powerpoint/2010/main" val="22597007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ru-RU" smtClean="0"/>
              <a:t>Всем спасибо за урок!</a:t>
            </a:r>
            <a:endParaRPr lang="ru-RU" dirty="0"/>
          </a:p>
        </p:txBody>
      </p:sp>
      <p:sp>
        <p:nvSpPr>
          <p:cNvPr id="5" name="Подзаголовок 4"/>
          <p:cNvSpPr>
            <a:spLocks noGrp="1"/>
          </p:cNvSpPr>
          <p:nvPr>
            <p:ph type="subTitle" idx="1"/>
          </p:nvPr>
        </p:nvSpPr>
        <p:spPr/>
        <p:txBody>
          <a:bodyPr/>
          <a:lstStyle/>
          <a:p>
            <a:r>
              <a:rPr lang="ru-RU" b="1" dirty="0" smtClean="0">
                <a:solidFill>
                  <a:srgbClr val="7030A0"/>
                </a:solidFill>
              </a:rPr>
              <a:t>Будьте внимательны и финансово благоразумны!</a:t>
            </a:r>
            <a:endParaRPr lang="ru-RU" b="1" dirty="0">
              <a:solidFill>
                <a:srgbClr val="7030A0"/>
              </a:solidFill>
            </a:endParaRPr>
          </a:p>
        </p:txBody>
      </p:sp>
    </p:spTree>
    <p:extLst>
      <p:ext uri="{BB962C8B-B14F-4D97-AF65-F5344CB8AC3E}">
        <p14:creationId xmlns:p14="http://schemas.microsoft.com/office/powerpoint/2010/main" val="2933047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8564" y="836712"/>
            <a:ext cx="8715436" cy="4462760"/>
          </a:xfrm>
          <a:prstGeom prst="rect">
            <a:avLst/>
          </a:prstGeom>
        </p:spPr>
        <p:txBody>
          <a:bodyPr wrap="square">
            <a:spAutoFit/>
          </a:bodyPr>
          <a:lstStyle/>
          <a:p>
            <a:pPr algn="ctr"/>
            <a:r>
              <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rPr>
              <a:t>Модуль 3. Налоги: почему их надо платить</a:t>
            </a:r>
          </a:p>
          <a:p>
            <a:pPr algn="ctr"/>
            <a:endPar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endParaRPr>
          </a:p>
          <a:p>
            <a:pPr algn="ctr"/>
            <a:r>
              <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rPr>
              <a:t>Урок 1. </a:t>
            </a:r>
            <a:r>
              <a:rPr lang="ru-RU" sz="2800" b="1" i="1" dirty="0">
                <a:ln>
                  <a:solidFill>
                    <a:schemeClr val="accent3">
                      <a:lumMod val="50000"/>
                    </a:schemeClr>
                  </a:solidFill>
                </a:ln>
                <a:effectLst>
                  <a:outerShdw blurRad="38100" dist="38100" dir="2700000" algn="tl">
                    <a:srgbClr val="000000">
                      <a:alpha val="43137"/>
                    </a:srgbClr>
                  </a:outerShdw>
                </a:effectLst>
                <a:latin typeface="Arial Black" pitchFamily="34" charset="0"/>
              </a:rPr>
              <a:t>К</a:t>
            </a:r>
            <a:r>
              <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rPr>
              <a:t>акие бывают налоги и зачем они нужны</a:t>
            </a:r>
            <a:endPar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endParaRPr>
          </a:p>
          <a:p>
            <a:pPr algn="ctr"/>
            <a:endPar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endParaRPr>
          </a:p>
          <a:p>
            <a:pPr algn="ctr"/>
            <a:endParaRPr lang="ru-RU" sz="2800" b="1" i="1" dirty="0" smtClean="0">
              <a:ln>
                <a:solidFill>
                  <a:schemeClr val="accent3">
                    <a:lumMod val="50000"/>
                  </a:schemeClr>
                </a:solidFill>
              </a:ln>
              <a:effectLst>
                <a:outerShdw blurRad="38100" dist="38100" dir="2700000" algn="tl">
                  <a:srgbClr val="000000">
                    <a:alpha val="43137"/>
                  </a:srgbClr>
                </a:outerShdw>
              </a:effectLst>
              <a:latin typeface="Arial Black" pitchFamily="34" charset="0"/>
            </a:endParaRPr>
          </a:p>
          <a:p>
            <a:pPr algn="r"/>
            <a:r>
              <a:rPr lang="ru-RU" sz="2200" b="1" i="1" dirty="0" smtClean="0">
                <a:effectLst>
                  <a:outerShdw blurRad="38100" dist="38100" dir="2700000" algn="tl">
                    <a:srgbClr val="000000">
                      <a:alpha val="43137"/>
                    </a:srgbClr>
                  </a:outerShdw>
                </a:effectLst>
                <a:latin typeface="Arial Black" pitchFamily="34" charset="0"/>
                <a:cs typeface="Arial" pitchFamily="34" charset="0"/>
              </a:rPr>
              <a:t>                      </a:t>
            </a: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Финансовая  </a:t>
            </a:r>
            <a:endPar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endParaRPr>
          </a:p>
          <a:p>
            <a:pPr algn="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грамотность</a:t>
            </a:r>
          </a:p>
          <a:p>
            <a:pPr algn="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                                                        </a:t>
            </a: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10 </a:t>
            </a: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класс</a:t>
            </a:r>
          </a:p>
          <a:p>
            <a:pPr algn="r"/>
            <a:r>
              <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rPr>
              <a:t>Мазанова О.Ю.                                        </a:t>
            </a:r>
            <a:endParaRPr lang="ru-RU" sz="2200" dirty="0" smtClean="0">
              <a:ln>
                <a:solidFill>
                  <a:schemeClr val="tx1"/>
                </a:solidFill>
              </a:ln>
              <a:effectLst>
                <a:outerShdw blurRad="38100" dist="38100" dir="2700000" algn="tl">
                  <a:srgbClr val="000000">
                    <a:alpha val="43137"/>
                  </a:srgbClr>
                </a:outerShdw>
              </a:effectLst>
              <a:latin typeface="Arial Black"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43608" y="3238212"/>
            <a:ext cx="3240360" cy="28732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b="1" dirty="0" smtClean="0">
                <a:solidFill>
                  <a:srgbClr val="7030A0"/>
                </a:solidFill>
                <a:effectLst>
                  <a:outerShdw blurRad="38100" dist="38100" dir="2700000" algn="tl">
                    <a:srgbClr val="000000">
                      <a:alpha val="43137"/>
                    </a:srgbClr>
                  </a:outerShdw>
                </a:effectLst>
              </a:rPr>
              <a:t>Задачи занятия</a:t>
            </a:r>
            <a:endParaRPr lang="ru-RU" b="1" dirty="0">
              <a:solidFill>
                <a:srgbClr val="7030A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579" y="1124744"/>
            <a:ext cx="8686800" cy="4629121"/>
          </a:xfrm>
        </p:spPr>
        <p:txBody>
          <a:bodyPr>
            <a:normAutofit fontScale="92500" lnSpcReduction="10000"/>
          </a:bodyPr>
          <a:lstStyle/>
          <a:p>
            <a:r>
              <a:rPr lang="ru-RU" dirty="0" smtClean="0"/>
              <a:t>Что вы уже знаете о </a:t>
            </a:r>
            <a:r>
              <a:rPr lang="ru-RU" dirty="0" smtClean="0"/>
              <a:t>налогах? Системе и принципах налогообложения?  </a:t>
            </a:r>
            <a:endParaRPr lang="ru-RU" dirty="0" smtClean="0"/>
          </a:p>
          <a:p>
            <a:r>
              <a:rPr lang="ru-RU" dirty="0" smtClean="0"/>
              <a:t>Чему хотите научиться на этом занятии? </a:t>
            </a:r>
          </a:p>
          <a:p>
            <a:r>
              <a:rPr lang="ru-RU" dirty="0" smtClean="0"/>
              <a:t>Задачи занятия</a:t>
            </a:r>
            <a:r>
              <a:rPr lang="ru-RU" dirty="0" smtClean="0"/>
              <a:t>:</a:t>
            </a:r>
          </a:p>
          <a:p>
            <a:pPr>
              <a:buNone/>
            </a:pPr>
            <a:r>
              <a:rPr lang="ru-RU" i="1" dirty="0" smtClean="0"/>
              <a:t>выяснить</a:t>
            </a:r>
            <a:r>
              <a:rPr lang="ru-RU" i="1" dirty="0" smtClean="0"/>
              <a:t>… </a:t>
            </a:r>
          </a:p>
          <a:p>
            <a:pPr>
              <a:buNone/>
            </a:pPr>
            <a:endParaRPr lang="ru-RU" i="1" dirty="0" smtClean="0"/>
          </a:p>
          <a:p>
            <a:pPr>
              <a:buNone/>
            </a:pPr>
            <a:r>
              <a:rPr lang="ru-RU" i="1" dirty="0" smtClean="0"/>
              <a:t>научиться…</a:t>
            </a:r>
          </a:p>
          <a:p>
            <a:pPr>
              <a:buNone/>
            </a:pPr>
            <a:endParaRPr lang="ru-RU" i="1" dirty="0" smtClean="0"/>
          </a:p>
          <a:p>
            <a:pPr>
              <a:buNone/>
            </a:pPr>
            <a:r>
              <a:rPr lang="ru-RU" i="1" dirty="0" smtClean="0"/>
              <a:t>уметь…</a:t>
            </a:r>
          </a:p>
          <a:p>
            <a:endParaRPr lang="ru-RU" dirty="0"/>
          </a:p>
        </p:txBody>
      </p:sp>
      <p:sp>
        <p:nvSpPr>
          <p:cNvPr id="4" name="Номер слайда 3"/>
          <p:cNvSpPr>
            <a:spLocks noGrp="1"/>
          </p:cNvSpPr>
          <p:nvPr>
            <p:ph type="sldNum" sz="quarter" idx="12"/>
          </p:nvPr>
        </p:nvSpPr>
        <p:spPr/>
        <p:txBody>
          <a:bodyPr/>
          <a:lstStyle/>
          <a:p>
            <a:r>
              <a:rPr lang="en-US" smtClean="0">
                <a:solidFill>
                  <a:srgbClr val="F0A22E">
                    <a:shade val="75000"/>
                  </a:srgbClr>
                </a:solidFill>
              </a:rPr>
              <a:t>1</a:t>
            </a:r>
            <a:endParaRPr lang="ru-RU" dirty="0">
              <a:solidFill>
                <a:srgbClr val="F0A22E">
                  <a:shade val="75000"/>
                </a:srgbClr>
              </a:solidFill>
            </a:endParaRPr>
          </a:p>
        </p:txBody>
      </p:sp>
      <p:sp>
        <p:nvSpPr>
          <p:cNvPr id="5" name="TextBox 4"/>
          <p:cNvSpPr txBox="1"/>
          <p:nvPr/>
        </p:nvSpPr>
        <p:spPr>
          <a:xfrm>
            <a:off x="2558116" y="5080716"/>
            <a:ext cx="6588224" cy="830997"/>
          </a:xfrm>
          <a:prstGeom prst="rect">
            <a:avLst/>
          </a:prstGeom>
          <a:noFill/>
        </p:spPr>
        <p:txBody>
          <a:bodyPr wrap="square" rtlCol="0">
            <a:spAutoFit/>
          </a:bodyPr>
          <a:lstStyle/>
          <a:p>
            <a:r>
              <a:rPr lang="ru-RU" sz="2400" dirty="0">
                <a:solidFill>
                  <a:prstClr val="black"/>
                </a:solidFill>
              </a:rPr>
              <a:t>работать в парах, группах; чётко и логично излагать свою точку зрения, аргументировать её</a:t>
            </a:r>
          </a:p>
        </p:txBody>
      </p:sp>
      <p:pic>
        <p:nvPicPr>
          <p:cNvPr id="8" name="Рисунок 7"/>
          <p:cNvPicPr>
            <a:picLocks noChangeAspect="1"/>
          </p:cNvPicPr>
          <p:nvPr/>
        </p:nvPicPr>
        <p:blipFill>
          <a:blip r:embed="rId2"/>
          <a:stretch>
            <a:fillRect/>
          </a:stretch>
        </p:blipFill>
        <p:spPr>
          <a:xfrm rot="20233516">
            <a:off x="6300192" y="1497670"/>
            <a:ext cx="3111432" cy="2605508"/>
          </a:xfrm>
          <a:prstGeom prst="ellipse">
            <a:avLst/>
          </a:prstGeom>
          <a:ln>
            <a:noFill/>
          </a:ln>
          <a:effectLst>
            <a:softEdge rad="317500"/>
          </a:effectLst>
        </p:spPr>
      </p:pic>
      <p:sp>
        <p:nvSpPr>
          <p:cNvPr id="6" name="TextBox 5"/>
          <p:cNvSpPr txBox="1"/>
          <p:nvPr/>
        </p:nvSpPr>
        <p:spPr>
          <a:xfrm>
            <a:off x="2558116" y="3800909"/>
            <a:ext cx="6336704" cy="1200329"/>
          </a:xfrm>
          <a:prstGeom prst="rect">
            <a:avLst/>
          </a:prstGeom>
          <a:noFill/>
        </p:spPr>
        <p:txBody>
          <a:bodyPr wrap="square" rtlCol="0">
            <a:spAutoFit/>
          </a:bodyPr>
          <a:lstStyle/>
          <a:p>
            <a:pPr algn="just"/>
            <a:r>
              <a:rPr lang="ru-RU" sz="2400" dirty="0">
                <a:solidFill>
                  <a:prstClr val="black"/>
                </a:solidFill>
                <a:cs typeface="Arial" pitchFamily="34" charset="0"/>
              </a:rPr>
              <a:t>рассчитывать сумму налога</a:t>
            </a:r>
            <a:r>
              <a:rPr lang="ru-RU" sz="2400" dirty="0" smtClean="0">
                <a:solidFill>
                  <a:prstClr val="black"/>
                </a:solidFill>
                <a:cs typeface="Arial" pitchFamily="34" charset="0"/>
              </a:rPr>
              <a:t>; оценивать </a:t>
            </a:r>
            <a:r>
              <a:rPr lang="ru-RU" sz="2400" dirty="0">
                <a:solidFill>
                  <a:prstClr val="black"/>
                </a:solidFill>
                <a:cs typeface="Arial" pitchFamily="34" charset="0"/>
              </a:rPr>
              <a:t>приобретаемое имущество, а также </a:t>
            </a:r>
            <a:r>
              <a:rPr lang="ru-RU" sz="2400" dirty="0" smtClean="0">
                <a:solidFill>
                  <a:prstClr val="black"/>
                </a:solidFill>
                <a:cs typeface="Arial" pitchFamily="34" charset="0"/>
              </a:rPr>
              <a:t>свой заработок </a:t>
            </a:r>
            <a:r>
              <a:rPr lang="ru-RU" sz="2400" dirty="0">
                <a:solidFill>
                  <a:prstClr val="black"/>
                </a:solidFill>
                <a:cs typeface="Arial" pitchFamily="34" charset="0"/>
              </a:rPr>
              <a:t>с точки зрения уплаты налогов </a:t>
            </a:r>
            <a:endParaRPr lang="ru-RU" sz="2400" dirty="0">
              <a:solidFill>
                <a:prstClr val="black"/>
              </a:solidFill>
            </a:endParaRPr>
          </a:p>
        </p:txBody>
      </p:sp>
    </p:spTree>
    <p:extLst>
      <p:ext uri="{BB962C8B-B14F-4D97-AF65-F5344CB8AC3E}">
        <p14:creationId xmlns:p14="http://schemas.microsoft.com/office/powerpoint/2010/main" val="300399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1" dur="500"/>
                                        <p:tgtEl>
                                          <p:spTgt spid="3">
                                            <p:txEl>
                                              <p:pRg st="3" end="3"/>
                                            </p:txEl>
                                          </p:spTgt>
                                        </p:tgtEl>
                                      </p:cBhvr>
                                    </p:animEffect>
                                  </p:childTnLst>
                                </p:cTn>
                              </p:par>
                              <p:par>
                                <p:cTn id="22" presetID="53"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calcmode="lin" valueType="num">
                                      <p:cBhvr>
                                        <p:cTn id="2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6" dur="500"/>
                                        <p:tgtEl>
                                          <p:spTgt spid="3">
                                            <p:txEl>
                                              <p:pRg st="5" end="5"/>
                                            </p:txEl>
                                          </p:spTgt>
                                        </p:tgtEl>
                                      </p:cBhvr>
                                    </p:animEffect>
                                  </p:childTnLst>
                                </p:cTn>
                              </p:par>
                              <p:par>
                                <p:cTn id="27" presetID="53"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p:cTn id="29"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1" dur="500"/>
                                        <p:tgtEl>
                                          <p:spTgt spid="3">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357166"/>
            <a:ext cx="6357982" cy="523220"/>
          </a:xfrm>
          <a:prstGeom prst="rect">
            <a:avLst/>
          </a:prstGeom>
          <a:noFill/>
        </p:spPr>
        <p:txBody>
          <a:bodyPr wrap="square" rtlCol="0">
            <a:spAutoFit/>
          </a:bodyPr>
          <a:lstStyle/>
          <a:p>
            <a:pPr algn="ctr"/>
            <a:r>
              <a:rPr lang="ru-RU" sz="2800" b="1" i="1" dirty="0" smtClean="0">
                <a:effectLst>
                  <a:outerShdw blurRad="38100" dist="38100" dir="2700000" algn="tl">
                    <a:srgbClr val="000000">
                      <a:alpha val="43137"/>
                    </a:srgbClr>
                  </a:outerShdw>
                </a:effectLst>
                <a:latin typeface="Arial Black" pitchFamily="34" charset="0"/>
              </a:rPr>
              <a:t>1. Что такое налоги</a:t>
            </a:r>
            <a:endParaRPr lang="ru-RU" sz="2800" b="1" i="1" dirty="0">
              <a:effectLst>
                <a:outerShdw blurRad="38100" dist="38100" dir="2700000" algn="tl">
                  <a:srgbClr val="000000">
                    <a:alpha val="43137"/>
                  </a:srgbClr>
                </a:outerShdw>
              </a:effectLst>
              <a:latin typeface="Arial Black" pitchFamily="34" charset="0"/>
            </a:endParaRPr>
          </a:p>
        </p:txBody>
      </p:sp>
      <p:pic>
        <p:nvPicPr>
          <p:cNvPr id="3" name="Picture 5" descr="smart_guy_thinking_hg_clr"/>
          <p:cNvPicPr>
            <a:picLocks noChangeAspect="1" noChangeArrowheads="1" noCrop="1"/>
          </p:cNvPicPr>
          <p:nvPr/>
        </p:nvPicPr>
        <p:blipFill>
          <a:blip r:embed="rId2" cstate="print"/>
          <a:srcRect/>
          <a:stretch>
            <a:fillRect/>
          </a:stretch>
        </p:blipFill>
        <p:spPr bwMode="auto">
          <a:xfrm>
            <a:off x="0" y="1428736"/>
            <a:ext cx="2377161" cy="3649782"/>
          </a:xfrm>
          <a:prstGeom prst="rect">
            <a:avLst/>
          </a:prstGeom>
          <a:noFill/>
          <a:ln w="9525">
            <a:noFill/>
            <a:miter lim="800000"/>
            <a:headEnd/>
            <a:tailEnd/>
          </a:ln>
        </p:spPr>
      </p:pic>
      <p:sp>
        <p:nvSpPr>
          <p:cNvPr id="4" name="Скругленная прямоугольная выноска 3"/>
          <p:cNvSpPr/>
          <p:nvPr/>
        </p:nvSpPr>
        <p:spPr>
          <a:xfrm>
            <a:off x="1714480" y="1071546"/>
            <a:ext cx="6429420" cy="1500198"/>
          </a:xfrm>
          <a:prstGeom prst="wedgeRoundRectCallout">
            <a:avLst>
              <a:gd name="adj1" fmla="val -56023"/>
              <a:gd name="adj2" fmla="val -14167"/>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Сформулируйте определение понятия «налог», в нем обязательно будут такие слова как «государство», «платежи», «обязательный». </a:t>
            </a:r>
            <a:endParaRPr lang="ru-RU" sz="2400"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Прямоугольник 4"/>
          <p:cNvSpPr/>
          <p:nvPr/>
        </p:nvSpPr>
        <p:spPr>
          <a:xfrm>
            <a:off x="1714480" y="2928934"/>
            <a:ext cx="6786610" cy="3046988"/>
          </a:xfrm>
          <a:prstGeom prst="rect">
            <a:avLst/>
          </a:prstGeom>
        </p:spPr>
        <p:txBody>
          <a:bodyPr wrap="square">
            <a:spAutoFit/>
          </a:bodyPr>
          <a:lstStyle/>
          <a:p>
            <a:pPr algn="just"/>
            <a:r>
              <a:rPr lang="ru-RU" sz="2400" b="1" dirty="0" smtClean="0">
                <a:effectLst>
                  <a:outerShdw blurRad="38100" dist="38100" dir="2700000" algn="tl">
                    <a:srgbClr val="000000">
                      <a:alpha val="43137"/>
                    </a:srgbClr>
                  </a:outerShdw>
                </a:effectLst>
                <a:latin typeface="Arial" pitchFamily="34" charset="0"/>
                <a:cs typeface="Arial" pitchFamily="34" charset="0"/>
              </a:rPr>
              <a:t>     Налог</a:t>
            </a:r>
            <a:r>
              <a:rPr lang="ru-RU" sz="2400" dirty="0" smtClean="0">
                <a:effectLst>
                  <a:outerShdw blurRad="38100" dist="38100" dir="2700000" algn="tl">
                    <a:srgbClr val="000000">
                      <a:alpha val="43137"/>
                    </a:srgbClr>
                  </a:outerShdw>
                </a:effectLst>
                <a:latin typeface="Arial" pitchFamily="34" charset="0"/>
                <a:cs typeface="Arial" pitchFamily="34" charset="0"/>
              </a:rPr>
              <a:t> - обязательный, индивидуально безвозмездный платёж, принудительно взимаемый на законных основаниях органами государственной власти различных уровней с организаций и физических лиц в целях финансового обеспечения деятельности государства и (или) муниципальных образований</a:t>
            </a:r>
            <a:endParaRPr lang="ru-RU" sz="24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hlinkClick r:id="rId3"/>
          </p:cNvPr>
          <p:cNvPicPr>
            <a:picLocks noChangeAspect="1"/>
          </p:cNvPicPr>
          <p:nvPr/>
        </p:nvPicPr>
        <p:blipFill>
          <a:blip r:embed="rId4"/>
          <a:stretch>
            <a:fillRect/>
          </a:stretch>
        </p:blipFill>
        <p:spPr>
          <a:xfrm>
            <a:off x="755575" y="594560"/>
            <a:ext cx="7596683" cy="4130584"/>
          </a:xfrm>
          <a:prstGeom prst="rect">
            <a:avLst/>
          </a:prstGeom>
        </p:spPr>
      </p:pic>
      <p:sp>
        <p:nvSpPr>
          <p:cNvPr id="5" name="Прямоугольник 4"/>
          <p:cNvSpPr/>
          <p:nvPr/>
        </p:nvSpPr>
        <p:spPr>
          <a:xfrm>
            <a:off x="5328379" y="5229200"/>
            <a:ext cx="3533531" cy="400110"/>
          </a:xfrm>
          <a:prstGeom prst="rect">
            <a:avLst/>
          </a:prstGeom>
        </p:spPr>
        <p:txBody>
          <a:bodyPr wrap="none">
            <a:spAutoFit/>
          </a:bodyPr>
          <a:lstStyle/>
          <a:p>
            <a:r>
              <a:rPr lang="en-US" sz="2000" b="1" dirty="0">
                <a:hlinkClick r:id="rId3"/>
              </a:rPr>
              <a:t>https://</a:t>
            </a:r>
            <a:r>
              <a:rPr lang="en-US" sz="2000" b="1" dirty="0" smtClean="0">
                <a:hlinkClick r:id="rId3"/>
              </a:rPr>
              <a:t>youtu.be/DLzk8I7ubBo</a:t>
            </a:r>
            <a:r>
              <a:rPr lang="ru-RU" sz="2000" b="1" dirty="0" smtClean="0"/>
              <a:t> </a:t>
            </a:r>
            <a:endParaRPr lang="ru-RU" sz="2000" b="1" dirty="0"/>
          </a:p>
        </p:txBody>
      </p:sp>
    </p:spTree>
    <p:extLst>
      <p:ext uri="{BB962C8B-B14F-4D97-AF65-F5344CB8AC3E}">
        <p14:creationId xmlns:p14="http://schemas.microsoft.com/office/powerpoint/2010/main" val="2585725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https://cf.ppt-online.org/files1/slide/z/Zp0CLyeaUsR5zx3T7tdDkBAjo1fq8v6hriGbnm4gOY/slide-13.jpg"/>
          <p:cNvPicPr>
            <a:picLocks noChangeAspect="1" noChangeArrowheads="1"/>
          </p:cNvPicPr>
          <p:nvPr/>
        </p:nvPicPr>
        <p:blipFill>
          <a:blip r:embed="rId2" cstate="print"/>
          <a:srcRect r="21712"/>
          <a:stretch>
            <a:fillRect/>
          </a:stretch>
        </p:blipFill>
        <p:spPr bwMode="auto">
          <a:xfrm>
            <a:off x="5651974" y="357166"/>
            <a:ext cx="3492026" cy="2500306"/>
          </a:xfrm>
          <a:prstGeom prst="rect">
            <a:avLst/>
          </a:prstGeom>
          <a:noFill/>
          <a:effectLst>
            <a:softEdge rad="635000"/>
          </a:effectLst>
        </p:spPr>
      </p:pic>
      <p:sp>
        <p:nvSpPr>
          <p:cNvPr id="3" name="Прямоугольник 2"/>
          <p:cNvSpPr/>
          <p:nvPr/>
        </p:nvSpPr>
        <p:spPr>
          <a:xfrm>
            <a:off x="285720" y="357166"/>
            <a:ext cx="5572164" cy="2616101"/>
          </a:xfrm>
          <a:prstGeom prst="rect">
            <a:avLst/>
          </a:prstGeom>
        </p:spPr>
        <p:txBody>
          <a:bodyPr wrap="square">
            <a:spAutoFit/>
          </a:bodyPr>
          <a:lstStyle/>
          <a:p>
            <a:pPr algn="just"/>
            <a:r>
              <a:rPr lang="ru-RU" sz="2400" b="1" dirty="0" smtClean="0">
                <a:effectLst>
                  <a:outerShdw blurRad="38100" dist="38100" dir="2700000" algn="tl">
                    <a:srgbClr val="000000">
                      <a:alpha val="43137"/>
                    </a:srgbClr>
                  </a:outerShdw>
                </a:effectLst>
                <a:latin typeface="Arial" pitchFamily="34" charset="0"/>
                <a:cs typeface="Arial" pitchFamily="34" charset="0"/>
              </a:rPr>
              <a:t>Ст. 57.</a:t>
            </a:r>
            <a:r>
              <a:rPr lang="ru-RU" sz="2400" dirty="0" smtClean="0">
                <a:effectLst>
                  <a:outerShdw blurRad="38100" dist="38100" dir="2700000" algn="tl">
                    <a:srgbClr val="000000">
                      <a:alpha val="43137"/>
                    </a:srgbClr>
                  </a:outerShdw>
                </a:effectLst>
                <a:latin typeface="Arial" pitchFamily="34" charset="0"/>
                <a:cs typeface="Arial" pitchFamily="34" charset="0"/>
              </a:rPr>
              <a:t> Каждый обязан платить законно установленные налоги и сборы. Законы, устанавливающие новые налоги или ухудшающие положение налогоплательщиков, обратной силы не имеют.                                          </a:t>
            </a:r>
          </a:p>
          <a:p>
            <a:pPr algn="r"/>
            <a:r>
              <a:rPr lang="ru-RU" sz="2000" b="1" dirty="0" smtClean="0">
                <a:effectLst>
                  <a:outerShdw blurRad="38100" dist="38100" dir="2700000" algn="tl">
                    <a:srgbClr val="000000">
                      <a:alpha val="43137"/>
                    </a:srgbClr>
                  </a:outerShdw>
                </a:effectLst>
                <a:latin typeface="Arial" pitchFamily="34" charset="0"/>
                <a:cs typeface="Arial" pitchFamily="34" charset="0"/>
              </a:rPr>
              <a:t>Конституция РФ </a:t>
            </a:r>
            <a:endParaRPr lang="ru-RU" sz="2000" b="1" dirty="0">
              <a:effectLst>
                <a:outerShdw blurRad="38100" dist="38100" dir="2700000" algn="tl">
                  <a:srgbClr val="000000">
                    <a:alpha val="43137"/>
                  </a:srgbClr>
                </a:outerShdw>
              </a:effectLst>
              <a:latin typeface="Arial" pitchFamily="34" charset="0"/>
              <a:cs typeface="Arial" pitchFamily="34" charset="0"/>
            </a:endParaRPr>
          </a:p>
        </p:txBody>
      </p:sp>
      <p:sp>
        <p:nvSpPr>
          <p:cNvPr id="5" name="Скругленный прямоугольник 4"/>
          <p:cNvSpPr/>
          <p:nvPr/>
        </p:nvSpPr>
        <p:spPr>
          <a:xfrm>
            <a:off x="2071670" y="3143248"/>
            <a:ext cx="4429156" cy="1214446"/>
          </a:xfrm>
          <a:prstGeom prst="roundRect">
            <a:avLst/>
          </a:prstGeom>
          <a:solidFill>
            <a:schemeClr val="bg2">
              <a:lumMod val="75000"/>
            </a:schemeClr>
          </a:solidFill>
          <a:ln>
            <a:solidFill>
              <a:schemeClr val="tx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Ответственность за нарушение налогового законодательства</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Прямоугольник 5"/>
          <p:cNvSpPr/>
          <p:nvPr/>
        </p:nvSpPr>
        <p:spPr>
          <a:xfrm>
            <a:off x="285720" y="4572008"/>
            <a:ext cx="3857652" cy="1428760"/>
          </a:xfrm>
          <a:prstGeom prst="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r>
              <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Несвоевременная оплата налога</a:t>
            </a:r>
          </a:p>
          <a:p>
            <a:pPr algn="just">
              <a:buFont typeface="Arial" pitchFamily="34" charset="0"/>
              <a:buChar char="•"/>
            </a:pPr>
            <a:r>
              <a:rPr lang="ru-RU" sz="20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пени за просрочку платежа</a:t>
            </a:r>
          </a:p>
          <a:p>
            <a:endParaRPr lang="ru-RU" sz="2000" dirty="0" smtClean="0"/>
          </a:p>
          <a:p>
            <a:pPr algn="ctr"/>
            <a:endParaRPr lang="ru-RU" sz="2000"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Прямоугольник 6"/>
          <p:cNvSpPr/>
          <p:nvPr/>
        </p:nvSpPr>
        <p:spPr>
          <a:xfrm>
            <a:off x="4357686" y="4572008"/>
            <a:ext cx="4572032" cy="1428760"/>
          </a:xfrm>
          <a:prstGeom prst="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r>
              <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Неуплата налога</a:t>
            </a:r>
          </a:p>
          <a:p>
            <a:pPr algn="just">
              <a:buFont typeface="Arial" pitchFamily="34" charset="0"/>
              <a:buChar char="•"/>
            </a:pPr>
            <a:r>
              <a:rPr lang="ru-RU" sz="20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административная ответственность</a:t>
            </a:r>
          </a:p>
          <a:p>
            <a:pPr algn="just">
              <a:buFont typeface="Arial" pitchFamily="34" charset="0"/>
              <a:buChar char="•"/>
            </a:pPr>
            <a:r>
              <a:rPr lang="ru-RU" sz="20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в отдельных случаях – уголовная ответственность</a:t>
            </a:r>
          </a:p>
          <a:p>
            <a:endParaRPr lang="ru-RU" sz="2000" dirty="0" smtClean="0"/>
          </a:p>
          <a:p>
            <a:pPr algn="ctr"/>
            <a:endParaRPr lang="ru-RU" sz="2000"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ctr"/>
            <a:endParaRPr lang="ru-RU" sz="22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Стрелка вниз 7"/>
          <p:cNvSpPr/>
          <p:nvPr/>
        </p:nvSpPr>
        <p:spPr>
          <a:xfrm>
            <a:off x="2571736" y="4286256"/>
            <a:ext cx="484632" cy="500066"/>
          </a:xfrm>
          <a:prstGeom prst="downArrow">
            <a:avLst/>
          </a:pr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низ 8"/>
          <p:cNvSpPr/>
          <p:nvPr/>
        </p:nvSpPr>
        <p:spPr>
          <a:xfrm>
            <a:off x="5715008" y="4214818"/>
            <a:ext cx="484632" cy="500066"/>
          </a:xfrm>
          <a:prstGeom prst="downArrow">
            <a:avLst/>
          </a:pr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91316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357166"/>
            <a:ext cx="7358114" cy="523220"/>
          </a:xfrm>
          <a:prstGeom prst="rect">
            <a:avLst/>
          </a:prstGeom>
          <a:noFill/>
        </p:spPr>
        <p:txBody>
          <a:bodyPr wrap="square" rtlCol="0">
            <a:spAutoFit/>
          </a:bodyPr>
          <a:lstStyle/>
          <a:p>
            <a:pPr algn="ctr"/>
            <a:r>
              <a:rPr lang="ru-RU" sz="2800" b="1" i="1" dirty="0" smtClean="0">
                <a:effectLst>
                  <a:outerShdw blurRad="38100" dist="38100" dir="2700000" algn="tl">
                    <a:srgbClr val="000000">
                      <a:alpha val="43137"/>
                    </a:srgbClr>
                  </a:outerShdw>
                </a:effectLst>
                <a:latin typeface="Arial Black" pitchFamily="34" charset="0"/>
              </a:rPr>
              <a:t>2. Субъекты налогообложения</a:t>
            </a:r>
            <a:endParaRPr lang="ru-RU" sz="2800" b="1" i="1" dirty="0">
              <a:effectLst>
                <a:outerShdw blurRad="38100" dist="38100" dir="2700000" algn="tl">
                  <a:srgbClr val="000000">
                    <a:alpha val="43137"/>
                  </a:srgbClr>
                </a:outerShdw>
              </a:effectLst>
              <a:latin typeface="Arial Black" pitchFamily="34" charset="0"/>
            </a:endParaRPr>
          </a:p>
        </p:txBody>
      </p:sp>
      <p:sp>
        <p:nvSpPr>
          <p:cNvPr id="3" name="Скругленный прямоугольник 2"/>
          <p:cNvSpPr/>
          <p:nvPr/>
        </p:nvSpPr>
        <p:spPr>
          <a:xfrm>
            <a:off x="642910" y="1000108"/>
            <a:ext cx="7500990" cy="1357322"/>
          </a:xfrm>
          <a:prstGeom prst="round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Субъект</a:t>
            </a:r>
            <a:r>
              <a:rPr lang="ru-RU"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налогообложения</a:t>
            </a:r>
            <a:r>
              <a:rPr lang="ru-RU"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 это лицо, на котором лежит юридическая обязанность уплатить </a:t>
            </a: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налог</a:t>
            </a:r>
            <a:r>
              <a:rPr lang="ru-RU"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за счет собственных средств</a:t>
            </a:r>
            <a:endParaRPr lang="ru-RU" sz="2400"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Прямоугольник 3"/>
          <p:cNvSpPr/>
          <p:nvPr/>
        </p:nvSpPr>
        <p:spPr>
          <a:xfrm>
            <a:off x="714348" y="2714620"/>
            <a:ext cx="3571900" cy="928694"/>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Прямоугольник 4"/>
          <p:cNvSpPr/>
          <p:nvPr/>
        </p:nvSpPr>
        <p:spPr>
          <a:xfrm>
            <a:off x="4643438" y="2714620"/>
            <a:ext cx="3571900" cy="928694"/>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 </a:t>
            </a:r>
            <a:endParaRPr lang="ru-RU" sz="2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cxnSp>
        <p:nvCxnSpPr>
          <p:cNvPr id="7" name="Прямая со стрелкой 6"/>
          <p:cNvCxnSpPr/>
          <p:nvPr/>
        </p:nvCxnSpPr>
        <p:spPr>
          <a:xfrm rot="5400000">
            <a:off x="2643174" y="2428868"/>
            <a:ext cx="357190" cy="2143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a:endCxn id="5" idx="0"/>
          </p:cNvCxnSpPr>
          <p:nvPr/>
        </p:nvCxnSpPr>
        <p:spPr>
          <a:xfrm rot="16200000" flipH="1">
            <a:off x="6143636" y="2428868"/>
            <a:ext cx="357190" cy="2143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6628" name="Picture 4" descr="http://edlloydcpa.com/wp-content/uploads/2015/03/Dollarphotoclub_440603581.jpg"/>
          <p:cNvPicPr>
            <a:picLocks noChangeAspect="1" noChangeArrowheads="1"/>
          </p:cNvPicPr>
          <p:nvPr/>
        </p:nvPicPr>
        <p:blipFill>
          <a:blip r:embed="rId2" cstate="print"/>
          <a:srcRect/>
          <a:stretch>
            <a:fillRect/>
          </a:stretch>
        </p:blipFill>
        <p:spPr bwMode="auto">
          <a:xfrm>
            <a:off x="0" y="4500546"/>
            <a:ext cx="4969567" cy="2357454"/>
          </a:xfrm>
          <a:prstGeom prst="rect">
            <a:avLst/>
          </a:prstGeom>
          <a:noFill/>
          <a:effectLst>
            <a:softEdge rad="635000"/>
          </a:effectLst>
        </p:spPr>
      </p:pic>
      <p:pic>
        <p:nvPicPr>
          <p:cNvPr id="26630" name="Picture 6" descr="https://i.pinimg.com/736x/19/12/7c/19127cd1712927d46491bdb029565f76--the-personal-personal-finance.jpg"/>
          <p:cNvPicPr>
            <a:picLocks noChangeAspect="1" noChangeArrowheads="1"/>
          </p:cNvPicPr>
          <p:nvPr/>
        </p:nvPicPr>
        <p:blipFill>
          <a:blip r:embed="rId3" cstate="print"/>
          <a:srcRect l="20381" t="3827" r="26630" b="4336"/>
          <a:stretch>
            <a:fillRect/>
          </a:stretch>
        </p:blipFill>
        <p:spPr bwMode="auto">
          <a:xfrm>
            <a:off x="6286512" y="3494919"/>
            <a:ext cx="2428892" cy="3363081"/>
          </a:xfrm>
          <a:prstGeom prst="rect">
            <a:avLst/>
          </a:prstGeom>
          <a:noFill/>
          <a:effectLst>
            <a:softEdge rad="635000"/>
          </a:effectLst>
        </p:spPr>
      </p:pic>
      <p:sp>
        <p:nvSpPr>
          <p:cNvPr id="10" name="TextBox 9"/>
          <p:cNvSpPr txBox="1"/>
          <p:nvPr/>
        </p:nvSpPr>
        <p:spPr>
          <a:xfrm>
            <a:off x="1071538" y="3000372"/>
            <a:ext cx="2928958" cy="461665"/>
          </a:xfrm>
          <a:prstGeom prst="rect">
            <a:avLst/>
          </a:prstGeom>
          <a:noFill/>
        </p:spPr>
        <p:txBody>
          <a:bodyPr wrap="square" rtlCol="0">
            <a:spAutoFit/>
          </a:bodyPr>
          <a:lstStyle/>
          <a:p>
            <a:r>
              <a:rPr lang="ru-RU" sz="2400" b="1" dirty="0" smtClean="0">
                <a:effectLst>
                  <a:outerShdw blurRad="38100" dist="38100" dir="2700000" algn="tl">
                    <a:srgbClr val="000000">
                      <a:alpha val="43137"/>
                    </a:srgbClr>
                  </a:outerShdw>
                </a:effectLst>
                <a:latin typeface="Arial" pitchFamily="34" charset="0"/>
                <a:cs typeface="Arial" pitchFamily="34" charset="0"/>
              </a:rPr>
              <a:t>Физические лица</a:t>
            </a:r>
            <a:endParaRPr lang="ru-RU" sz="2400" b="1" dirty="0">
              <a:effectLst>
                <a:outerShdw blurRad="38100" dist="38100" dir="2700000" algn="tl">
                  <a:srgbClr val="000000">
                    <a:alpha val="43137"/>
                  </a:srgbClr>
                </a:outerShdw>
              </a:effectLst>
              <a:latin typeface="Arial" pitchFamily="34" charset="0"/>
              <a:cs typeface="Arial" pitchFamily="34" charset="0"/>
            </a:endParaRPr>
          </a:p>
        </p:txBody>
      </p:sp>
      <p:sp>
        <p:nvSpPr>
          <p:cNvPr id="11" name="TextBox 10"/>
          <p:cNvSpPr txBox="1"/>
          <p:nvPr/>
        </p:nvSpPr>
        <p:spPr>
          <a:xfrm>
            <a:off x="4929190" y="2928934"/>
            <a:ext cx="3143272" cy="461665"/>
          </a:xfrm>
          <a:prstGeom prst="rect">
            <a:avLst/>
          </a:prstGeom>
          <a:noFill/>
        </p:spPr>
        <p:txBody>
          <a:bodyPr wrap="square" rtlCol="0">
            <a:spAutoFit/>
          </a:bodyPr>
          <a:lstStyle/>
          <a:p>
            <a:r>
              <a:rPr lang="ru-RU" sz="2400" b="1" dirty="0" smtClean="0">
                <a:effectLst>
                  <a:outerShdw blurRad="38100" dist="38100" dir="2700000" algn="tl">
                    <a:srgbClr val="000000">
                      <a:alpha val="43137"/>
                    </a:srgbClr>
                  </a:outerShdw>
                </a:effectLst>
                <a:latin typeface="Arial" pitchFamily="34" charset="0"/>
                <a:cs typeface="Arial" pitchFamily="34" charset="0"/>
              </a:rPr>
              <a:t>Юридические лица</a:t>
            </a:r>
            <a:endParaRPr lang="ru-RU" sz="24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descr="http://storage.inovaco.ru/media/project_mo_99/7a/62/01/13/0d/29/inn.jpg"/>
          <p:cNvPicPr>
            <a:picLocks noChangeAspect="1" noChangeArrowheads="1"/>
          </p:cNvPicPr>
          <p:nvPr/>
        </p:nvPicPr>
        <p:blipFill>
          <a:blip r:embed="rId2" cstate="print"/>
          <a:srcRect/>
          <a:stretch>
            <a:fillRect/>
          </a:stretch>
        </p:blipFill>
        <p:spPr bwMode="auto">
          <a:xfrm>
            <a:off x="4485481" y="2857496"/>
            <a:ext cx="4658519" cy="4000504"/>
          </a:xfrm>
          <a:prstGeom prst="rect">
            <a:avLst/>
          </a:prstGeom>
          <a:noFill/>
          <a:effectLst>
            <a:softEdge rad="635000"/>
          </a:effectLst>
        </p:spPr>
      </p:pic>
      <p:sp>
        <p:nvSpPr>
          <p:cNvPr id="27649" name="Rectangle 1"/>
          <p:cNvSpPr>
            <a:spLocks noChangeArrowheads="1"/>
          </p:cNvSpPr>
          <p:nvPr/>
        </p:nvSpPr>
        <p:spPr bwMode="auto">
          <a:xfrm>
            <a:off x="214282" y="393449"/>
            <a:ext cx="8643998" cy="50475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lang="ru-RU" sz="2400" dirty="0" smtClean="0">
                <a:solidFill>
                  <a:srgbClr val="000000"/>
                </a:solidFill>
                <a:effectLst>
                  <a:outerShdw blurRad="38100" dist="38100" dir="2700000" algn="tl">
                    <a:srgbClr val="000000">
                      <a:alpha val="43137"/>
                    </a:srgbClr>
                  </a:outerShdw>
                </a:effectLst>
                <a:latin typeface="Arial" pitchFamily="34" charset="0"/>
                <a:cs typeface="Arial" pitchFamily="34" charset="0"/>
              </a:rPr>
              <a:t> к</a:t>
            </a:r>
            <a:r>
              <a:rPr kumimoji="0" lang="ru-RU" sz="2400" b="0" i="0" u="none" strike="noStrike" cap="none" normalizeH="0" baseline="0" dirty="0" smtClean="0">
                <a:ln>
                  <a:noFill/>
                </a:ln>
                <a:solidFill>
                  <a:srgbClr val="000000"/>
                </a:solidFill>
                <a:effectLst>
                  <a:outerShdw blurRad="38100" dist="38100" dir="2700000" algn="tl">
                    <a:srgbClr val="000000">
                      <a:alpha val="43137"/>
                    </a:srgbClr>
                  </a:outerShdw>
                </a:effectLst>
                <a:latin typeface="Arial" pitchFamily="34" charset="0"/>
                <a:cs typeface="Arial" pitchFamily="34" charset="0"/>
              </a:rPr>
              <a:t>аждый гражданин РФ – налогоплательщик</a:t>
            </a:r>
            <a:endParaRPr lang="ru-RU" sz="2400" dirty="0" smtClean="0">
              <a:effectLst>
                <a:outerShdw blurRad="38100" dist="38100" dir="2700000" algn="tl">
                  <a:srgbClr val="000000">
                    <a:alpha val="43137"/>
                  </a:srgbClr>
                </a:outerShdw>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с 1999 г. каждому человеку с рождения присваивается идентификационный номер налогоплательщика (ИНН), состоящий из 12 цифр</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a:t>
            </a: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ИНН - цифровое имя (идентификатор) человека в регистрационных базах данных населения</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ru-RU" sz="2400" dirty="0" smtClean="0">
                <a:effectLst>
                  <a:outerShdw blurRad="38100" dist="38100" dir="2700000" algn="tl">
                    <a:srgbClr val="000000">
                      <a:alpha val="43137"/>
                    </a:srgbClr>
                  </a:outerShdw>
                </a:effectLst>
                <a:latin typeface="Arial" pitchFamily="34" charset="0"/>
                <a:cs typeface="Arial" pitchFamily="34" charset="0"/>
              </a:rPr>
              <a:t>у</a:t>
            </a: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знай свой ИНН в районной налоговой инспекции по месту прописки:</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подай заявление</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ru-RU" sz="2200" dirty="0" smtClean="0">
                <a:effectLst>
                  <a:outerShdw blurRad="38100" dist="38100" dir="2700000" algn="tl">
                    <a:srgbClr val="000000">
                      <a:alpha val="43137"/>
                    </a:srgbClr>
                  </a:outerShdw>
                </a:effectLst>
                <a:latin typeface="Arial" pitchFamily="34" charset="0"/>
                <a:cs typeface="Arial" pitchFamily="34" charset="0"/>
              </a:rPr>
              <a:t> </a:t>
            </a: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приложив к нему копию паспорта</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ru-RU" sz="2200" dirty="0" smtClean="0">
                <a:effectLst>
                  <a:outerShdw blurRad="38100" dist="38100" dir="2700000" algn="tl">
                    <a:srgbClr val="000000">
                      <a:alpha val="43137"/>
                    </a:srgbClr>
                  </a:outerShdw>
                </a:effectLst>
                <a:latin typeface="Arial" pitchFamily="34" charset="0"/>
                <a:cs typeface="Arial" pitchFamily="34" charset="0"/>
              </a:rPr>
              <a:t> ч</a:t>
            </a: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ерез пять рабочих дней получи</a:t>
            </a:r>
          </a:p>
          <a:p>
            <a:pPr marL="0" marR="0" lvl="0" indent="0" algn="just" defTabSz="914400" rtl="0" eaLnBrk="1" fontAlgn="base" latinLnBrk="0" hangingPunct="1">
              <a:lnSpc>
                <a:spcPct val="100000"/>
              </a:lnSpc>
              <a:spcBef>
                <a:spcPct val="0"/>
              </a:spcBef>
              <a:spcAft>
                <a:spcPct val="0"/>
              </a:spcAft>
              <a:buClrTx/>
              <a:buSzTx/>
              <a:tabLst/>
            </a:pPr>
            <a:r>
              <a:rPr lang="ru-RU" sz="2200" dirty="0" smtClean="0">
                <a:effectLst>
                  <a:outerShdw blurRad="38100" dist="38100" dir="2700000" algn="tl">
                    <a:srgbClr val="000000">
                      <a:alpha val="43137"/>
                    </a:srgbClr>
                  </a:outerShdw>
                </a:effectLst>
                <a:latin typeface="Arial" pitchFamily="34" charset="0"/>
                <a:cs typeface="Arial" pitchFamily="34" charset="0"/>
              </a:rPr>
              <a:t>   </a:t>
            </a: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документ, содержащий</a:t>
            </a:r>
          </a:p>
          <a:p>
            <a:pPr marL="0" marR="0" lvl="0" indent="0" algn="just" defTabSz="914400" rtl="0" eaLnBrk="1" fontAlgn="base" latinLnBrk="0" hangingPunct="1">
              <a:lnSpc>
                <a:spcPct val="100000"/>
              </a:lnSpc>
              <a:spcBef>
                <a:spcPct val="0"/>
              </a:spcBef>
              <a:spcAft>
                <a:spcPct val="0"/>
              </a:spcAft>
              <a:buClrTx/>
              <a:buSzTx/>
              <a:tabLst/>
            </a:pPr>
            <a:r>
              <a:rPr lang="ru-RU" sz="2200" dirty="0" smtClean="0">
                <a:effectLst>
                  <a:outerShdw blurRad="38100" dist="38100" dir="2700000" algn="tl">
                    <a:srgbClr val="000000">
                      <a:alpha val="43137"/>
                    </a:srgbClr>
                  </a:outerShdw>
                </a:effectLst>
                <a:latin typeface="Arial" pitchFamily="34" charset="0"/>
                <a:cs typeface="Arial" pitchFamily="34" charset="0"/>
              </a:rPr>
              <a:t>   </a:t>
            </a: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идентификационный номер </a:t>
            </a:r>
          </a:p>
          <a:p>
            <a:pPr marL="0" marR="0" lvl="0" indent="0" algn="just" defTabSz="914400" rtl="0" eaLnBrk="1" fontAlgn="base" latinLnBrk="0" hangingPunct="1">
              <a:lnSpc>
                <a:spcPct val="100000"/>
              </a:lnSpc>
              <a:spcBef>
                <a:spcPct val="0"/>
              </a:spcBef>
              <a:spcAft>
                <a:spcPct val="0"/>
              </a:spcAft>
              <a:buClrTx/>
              <a:buSzTx/>
              <a:tabLst/>
            </a:pPr>
            <a:r>
              <a:rPr lang="ru-RU" sz="2200" dirty="0" smtClean="0">
                <a:effectLst>
                  <a:outerShdw blurRad="38100" dist="38100" dir="2700000" algn="tl">
                    <a:srgbClr val="000000">
                      <a:alpha val="43137"/>
                    </a:srgbClr>
                  </a:outerShdw>
                </a:effectLst>
                <a:latin typeface="Arial" pitchFamily="34" charset="0"/>
                <a:cs typeface="Arial" pitchFamily="34" charset="0"/>
              </a:rPr>
              <a:t>    </a:t>
            </a:r>
            <a:r>
              <a:rPr kumimoji="0" lang="ru-RU" sz="22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и прочие личные данные</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pbs.twimg.com/media/Ddd4wjeVAAA3t6J.jpg"/>
          <p:cNvPicPr>
            <a:picLocks noChangeAspect="1" noChangeArrowheads="1"/>
          </p:cNvPicPr>
          <p:nvPr/>
        </p:nvPicPr>
        <p:blipFill>
          <a:blip r:embed="rId2" cstate="print"/>
          <a:srcRect l="3464" t="2600"/>
          <a:stretch>
            <a:fillRect/>
          </a:stretch>
        </p:blipFill>
        <p:spPr bwMode="auto">
          <a:xfrm>
            <a:off x="3000364" y="2857496"/>
            <a:ext cx="5929354" cy="4000505"/>
          </a:xfrm>
          <a:prstGeom prst="rect">
            <a:avLst/>
          </a:prstGeom>
          <a:noFill/>
          <a:effectLst>
            <a:softEdge rad="317500"/>
          </a:effectLst>
        </p:spPr>
      </p:pic>
      <p:sp>
        <p:nvSpPr>
          <p:cNvPr id="27649" name="Rectangle 1"/>
          <p:cNvSpPr>
            <a:spLocks noChangeArrowheads="1"/>
          </p:cNvSpPr>
          <p:nvPr/>
        </p:nvSpPr>
        <p:spPr bwMode="auto">
          <a:xfrm>
            <a:off x="214282" y="357166"/>
            <a:ext cx="871543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ru-RU" sz="2400" dirty="0" smtClean="0">
                <a:effectLst>
                  <a:outerShdw blurRad="38100" dist="38100" dir="2700000" algn="tl">
                    <a:srgbClr val="000000">
                      <a:alpha val="43137"/>
                    </a:srgbClr>
                  </a:outerShdw>
                </a:effectLst>
                <a:latin typeface="Arial" pitchFamily="34" charset="0"/>
                <a:cs typeface="Arial" pitchFamily="34" charset="0"/>
              </a:rPr>
              <a:t>п</a:t>
            </a: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ри изменении паспортных данных (например, при вступлении в брак) нужно получить новый документ, подтверждающий идентификационный номер с учётом этих изменений</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ru-RU" sz="2400" dirty="0" smtClean="0">
                <a:effectLst>
                  <a:outerShdw blurRad="38100" dist="38100" dir="2700000" algn="tl">
                    <a:srgbClr val="000000">
                      <a:alpha val="43137"/>
                    </a:srgbClr>
                  </a:outerShdw>
                </a:effectLst>
                <a:latin typeface="Arial" pitchFamily="34" charset="0"/>
                <a:cs typeface="Arial" pitchFamily="34" charset="0"/>
              </a:rPr>
              <a:t>с</a:t>
            </a: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ами цифры в ИНН останутся прежними</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q"/>
              <a:tabLst/>
            </a:pP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a:t>
            </a:r>
            <a:r>
              <a:rPr lang="ru-RU" sz="2400" dirty="0" smtClean="0">
                <a:effectLst>
                  <a:outerShdw blurRad="38100" dist="38100" dir="2700000" algn="tl">
                    <a:srgbClr val="000000">
                      <a:alpha val="43137"/>
                    </a:srgbClr>
                  </a:outerShdw>
                </a:effectLst>
                <a:latin typeface="Arial" pitchFamily="34" charset="0"/>
                <a:cs typeface="Arial" pitchFamily="34" charset="0"/>
              </a:rPr>
              <a:t>у</a:t>
            </a:r>
            <a:r>
              <a:rPr kumimoji="0" lang="ru-RU"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rPr>
              <a:t>казав ИНН, можно узнать на сайте Федеральной налоговой службы (ФНС), нет ли у гражданина налоговой задолженности</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1849</TotalTime>
  <Words>1348</Words>
  <Application>Microsoft Office PowerPoint</Application>
  <PresentationFormat>Экран (4:3)</PresentationFormat>
  <Paragraphs>157</Paragraphs>
  <Slides>19</Slides>
  <Notes>6</Notes>
  <HiddenSlides>0</HiddenSlides>
  <MMClips>1</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19</vt:i4>
      </vt:variant>
    </vt:vector>
  </HeadingPairs>
  <TitlesOfParts>
    <vt:vector size="26" baseType="lpstr">
      <vt:lpstr>MS PGothic</vt:lpstr>
      <vt:lpstr>Arial</vt:lpstr>
      <vt:lpstr>Arial Black</vt:lpstr>
      <vt:lpstr>Calibri</vt:lpstr>
      <vt:lpstr>Times New Roman</vt:lpstr>
      <vt:lpstr>Wingdings</vt:lpstr>
      <vt:lpstr>Тема Office</vt:lpstr>
      <vt:lpstr>Презентация PowerPoint</vt:lpstr>
      <vt:lpstr>Презентация PowerPoint</vt:lpstr>
      <vt:lpstr>Задачи занятия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Первичное закрепление</vt:lpstr>
      <vt:lpstr>Презентация PowerPoint</vt:lpstr>
      <vt:lpstr>Домашнее задание</vt:lpstr>
      <vt:lpstr>Всем спасибо за урок!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Нина Гудзишевсеая</dc:creator>
  <cp:lastModifiedBy>Мазанова Ольга</cp:lastModifiedBy>
  <cp:revision>52</cp:revision>
  <dcterms:created xsi:type="dcterms:W3CDTF">2019-04-11T02:02:30Z</dcterms:created>
  <dcterms:modified xsi:type="dcterms:W3CDTF">2021-09-08T20:06:39Z</dcterms:modified>
</cp:coreProperties>
</file>