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0" r:id="rId4"/>
    <p:sldId id="261" r:id="rId5"/>
    <p:sldId id="263" r:id="rId6"/>
    <p:sldId id="271" r:id="rId7"/>
    <p:sldId id="258" r:id="rId8"/>
    <p:sldId id="273" r:id="rId9"/>
    <p:sldId id="264" r:id="rId10"/>
    <p:sldId id="274" r:id="rId11"/>
    <p:sldId id="265" r:id="rId12"/>
    <p:sldId id="266" r:id="rId13"/>
    <p:sldId id="275" r:id="rId14"/>
    <p:sldId id="267" r:id="rId15"/>
    <p:sldId id="268" r:id="rId16"/>
    <p:sldId id="269" r:id="rId17"/>
    <p:sldId id="276" r:id="rId18"/>
    <p:sldId id="270" r:id="rId19"/>
    <p:sldId id="25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853E"/>
    <a:srgbClr val="FF535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6" autoAdjust="0"/>
    <p:restoredTop sz="94660"/>
  </p:normalViewPr>
  <p:slideViewPr>
    <p:cSldViewPr>
      <p:cViewPr varScale="1">
        <p:scale>
          <a:sx n="52" d="100"/>
          <a:sy n="52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14499"/>
            <a:ext cx="7772400" cy="1795463"/>
          </a:xfrm>
        </p:spPr>
        <p:txBody>
          <a:bodyPr anchor="b"/>
          <a:lstStyle>
            <a:lvl1pPr algn="ctr">
              <a:defRPr sz="6000">
                <a:latin typeface="Segoe Script" panose="020B05040200000000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latin typeface="Segoe Script" panose="020B05040200000000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Segoe Script" panose="020B05040200000000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Segoe Script" panose="020B0504020000000003" pitchFamily="34" charset="0"/>
              </a:defRPr>
            </a:lvl1pPr>
            <a:lvl2pPr>
              <a:defRPr>
                <a:latin typeface="Segoe Script" panose="020B0504020000000003" pitchFamily="34" charset="0"/>
              </a:defRPr>
            </a:lvl2pPr>
            <a:lvl3pPr>
              <a:defRPr>
                <a:latin typeface="Segoe Script" panose="020B0504020000000003" pitchFamily="34" charset="0"/>
              </a:defRPr>
            </a:lvl3pPr>
            <a:lvl4pPr>
              <a:defRPr>
                <a:latin typeface="Segoe Script" panose="020B0504020000000003" pitchFamily="34" charset="0"/>
              </a:defRPr>
            </a:lvl4pPr>
            <a:lvl5pPr>
              <a:defRPr>
                <a:latin typeface="Segoe Script" panose="020B05040200000000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img1.liveinternet.ru/images/foto/b/3/apps/0/773/773153_effektivno-no-ne-ubeditelno-rabotaet-um-ris.jpg" TargetMode="External"/><Relationship Id="rId13" Type="http://schemas.openxmlformats.org/officeDocument/2006/relationships/hyperlink" Target="http://ssetterr.narod.ru/kuzmin/103703.gif" TargetMode="External"/><Relationship Id="rId18" Type="http://schemas.openxmlformats.org/officeDocument/2006/relationships/hyperlink" Target="http://e-libra.ru/files/books/2015/08/08/366439/i_037.png" TargetMode="External"/><Relationship Id="rId3" Type="http://schemas.openxmlformats.org/officeDocument/2006/relationships/hyperlink" Target="http://ramki-kartinki.ru/photo/6-0-2602" TargetMode="External"/><Relationship Id="rId7" Type="http://schemas.openxmlformats.org/officeDocument/2006/relationships/hyperlink" Target="http://www.pintarcolorear.org/wp-content/uploads/2014/05/dibujos-para-colorear-de-las-madres.jpg" TargetMode="External"/><Relationship Id="rId12" Type="http://schemas.openxmlformats.org/officeDocument/2006/relationships/hyperlink" Target="http://soyuz-pisatelei.ru/_fr/113/3637196.jpg" TargetMode="External"/><Relationship Id="rId17" Type="http://schemas.openxmlformats.org/officeDocument/2006/relationships/hyperlink" Target="http://i.istockimg.com/file_thumbview_approve/34174054/3/stock-illustration-34174054-open-envelope-letter-symbol-drawing.jpg" TargetMode="External"/><Relationship Id="rId2" Type="http://schemas.openxmlformats.org/officeDocument/2006/relationships/hyperlink" Target="http://shablony-powerpoint.ru/?page=shablony&amp;id=141" TargetMode="External"/><Relationship Id="rId16" Type="http://schemas.openxmlformats.org/officeDocument/2006/relationships/hyperlink" Target="http://dob.1september.ru/2002/04/1.gif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zdravamama.ru/kniga-pritchi-i-legendy-o-materi/" TargetMode="External"/><Relationship Id="rId11" Type="http://schemas.openxmlformats.org/officeDocument/2006/relationships/hyperlink" Target="http://omiliya.org/sites/default/files/img_materials/nishchenka.jpg" TargetMode="External"/><Relationship Id="rId5" Type="http://schemas.openxmlformats.org/officeDocument/2006/relationships/hyperlink" Target="http://working-papers.ru/den-materi-v-rossii" TargetMode="External"/><Relationship Id="rId15" Type="http://schemas.openxmlformats.org/officeDocument/2006/relationships/hyperlink" Target="http://www.creative.su/sites/creative.su/data/XmUserFiles/userfiles/user4803/img_9050.jpg" TargetMode="External"/><Relationship Id="rId10" Type="http://schemas.openxmlformats.org/officeDocument/2006/relationships/hyperlink" Target="http://www.freeclipart.pw/uploads/child-running--clipart-etc-9.gif" TargetMode="External"/><Relationship Id="rId19" Type="http://schemas.openxmlformats.org/officeDocument/2006/relationships/hyperlink" Target="http://drawingimage.com/files/1/Sad-Lonely-Boy.jpg" TargetMode="External"/><Relationship Id="rId4" Type="http://schemas.openxmlformats.org/officeDocument/2006/relationships/hyperlink" Target="https://ru.wikipedia.org/wiki/&#1044;&#1077;&#1085;&#1100;_&#1084;&#1072;&#1090;&#1077;&#1088;&#1080;" TargetMode="External"/><Relationship Id="rId9" Type="http://schemas.openxmlformats.org/officeDocument/2006/relationships/hyperlink" Target="http://avufa.ru/wp-content/uploads/2015/05/4a52cba5d610fc559bb8a8be7b4fbfe3.jpg" TargetMode="External"/><Relationship Id="rId14" Type="http://schemas.openxmlformats.org/officeDocument/2006/relationships/hyperlink" Target="http://dwlg.co.uk/quotation/images/shopdoorquotation/door%20operation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5292080" y="764704"/>
            <a:ext cx="2819300" cy="3392264"/>
            <a:chOff x="5353100" y="764705"/>
            <a:chExt cx="2819300" cy="3240360"/>
          </a:xfrm>
        </p:grpSpPr>
        <p:pic>
          <p:nvPicPr>
            <p:cNvPr id="1026" name="Picture 2" descr="C:\Users\user\Desktop\857878404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353100" y="764705"/>
              <a:ext cx="2819300" cy="3240360"/>
            </a:xfrm>
            <a:prstGeom prst="rect">
              <a:avLst/>
            </a:prstGeom>
            <a:noFill/>
          </p:spPr>
        </p:pic>
        <p:pic>
          <p:nvPicPr>
            <p:cNvPr id="8" name="Picture 2" descr="http://www.pintarcolorear.org/wp-content/uploads/2014/05/dibujos-para-colorear-de-las-madres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425108" y="833489"/>
              <a:ext cx="2664296" cy="3095258"/>
            </a:xfrm>
            <a:prstGeom prst="rect">
              <a:avLst/>
            </a:prstGeom>
            <a:noFill/>
          </p:spPr>
        </p:pic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3672408" cy="2160240"/>
          </a:xfrm>
        </p:spPr>
        <p:txBody>
          <a:bodyPr/>
          <a:lstStyle/>
          <a:p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Притча </a:t>
            </a:r>
            <a:b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о </a:t>
            </a:r>
            <a:b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матери</a:t>
            </a:r>
            <a:endParaRPr lang="ru-RU" sz="5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645024"/>
            <a:ext cx="4176464" cy="1367731"/>
          </a:xfrm>
        </p:spPr>
        <p:txBody>
          <a:bodyPr/>
          <a:lstStyle/>
          <a:p>
            <a:r>
              <a:rPr lang="ru-RU" sz="1400" b="1" dirty="0" smtClean="0">
                <a:latin typeface="Arial Black" pitchFamily="34" charset="0"/>
              </a:rPr>
              <a:t>Автор работы: Вербина Вера Дмитриевна,</a:t>
            </a:r>
          </a:p>
          <a:p>
            <a:r>
              <a:rPr lang="ru-RU" sz="1400" b="1" dirty="0" smtClean="0">
                <a:latin typeface="Arial Black" pitchFamily="34" charset="0"/>
              </a:rPr>
              <a:t>учитель химии УКП «РДБ» </a:t>
            </a:r>
          </a:p>
          <a:p>
            <a:r>
              <a:rPr lang="ru-RU" sz="1400" b="1" dirty="0" smtClean="0">
                <a:latin typeface="Arial Black" pitchFamily="34" charset="0"/>
              </a:rPr>
              <a:t>ГОУ РК «Республиканский центр образования»</a:t>
            </a:r>
          </a:p>
          <a:p>
            <a:r>
              <a:rPr lang="ru-RU" sz="1400" b="1" dirty="0" smtClean="0">
                <a:latin typeface="Arial Black" pitchFamily="34" charset="0"/>
              </a:rPr>
              <a:t>г.Сыктывкар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87828" y="29969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3491880" y="5733256"/>
            <a:ext cx="792088" cy="720080"/>
          </a:xfrm>
          <a:prstGeom prst="actionButtonInformation">
            <a:avLst/>
          </a:prstGeom>
          <a:solidFill>
            <a:srgbClr val="EE853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rId4" action="ppaction://hlinksldjump" highlightClick="1"/>
          </p:cNvPr>
          <p:cNvSpPr/>
          <p:nvPr/>
        </p:nvSpPr>
        <p:spPr>
          <a:xfrm>
            <a:off x="8100392" y="5805264"/>
            <a:ext cx="720080" cy="720080"/>
          </a:xfrm>
          <a:prstGeom prst="actionButtonForwardNext">
            <a:avLst/>
          </a:prstGeom>
          <a:solidFill>
            <a:srgbClr val="EE853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04664"/>
            <a:ext cx="40324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А на следующий день вся школа только и говорила о том, какая у меня мать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уродина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Ну, или мне так казалось. </a:t>
            </a:r>
          </a:p>
          <a:p>
            <a:pPr indent="45720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 я возненавидел ее. «Уж лучше бы у меня вообще не было матери, чем такая, как ты, лучше бы ты умерла!» — кричал я тогда. Она молчала.</a:t>
            </a:r>
            <a:endParaRPr lang="ru-RU" sz="2400" b="1" dirty="0"/>
          </a:p>
        </p:txBody>
      </p:sp>
      <p:pic>
        <p:nvPicPr>
          <p:cNvPr id="30730" name="Picture 10" descr="http://soyuz-pisatelei.ru/_fr/113/363719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DFB"/>
              </a:clrFrom>
              <a:clrTo>
                <a:srgbClr val="FE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1052736"/>
            <a:ext cx="3865155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620688"/>
            <a:ext cx="432048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Больше всего я хотел поскорее уйти из дома, уйти от матери. Да и что она могла мне дать? </a:t>
            </a:r>
          </a:p>
          <a:p>
            <a:pPr indent="45720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Я усердно учился в школе, потом, чтобы продолжить образование, переехал в столицу. Начал работать, женился, обзавелся своим домом. Вскоре появились дети. Жизнь улыбалась мне. И я гордился тем, что всего достиг сам. О матери я не вспоминал.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 descr="http://previews.123rf.com/images/oleksiy/oleksiy1208/oleksiy120800014/14970009-Family-sketch-drawing--Stock-Photo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476672"/>
            <a:ext cx="3672408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836712"/>
            <a:ext cx="40324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Но однажды она приехала в столицу и пришла в мой дом. </a:t>
            </a:r>
          </a:p>
          <a:p>
            <a:pPr indent="45720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Дети не знали, что это их бабушка, они вообще не знали, что у них есть бабушка, и начали смеяться над ней. Ведь моя мать была так безобразна. </a:t>
            </a:r>
          </a:p>
        </p:txBody>
      </p:sp>
      <p:pic>
        <p:nvPicPr>
          <p:cNvPr id="20482" name="Picture 2" descr="http://ssetterr.narod.ru/kuzmin/10370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836712"/>
            <a:ext cx="2880320" cy="34127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860032" y="836712"/>
            <a:ext cx="403244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Давняя обида захлестнула меня. Опять она! Теперь хочет опозорить меня перед детьми и женой?! </a:t>
            </a:r>
          </a:p>
          <a:p>
            <a:pPr indent="457200"/>
            <a:r>
              <a:rPr lang="ru-RU" sz="2200" b="1" dirty="0" smtClean="0">
                <a:latin typeface="Arial" pitchFamily="34" charset="0"/>
                <a:cs typeface="Arial" pitchFamily="34" charset="0"/>
              </a:rPr>
              <a:t>«Что тебе здесь надо? Решила напугать моих детей?» — шипел я, выталкивая ее за дверь. </a:t>
            </a:r>
          </a:p>
          <a:p>
            <a:pPr indent="457200"/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Она промолчала.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8" name="Picture 4" descr="http://dwlg.co.uk/quotation/images/shopdoorquotation/door%20operation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24544" y="908720"/>
            <a:ext cx="5195956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692696"/>
            <a:ext cx="37444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Прошло несколько лет. Я добился еще больших успехов. И когда из школы пришло приглашение на собрание выпускников, решил поехать. Теперь мне нечего было стыдиться. Встреча прошла весело. Перед отъездом решил побродить по городу и сам не знаю как вышел к своему старому дому.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5" name="Picture 3" descr="C:\Users\user\Desktop\img_9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908720"/>
            <a:ext cx="2808312" cy="2395876"/>
          </a:xfrm>
          <a:prstGeom prst="rect">
            <a:avLst/>
          </a:prstGeom>
          <a:noFill/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2996953"/>
            <a:ext cx="34480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196752"/>
            <a:ext cx="38884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Соседи узнали меня, сказали, что моя мать умерла, и передали ее письмо. Я не особенно огорчился, да и письмо сначала хотел выбросить не читая. </a:t>
            </a:r>
          </a:p>
          <a:p>
            <a:pPr indent="45720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Но все-таки вскрыл.</a:t>
            </a:r>
          </a:p>
        </p:txBody>
      </p:sp>
      <p:pic>
        <p:nvPicPr>
          <p:cNvPr id="4" name="Picture 4" descr="http://i.istockimg.com/file_thumbview_approve/34174054/3/stock-illustration-34174054-open-envelope-letter-symbol-drawin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1556792"/>
            <a:ext cx="2316448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620688"/>
            <a:ext cx="40324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200" b="1" dirty="0" smtClean="0">
                <a:latin typeface="Arial" pitchFamily="34" charset="0"/>
                <a:cs typeface="Arial" pitchFamily="34" charset="0"/>
              </a:rPr>
              <a:t>«Здравствуй, сынок. Прости меня за все. За то, что не смогла обеспечить тебе счастливое детство. За то, что тебе приходилось стыдиться меня. За то, что без разрешения приехала в твой дом. У тебя красивые дети и я вовсе не хотела их пугать. Они так похожи на тебя. Береги их. 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 descr="http://e-libra.ru/files/books/2015/08/08/366439/i_03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04664"/>
            <a:ext cx="2883825" cy="41453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6672"/>
            <a:ext cx="4032448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200" b="1" dirty="0" smtClean="0">
                <a:latin typeface="Arial" pitchFamily="34" charset="0"/>
                <a:cs typeface="Arial" pitchFamily="34" charset="0"/>
              </a:rPr>
              <a:t>Ты, конечно, не помнишь этого, но когда ты был совсем маленьким, с тобой случилось несчастье, и ты потерял глаз. Я отдала тебе свой. Больше я ничем не могла тебе помочь. Ты всего добился сам. А я просто любила тебя, радовалась твоим успехам и гордилась тобой. И была счастлива. Твоя мама». 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4" name="Picture 6" descr="http://drawingimage.com/files/1/Sad-Lonely-Boy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404664"/>
            <a:ext cx="3960440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404665"/>
            <a:ext cx="3888432" cy="903635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Segoe Script" pitchFamily="66" charset="0"/>
              </a:rPr>
              <a:t>Рефлексия</a:t>
            </a:r>
            <a:endParaRPr lang="ru-RU" sz="3600" b="1" dirty="0">
              <a:solidFill>
                <a:srgbClr val="C00000"/>
              </a:solidFill>
              <a:latin typeface="Segoe Script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420888"/>
            <a:ext cx="38164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О чем эта притча? </a:t>
            </a:r>
          </a:p>
          <a:p>
            <a:pPr>
              <a:buFontTx/>
              <a:buChar char="-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Что вы почувствовали, когда притча закончилась?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7585" y="476672"/>
            <a:ext cx="3384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Segoe Script" pitchFamily="66" charset="0"/>
              </a:rPr>
              <a:t>Вопросы для дискуссии</a:t>
            </a:r>
            <a:endParaRPr lang="ru-RU" sz="3600" b="1" dirty="0">
              <a:solidFill>
                <a:srgbClr val="C00000"/>
              </a:solidFill>
              <a:latin typeface="Segoe Script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4048" y="1340768"/>
            <a:ext cx="38164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Закончите любое из предложений:</a:t>
            </a:r>
          </a:p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Сегодня я понял…</a:t>
            </a:r>
          </a:p>
          <a:p>
            <a:pPr>
              <a:buFontTx/>
              <a:buChar char="-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Я хочу …</a:t>
            </a:r>
          </a:p>
          <a:p>
            <a:pPr>
              <a:buFontTx/>
              <a:buChar char="-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Я чувствую…</a:t>
            </a:r>
          </a:p>
          <a:p>
            <a:pPr>
              <a:buFontTx/>
              <a:buChar char="-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Мне захотелось…</a:t>
            </a:r>
          </a:p>
          <a:p>
            <a:pPr>
              <a:buFontTx/>
              <a:buChar char="-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Меня удивило…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настраиваемая 5">
            <a:hlinkClick r:id="" action="ppaction://hlinkshowjump?jump=endshow" highlightClick="1"/>
          </p:cNvPr>
          <p:cNvSpPr/>
          <p:nvPr/>
        </p:nvSpPr>
        <p:spPr>
          <a:xfrm>
            <a:off x="6948264" y="5949280"/>
            <a:ext cx="1872208" cy="466352"/>
          </a:xfrm>
          <a:prstGeom prst="actionButtonBlank">
            <a:avLst/>
          </a:prstGeom>
          <a:solidFill>
            <a:srgbClr val="EE853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Segoe Script" pitchFamily="66" charset="0"/>
              </a:rPr>
              <a:t>Выход</a:t>
            </a:r>
            <a:endParaRPr lang="ru-RU" sz="2000" b="1" dirty="0">
              <a:solidFill>
                <a:schemeClr val="tx1"/>
              </a:solidFill>
              <a:latin typeface="Segoe Script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"/>
            <a:ext cx="3744416" cy="1196754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 Black" pitchFamily="34" charset="0"/>
              </a:rPr>
              <a:t>Источники</a:t>
            </a:r>
            <a:endParaRPr lang="ru-RU" sz="3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836712"/>
            <a:ext cx="8280920" cy="7755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  <a:hlinkClick r:id="rId2"/>
              </a:rPr>
              <a:t>http://shablony-powerpoint.ru/?page=shablony&amp;id=141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– шаблон «Старая книга» </a:t>
            </a:r>
          </a:p>
          <a:p>
            <a:r>
              <a:rPr lang="en-US" sz="1400" b="1" smtClean="0">
                <a:latin typeface="Arial" pitchFamily="34" charset="0"/>
                <a:cs typeface="Arial" pitchFamily="34" charset="0"/>
                <a:hlinkClick r:id="rId3"/>
              </a:rPr>
              <a:t>http://ramki-kartinki.ru/photo/6-0-2602</a:t>
            </a:r>
            <a:r>
              <a:rPr lang="ru-RU" sz="1400" b="1" smtClean="0">
                <a:latin typeface="Arial" pitchFamily="34" charset="0"/>
                <a:cs typeface="Arial" pitchFamily="34" charset="0"/>
              </a:rPr>
              <a:t> -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рамка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  <a:hlinkClick r:id="rId4"/>
              </a:rPr>
              <a:t>https://ru.wikipedia.org/wiki/</a:t>
            </a:r>
            <a:r>
              <a:rPr lang="ru-RU" sz="1400" b="1" dirty="0" err="1" smtClean="0">
                <a:latin typeface="Arial" pitchFamily="34" charset="0"/>
                <a:cs typeface="Arial" pitchFamily="34" charset="0"/>
                <a:hlinkClick r:id="rId4"/>
              </a:rPr>
              <a:t>День_матери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- история праздника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  <a:hlinkClick r:id="rId5"/>
              </a:rPr>
              <a:t>http://working-papers.ru/den-materi-v-rossii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- День матери в России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  <a:hlinkClick r:id="rId6"/>
              </a:rPr>
              <a:t>http://zdravamama.ru/kniga-pritchi-i-legendy-o-materi/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- притча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  <a:hlinkClick r:id="rId7"/>
              </a:rPr>
              <a:t>http://www.pintarcolorear.org/wp-content/uploads/2014/05/dibujos-para-colorear-de-las-madres.jpg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- мать и дитя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  <a:hlinkClick r:id="rId8"/>
              </a:rPr>
              <a:t>http://img1.liveinternet.ru/images/foto/b/3/apps/0/773/773153_effektivno-no-ne-ubeditelno-rabotaet-um-ris.jpg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- одноглазая мать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  <a:hlinkClick r:id="rId9"/>
              </a:rPr>
              <a:t>http://avufa.ru/wp-content/uploads/2015/05/4a52cba5d610fc559bb8a8be7b4fbfe3.jpg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- мать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  <a:hlinkClick r:id="rId10"/>
              </a:rPr>
              <a:t>http://www.freeclipart.pw/uploads/child-running--clipart-etc-9.gif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- ребенок бежит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  <a:hlinkClick r:id="rId11"/>
              </a:rPr>
              <a:t>http://omiliya.org/sites/default/files/img_materials/nishchenka.jpg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- нищенка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  <a:hlinkClick r:id="rId12"/>
              </a:rPr>
              <a:t>http://soyuz-pisatelei.ru/_fr/113/3637196.jpg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- мать у околицы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  <a:hlinkClick r:id="rId13"/>
              </a:rPr>
              <a:t>http://ssetterr.narod.ru/kuzmin/103703.gif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- бабушка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  <a:hlinkClick r:id="rId14"/>
              </a:rPr>
              <a:t>http://dwlg.co.uk/quotation/images/shopdoorquotation/door%20operation.jpg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- дверь</a:t>
            </a:r>
            <a:endParaRPr lang="ru-RU" sz="1400" b="1" dirty="0" smtClean="0">
              <a:latin typeface="Arial" pitchFamily="34" charset="0"/>
              <a:cs typeface="Arial" pitchFamily="34" charset="0"/>
              <a:hlinkClick r:id="rId15"/>
            </a:endParaRP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  <a:hlinkClick r:id="rId15"/>
              </a:rPr>
              <a:t>http://www.creative.su/sites/creative.su/data/XmUserFiles/userfiles/user4803/img_9050.jpg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- дом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  <a:hlinkClick r:id="rId16"/>
              </a:rPr>
              <a:t>http://dob.1september.ru/2002/04/1.gif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- дорога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  <a:hlinkClick r:id="rId17"/>
              </a:rPr>
              <a:t>http://i.istockimg.com/file_thumbview_approve/34174054/3/stock-illustration-34174054-open-envelope-letter-symbol-drawing.jpg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- письмо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  <a:hlinkClick r:id="rId18"/>
              </a:rPr>
              <a:t>http://e-libra.ru/files/books/2015/08/08/366439/i_037.png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- мать и сын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  <a:hlinkClick r:id="rId19"/>
              </a:rPr>
              <a:t>http://drawingimage.com/files/1/Sad-Lonely-Boy.jpg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- боль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8100392" y="5805264"/>
            <a:ext cx="720080" cy="610368"/>
          </a:xfrm>
          <a:prstGeom prst="actionButtonRetur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1412776"/>
            <a:ext cx="3888432" cy="2261667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Цель праздника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 — поддержать традиции бережного отношения к женщине, закрепить семейные устои.</a:t>
            </a:r>
            <a:endParaRPr lang="ru-RU" sz="2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980728"/>
            <a:ext cx="34563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В 1998 году в России учрежден замечательный праздник  -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День матери.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204865"/>
            <a:ext cx="3799334" cy="1325563"/>
          </a:xfrm>
        </p:spPr>
        <p:txBody>
          <a:bodyPr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Жизнь любого малыша начинается с улыбки и слез радости мамы. Мамины прикосновения, ее голос, которым она пела колыбельные, неповторимый запах, крепкие и нежные объятия – это самые ценные воспоминания любого сына или дочки.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4048" y="980728"/>
            <a:ext cx="37444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Каждый ребенок просто обожает женщину, подарившую ему этот мир.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Мама – это призвание, это сила духа, мудрость, сдержанность, любовь.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1844824"/>
            <a:ext cx="3367286" cy="1325563"/>
          </a:xfrm>
        </p:spPr>
        <p:txBody>
          <a:bodyPr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Доброта, забота, любовь, самоотверженность и безграничное терпение – лучшие качества женщины-матери.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908720"/>
            <a:ext cx="37444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Официально в нашей стране профессии «мама» не существует. Ей нельзя научиться в школе или ВУЗе. 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 плечи женщины возлагается колоссальная ответственность за другую жизнь.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1124744"/>
            <a:ext cx="39604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А всегда ли мы помним о наших мамах, отвечаем им любовью, уважением, заботой?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А когда вы в последний раз звонили маме?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А когда вы помогали ей, когда она была больна или устала?</a:t>
            </a:r>
          </a:p>
          <a:p>
            <a:pPr algn="ctr"/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860032" y="1340768"/>
            <a:ext cx="374441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Вопросы, вопросы…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Над такими вопросами мы редко задумываемся в повседневной жизни.</a:t>
            </a:r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1268760"/>
            <a:ext cx="39604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Предлагаю вашему вниманию пронзительную историю - «Притчу о матери, у которой не было глаза».</a:t>
            </a:r>
          </a:p>
          <a:p>
            <a:pPr algn="ctr"/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932040" y="1124744"/>
            <a:ext cx="38884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Вопросы для дискуссии: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Tx/>
              <a:buChar char="-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О чем эта притча? </a:t>
            </a:r>
          </a:p>
          <a:p>
            <a:pPr>
              <a:buFontTx/>
              <a:buChar char="-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Что вы почувствовали, когда притча закончилась?</a:t>
            </a:r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3960440" cy="93610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Притча о матери,      </a:t>
            </a:r>
            <a:endParaRPr lang="ru-RU" sz="32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268760"/>
            <a:ext cx="39604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Всю жизнь я стыдился своей матери. У нее не было одного глаза, и она казалась мне безобразной. Жили мы бедно. Отца я не помнил, а мать… </a:t>
            </a:r>
          </a:p>
          <a:p>
            <a:pPr indent="45720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Кто даст хорошую работу, такой как она, — одноглазой.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 descr="http://img1.liveinternet.ru/images/foto/b/3/apps/0/773/773153_effektivno-no-ne-ubeditelno-rabotaet-um-ri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9FAE5"/>
              </a:clrFrom>
              <a:clrTo>
                <a:srgbClr val="D9FAE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1196752"/>
            <a:ext cx="2700300" cy="259228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751512" y="332656"/>
            <a:ext cx="439248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900" b="1" dirty="0" smtClean="0">
                <a:solidFill>
                  <a:srgbClr val="C00000"/>
                </a:solidFill>
                <a:latin typeface="Arial Black" pitchFamily="34" charset="0"/>
              </a:rPr>
              <a:t>у которой не было                        глаза</a:t>
            </a:r>
            <a:endParaRPr lang="ru-RU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980728"/>
            <a:ext cx="40324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 если меня мать старалась приодеть получше и в школе я не отличался от одноклассников, то она по сравнению с мамами других детей, такими красивыми и нарядными, казалась уродливой нищенкой.</a:t>
            </a:r>
            <a:endParaRPr lang="ru-RU" sz="2400" b="1" dirty="0"/>
          </a:p>
        </p:txBody>
      </p:sp>
      <p:pic>
        <p:nvPicPr>
          <p:cNvPr id="29698" name="Picture 2" descr="http://omiliya.org/sites/default/files/img_materials/nishchenk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1" y="836712"/>
            <a:ext cx="1482064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548680"/>
            <a:ext cx="41044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Я, как мог, скрывал ее от друзей. Но однажды она взяла, да и пришла в школу — соскучилась, видите ли. И подошла ко мне при всех! Как только я сквозь землю не провалился. </a:t>
            </a:r>
          </a:p>
          <a:p>
            <a:pPr indent="45720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 бешенстве убежал, куда глаза глядят.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 descr="http://www.freeclipart.pw/uploads/child-running--clipart-etc-9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692696"/>
            <a:ext cx="3425912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тарая книга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Старая книга</Template>
  <TotalTime>460</TotalTime>
  <Words>953</Words>
  <Application>Microsoft Office PowerPoint</Application>
  <PresentationFormat>Экран (4:3)</PresentationFormat>
  <Paragraphs>87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Старая книга</vt:lpstr>
      <vt:lpstr>Притча  о  матери</vt:lpstr>
      <vt:lpstr>Цель праздника — поддержать традиции бережного отношения к женщине, закрепить семейные устои.</vt:lpstr>
      <vt:lpstr>Жизнь любого малыша начинается с улыбки и слез радости мамы. Мамины прикосновения, ее голос, которым она пела колыбельные, неповторимый запах, крепкие и нежные объятия – это самые ценные воспоминания любого сына или дочки.</vt:lpstr>
      <vt:lpstr>Доброта, забота, любовь, самоотверженность и безграничное терпение – лучшие качества женщины-матери.  </vt:lpstr>
      <vt:lpstr>Слайд 5</vt:lpstr>
      <vt:lpstr>Слайд 6</vt:lpstr>
      <vt:lpstr>Притча о матери,     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Рефлексия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Вера</dc:creator>
  <cp:lastModifiedBy>Вера</cp:lastModifiedBy>
  <cp:revision>125</cp:revision>
  <dcterms:created xsi:type="dcterms:W3CDTF">2016-11-29T20:55:44Z</dcterms:created>
  <dcterms:modified xsi:type="dcterms:W3CDTF">2019-04-03T19:38:48Z</dcterms:modified>
</cp:coreProperties>
</file>