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97" r:id="rId6"/>
    <p:sldId id="30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80" r:id="rId37"/>
    <p:sldId id="281" r:id="rId38"/>
    <p:sldId id="294" r:id="rId39"/>
    <p:sldId id="296" r:id="rId40"/>
    <p:sldId id="298" r:id="rId41"/>
    <p:sldId id="295" r:id="rId42"/>
    <p:sldId id="259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E8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06" autoAdjust="0"/>
    <p:restoredTop sz="94660"/>
  </p:normalViewPr>
  <p:slideViewPr>
    <p:cSldViewPr snapToGrid="0">
      <p:cViewPr varScale="1">
        <p:scale>
          <a:sx n="59" d="100"/>
          <a:sy n="59" d="100"/>
        </p:scale>
        <p:origin x="42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1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344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36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400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32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83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926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280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82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59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869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E7BBE-95A2-4D40-A7A2-B5D794223650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2CA09-591A-4766-B053-8AFD9B9B1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778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" Target="slide6.xml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slide" Target="slide6.xml"/><Relationship Id="rId7" Type="http://schemas.openxmlformats.org/officeDocument/2006/relationships/image" Target="../media/image6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30.jpeg"/><Relationship Id="rId9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9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88.jpeg"/><Relationship Id="rId7" Type="http://schemas.openxmlformats.org/officeDocument/2006/relationships/image" Target="../media/image95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10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88.jpeg"/><Relationship Id="rId7" Type="http://schemas.openxmlformats.org/officeDocument/2006/relationships/image" Target="../media/image107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11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116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88.jpeg"/><Relationship Id="rId7" Type="http://schemas.openxmlformats.org/officeDocument/2006/relationships/image" Target="../media/image12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13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slide" Target="slide30.xml"/><Relationship Id="rId3" Type="http://schemas.openxmlformats.org/officeDocument/2006/relationships/slide" Target="slide7.xml"/><Relationship Id="rId21" Type="http://schemas.openxmlformats.org/officeDocument/2006/relationships/slide" Target="slide24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slide" Target="slide29.xml"/><Relationship Id="rId33" Type="http://schemas.openxmlformats.org/officeDocument/2006/relationships/slide" Target="slide36.xml"/><Relationship Id="rId2" Type="http://schemas.openxmlformats.org/officeDocument/2006/relationships/image" Target="../media/image10.png"/><Relationship Id="rId16" Type="http://schemas.openxmlformats.org/officeDocument/2006/relationships/slide" Target="slide20.xml"/><Relationship Id="rId20" Type="http://schemas.openxmlformats.org/officeDocument/2006/relationships/slide" Target="slide25.xml"/><Relationship Id="rId29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8.xml"/><Relationship Id="rId32" Type="http://schemas.openxmlformats.org/officeDocument/2006/relationships/image" Target="../media/image12.png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28" Type="http://schemas.openxmlformats.org/officeDocument/2006/relationships/slide" Target="slide32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31" Type="http://schemas.openxmlformats.org/officeDocument/2006/relationships/slide" Target="slide35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Relationship Id="rId27" Type="http://schemas.openxmlformats.org/officeDocument/2006/relationships/slide" Target="slide31.xml"/><Relationship Id="rId30" Type="http://schemas.openxmlformats.org/officeDocument/2006/relationships/slide" Target="slide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06817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Финансовая азбука </a:t>
            </a:r>
            <a:r>
              <a:rPr lang="ru-RU" b="1" dirty="0" err="1" smtClean="0">
                <a:solidFill>
                  <a:schemeClr val="bg1"/>
                </a:solidFill>
              </a:rPr>
              <a:t>ЕФИМа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0" y="4742481"/>
            <a:ext cx="4845803" cy="1199236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Мазанова Ольга Юрьевна, </a:t>
            </a:r>
            <a:r>
              <a:rPr lang="ru-RU" b="1" dirty="0" err="1" smtClean="0">
                <a:solidFill>
                  <a:schemeClr val="bg1"/>
                </a:solidFill>
              </a:rPr>
              <a:t>к.п.н</a:t>
            </a:r>
            <a:r>
              <a:rPr lang="ru-RU" b="1" dirty="0" smtClean="0">
                <a:solidFill>
                  <a:schemeClr val="bg1"/>
                </a:solidFill>
              </a:rPr>
              <a:t>., учитель УКП «РДБ» ГОУ РК «РЦО»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63173" y="206080"/>
            <a:ext cx="5067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</a:t>
            </a:r>
            <a:r>
              <a:rPr lang="ru-RU" dirty="0" smtClean="0">
                <a:solidFill>
                  <a:schemeClr val="bg1"/>
                </a:solidFill>
              </a:rPr>
              <a:t>толбы выветривания на плато </a:t>
            </a:r>
            <a:r>
              <a:rPr lang="ru-RU" dirty="0" err="1" smtClean="0">
                <a:solidFill>
                  <a:schemeClr val="bg1"/>
                </a:solidFill>
              </a:rPr>
              <a:t>Маньпупунёр</a:t>
            </a:r>
            <a:r>
              <a:rPr lang="ru-RU" dirty="0" smtClean="0">
                <a:solidFill>
                  <a:schemeClr val="bg1"/>
                </a:solidFill>
              </a:rPr>
              <a:t> считаются визитной карточкой Коми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32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456122"/>
            <a:ext cx="2551408" cy="34018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4930" y="4376010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Г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225" y="130160"/>
            <a:ext cx="68650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Г… – ребро монеты, её боковая поверхность. 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0325" y="130160"/>
            <a:ext cx="3719633" cy="238056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509751" y="130160"/>
            <a:ext cx="35702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Гора каменных идолов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88637" y="2577622"/>
            <a:ext cx="4466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Каменными идолами называют огромные столбы причудливой формы на плато </a:t>
            </a:r>
            <a:r>
              <a:rPr lang="ru-RU" dirty="0" err="1">
                <a:solidFill>
                  <a:srgbClr val="C00000"/>
                </a:solidFill>
              </a:rPr>
              <a:t>Мальпупунер</a:t>
            </a:r>
            <a:r>
              <a:rPr lang="ru-RU" dirty="0">
                <a:solidFill>
                  <a:srgbClr val="C00000"/>
                </a:solidFill>
              </a:rPr>
              <a:t>. Это все, что осталось от Уральских гор. Одно из семи чудес России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77897" y="4504619"/>
            <a:ext cx="6885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При </a:t>
            </a:r>
            <a:r>
              <a:rPr lang="ru-RU" sz="2000" dirty="0" err="1">
                <a:latin typeface="Arial Black" panose="020B0A04020102020204" pitchFamily="34" charset="0"/>
              </a:rPr>
              <a:t>Печоро-Илычском</a:t>
            </a:r>
            <a:r>
              <a:rPr lang="ru-RU" sz="2000" dirty="0">
                <a:latin typeface="Arial Black" panose="020B0A04020102020204" pitchFamily="34" charset="0"/>
              </a:rPr>
              <a:t> заповеднике </a:t>
            </a:r>
            <a:r>
              <a:rPr lang="ru-RU" sz="2000" dirty="0" smtClean="0">
                <a:latin typeface="Arial Black" panose="020B0A04020102020204" pitchFamily="34" charset="0"/>
              </a:rPr>
              <a:t>в п. Якша открыта первая в мире …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37085" y="4122549"/>
            <a:ext cx="1654915" cy="110423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977898" y="5226784"/>
            <a:ext cx="82141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… </a:t>
            </a:r>
            <a:r>
              <a:rPr lang="ru-RU" sz="2000" dirty="0">
                <a:latin typeface="Arial Black" panose="020B0A04020102020204" pitchFamily="34" charset="0"/>
              </a:rPr>
              <a:t>Медвежья пещера - самая крупная на Северном Урале. Особенностью </a:t>
            </a:r>
            <a:r>
              <a:rPr lang="ru-RU" sz="2000" dirty="0" smtClean="0">
                <a:latin typeface="Arial Black" panose="020B0A04020102020204" pitchFamily="34" charset="0"/>
              </a:rPr>
              <a:t>является </a:t>
            </a:r>
            <a:r>
              <a:rPr lang="ru-RU" sz="2000" dirty="0">
                <a:latin typeface="Arial Black" panose="020B0A04020102020204" pitchFamily="34" charset="0"/>
              </a:rPr>
              <a:t>большие скопления в них костей северного оленя, лошади, мамонта, шерстистого носорога, песца и медведя. В пещерах найдены следы обитания человека, </a:t>
            </a:r>
            <a:r>
              <a:rPr lang="ru-RU" sz="2000" dirty="0" smtClean="0">
                <a:latin typeface="Arial Black" panose="020B0A04020102020204" pitchFamily="34" charset="0"/>
              </a:rPr>
              <a:t>каменные </a:t>
            </a:r>
            <a:r>
              <a:rPr lang="ru-RU" sz="2000" dirty="0">
                <a:latin typeface="Arial Black" panose="020B0A04020102020204" pitchFamily="34" charset="0"/>
              </a:rPr>
              <a:t>орудия.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4131" y="5541884"/>
            <a:ext cx="1499412" cy="111457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737751" y="2532628"/>
            <a:ext cx="43471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Разборное </a:t>
            </a:r>
            <a:r>
              <a:rPr lang="ru-RU" sz="2000" dirty="0">
                <a:latin typeface="Arial Black" panose="020B0A04020102020204" pitchFamily="34" charset="0"/>
              </a:rPr>
              <a:t>жилище </a:t>
            </a:r>
            <a:r>
              <a:rPr lang="ru-RU" sz="2000" dirty="0" smtClean="0">
                <a:latin typeface="Arial Black" panose="020B0A04020102020204" pitchFamily="34" charset="0"/>
              </a:rPr>
              <a:t>кочевых оленеводов  - конусообразное </a:t>
            </a:r>
            <a:r>
              <a:rPr lang="ru-RU" sz="2000" dirty="0">
                <a:latin typeface="Arial Black" panose="020B0A04020102020204" pitchFamily="34" charset="0"/>
              </a:rPr>
              <a:t>сооружение, остов которого состоит из 25 - 30 </a:t>
            </a:r>
            <a:r>
              <a:rPr lang="ru-RU" sz="2000" dirty="0" smtClean="0">
                <a:latin typeface="Arial Black" panose="020B0A04020102020204" pitchFamily="34" charset="0"/>
              </a:rPr>
              <a:t>жердей, покрытых шкурами оленей.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2212" y="1320442"/>
            <a:ext cx="1465000" cy="1098750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630739"/>
              </p:ext>
            </p:extLst>
          </p:nvPr>
        </p:nvGraphicFramePr>
        <p:xfrm>
          <a:off x="1814710" y="613356"/>
          <a:ext cx="1727018" cy="4726992"/>
        </p:xfrm>
        <a:graphic>
          <a:graphicData uri="http://schemas.openxmlformats.org/drawingml/2006/table">
            <a:tbl>
              <a:tblPr/>
              <a:tblGrid>
                <a:gridCol w="379563"/>
                <a:gridCol w="427010"/>
                <a:gridCol w="427010"/>
                <a:gridCol w="493435"/>
              </a:tblGrid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916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085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5" y="3394128"/>
            <a:ext cx="2597903" cy="34638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8176" y="4252024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Д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224" y="146643"/>
            <a:ext cx="77430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Д… - особый вид товара, который договорились использовать для обмена на услуги или другие товары.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37897" t="15593" r="41915" b="31752"/>
          <a:stretch/>
        </p:blipFill>
        <p:spPr>
          <a:xfrm>
            <a:off x="7852245" y="146643"/>
            <a:ext cx="1136772" cy="19766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1988" y="146643"/>
            <a:ext cx="2964938" cy="19766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42726" y="2128066"/>
            <a:ext cx="55587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Бабушка </a:t>
            </a:r>
            <a:r>
              <a:rPr lang="ru-RU" sz="2000" b="1" dirty="0" err="1">
                <a:solidFill>
                  <a:srgbClr val="C00000"/>
                </a:solidFill>
              </a:rPr>
              <a:t>Додзь</a:t>
            </a:r>
            <a:r>
              <a:rPr lang="ru-RU" sz="2000" b="1" dirty="0">
                <a:solidFill>
                  <a:srgbClr val="C00000"/>
                </a:solidFill>
              </a:rPr>
              <a:t> - сосна-защитница народа </a:t>
            </a:r>
            <a:r>
              <a:rPr lang="ru-RU" sz="2000" b="1" dirty="0" err="1">
                <a:solidFill>
                  <a:srgbClr val="C00000"/>
                </a:solidFill>
              </a:rPr>
              <a:t>коми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14684" y="146643"/>
            <a:ext cx="10743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Додзь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16638" y="3651421"/>
            <a:ext cx="78396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В </a:t>
            </a:r>
            <a:r>
              <a:rPr lang="ru-RU" sz="2000" dirty="0" err="1">
                <a:latin typeface="Arial Black" panose="020B0A04020102020204" pitchFamily="34" charset="0"/>
              </a:rPr>
              <a:t>Прилузском</a:t>
            </a:r>
            <a:r>
              <a:rPr lang="ru-RU" sz="2000" dirty="0">
                <a:latin typeface="Arial Black" panose="020B0A04020102020204" pitchFamily="34" charset="0"/>
              </a:rPr>
              <a:t> районе растут </a:t>
            </a:r>
            <a:r>
              <a:rPr lang="ru-RU" sz="2000" dirty="0" smtClean="0">
                <a:latin typeface="Arial Black" panose="020B0A04020102020204" pitchFamily="34" charset="0"/>
              </a:rPr>
              <a:t>два дерева, </a:t>
            </a:r>
            <a:r>
              <a:rPr lang="ru-RU" sz="2000" dirty="0">
                <a:latin typeface="Arial Black" panose="020B0A04020102020204" pitchFamily="34" charset="0"/>
              </a:rPr>
              <a:t>которым «выдан» паспорт «Самых старых деревьев» и определено место в Национальном реестре </a:t>
            </a:r>
            <a:r>
              <a:rPr lang="ru-RU" sz="2000" dirty="0" err="1">
                <a:latin typeface="Arial Black" panose="020B0A04020102020204" pitchFamily="34" charset="0"/>
              </a:rPr>
              <a:t>старовозрастных</a:t>
            </a:r>
            <a:r>
              <a:rPr lang="ru-RU" sz="2000" dirty="0">
                <a:latin typeface="Arial Black" panose="020B0A04020102020204" pitchFamily="34" charset="0"/>
              </a:rPr>
              <a:t> деревьев Всероссийской программы «Деревья — памятники живой природы». </a:t>
            </a:r>
            <a:r>
              <a:rPr lang="ru-RU" sz="2000" dirty="0" smtClean="0">
                <a:latin typeface="Arial Black" panose="020B0A04020102020204" pitchFamily="34" charset="0"/>
              </a:rPr>
              <a:t>Что это за «Старожилы»?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4049" y="4081093"/>
            <a:ext cx="1527402" cy="85916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794548" y="2543450"/>
            <a:ext cx="75992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В </a:t>
            </a:r>
            <a:r>
              <a:rPr lang="ru-RU" sz="2000" dirty="0">
                <a:latin typeface="Arial Black" panose="020B0A04020102020204" pitchFamily="34" charset="0"/>
              </a:rPr>
              <a:t>Троицко-Печорском </a:t>
            </a:r>
            <a:r>
              <a:rPr lang="ru-RU" sz="2000" dirty="0" smtClean="0">
                <a:latin typeface="Arial Black" panose="020B0A04020102020204" pitchFamily="34" charset="0"/>
              </a:rPr>
              <a:t>районе находится </a:t>
            </a:r>
            <a:r>
              <a:rPr lang="ru-RU" sz="2000" dirty="0">
                <a:latin typeface="Arial Black" panose="020B0A04020102020204" pitchFamily="34" charset="0"/>
              </a:rPr>
              <a:t>геологический памятник природы — живописные скалы Татарский </a:t>
            </a:r>
            <a:r>
              <a:rPr lang="ru-RU" sz="2000" dirty="0" err="1">
                <a:latin typeface="Arial Black" panose="020B0A04020102020204" pitchFamily="34" charset="0"/>
              </a:rPr>
              <a:t>Вичко</a:t>
            </a:r>
            <a:r>
              <a:rPr lang="ru-RU" sz="2000" dirty="0">
                <a:latin typeface="Arial Black" panose="020B0A04020102020204" pitchFamily="34" charset="0"/>
              </a:rPr>
              <a:t>, или Татарская </a:t>
            </a:r>
            <a:r>
              <a:rPr lang="ru-RU" sz="2000" dirty="0" smtClean="0">
                <a:latin typeface="Arial Black" panose="020B0A04020102020204" pitchFamily="34" charset="0"/>
              </a:rPr>
              <a:t>….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93793" y="2534065"/>
            <a:ext cx="707658" cy="106529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588217" y="5577587"/>
            <a:ext cx="80763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Рассеченный </a:t>
            </a:r>
            <a:r>
              <a:rPr lang="ru-RU" sz="2000" dirty="0">
                <a:latin typeface="Arial Black" panose="020B0A04020102020204" pitchFamily="34" charset="0"/>
              </a:rPr>
              <a:t>гребень горы напоминает когтистую медвежью лапу. Долгое время </a:t>
            </a:r>
            <a:r>
              <a:rPr lang="ru-RU" sz="2000" dirty="0" smtClean="0">
                <a:latin typeface="Arial Black" panose="020B0A04020102020204" pitchFamily="34" charset="0"/>
              </a:rPr>
              <a:t>гора … считалась </a:t>
            </a:r>
            <a:r>
              <a:rPr lang="ru-RU" sz="2000" dirty="0">
                <a:latin typeface="Arial Black" panose="020B0A04020102020204" pitchFamily="34" charset="0"/>
              </a:rPr>
              <a:t>самой высокой вершиной Урала, пока в 1927 году не определили, что гора Народная на 200 метров выше.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94789" y="5720444"/>
            <a:ext cx="1506662" cy="1007735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353881"/>
              </p:ext>
            </p:extLst>
          </p:nvPr>
        </p:nvGraphicFramePr>
        <p:xfrm>
          <a:off x="1626480" y="718736"/>
          <a:ext cx="2055096" cy="3269656"/>
        </p:xfrm>
        <a:graphic>
          <a:graphicData uri="http://schemas.openxmlformats.org/drawingml/2006/table">
            <a:tbl>
              <a:tblPr/>
              <a:tblGrid>
                <a:gridCol w="362664"/>
                <a:gridCol w="386842"/>
                <a:gridCol w="362664"/>
                <a:gridCol w="290131"/>
                <a:gridCol w="365348"/>
                <a:gridCol w="287447"/>
              </a:tblGrid>
              <a:tr h="40870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870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870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870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870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870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870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86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425124"/>
            <a:ext cx="2574656" cy="3432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6554" y="4314017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226" y="148614"/>
            <a:ext cx="7701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Е… — это денежная единица, которая является официальной валютой государств, входящих в Еврозону.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48773" y="2070391"/>
            <a:ext cx="5543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Емва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является самым молодым городом Республики Коми. Был сначала известен как </a:t>
            </a:r>
            <a:r>
              <a:rPr lang="ru-RU" b="1" dirty="0" err="1">
                <a:solidFill>
                  <a:srgbClr val="C00000"/>
                </a:solidFill>
              </a:rPr>
              <a:t>Княж</a:t>
            </a:r>
            <a:r>
              <a:rPr lang="ru-RU" b="1" dirty="0">
                <a:solidFill>
                  <a:srgbClr val="C00000"/>
                </a:solidFill>
              </a:rPr>
              <a:t>-Погост.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5976" y="148615"/>
            <a:ext cx="2562368" cy="19217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515976" y="148614"/>
            <a:ext cx="9156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Емва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97779" y="5226784"/>
            <a:ext cx="779422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Эта ягода была </a:t>
            </a:r>
            <a:r>
              <a:rPr lang="ru-RU" sz="2000" dirty="0">
                <a:latin typeface="Arial Black" panose="020B0A04020102020204" pitchFamily="34" charset="0"/>
              </a:rPr>
              <a:t>любимой ягодой </a:t>
            </a:r>
            <a:r>
              <a:rPr lang="ru-RU" sz="2000" dirty="0" smtClean="0">
                <a:latin typeface="Arial Black" panose="020B0A04020102020204" pitchFamily="34" charset="0"/>
              </a:rPr>
              <a:t>А.С. Пушкина</a:t>
            </a:r>
            <a:r>
              <a:rPr lang="ru-RU" sz="2000" dirty="0">
                <a:latin typeface="Arial Black" panose="020B0A04020102020204" pitchFamily="34" charset="0"/>
              </a:rPr>
              <a:t>. </a:t>
            </a:r>
            <a:r>
              <a:rPr lang="ru-RU" sz="2000" dirty="0" smtClean="0">
                <a:latin typeface="Arial Black" panose="020B0A04020102020204" pitchFamily="34" charset="0"/>
              </a:rPr>
              <a:t>Название </a:t>
            </a:r>
            <a:r>
              <a:rPr lang="ru-RU" sz="2000" dirty="0">
                <a:latin typeface="Arial Black" panose="020B0A04020102020204" pitchFamily="34" charset="0"/>
              </a:rPr>
              <a:t>«царская ягода» </a:t>
            </a:r>
            <a:r>
              <a:rPr lang="ru-RU" sz="2000" dirty="0" smtClean="0">
                <a:latin typeface="Arial Black" panose="020B0A04020102020204" pitchFamily="34" charset="0"/>
              </a:rPr>
              <a:t>она </a:t>
            </a:r>
            <a:r>
              <a:rPr lang="ru-RU" sz="2000" dirty="0">
                <a:latin typeface="Arial Black" panose="020B0A04020102020204" pitchFamily="34" charset="0"/>
              </a:rPr>
              <a:t>получила за то, что блюда из </a:t>
            </a:r>
            <a:r>
              <a:rPr lang="ru-RU" sz="2000" dirty="0" smtClean="0">
                <a:latin typeface="Arial Black" panose="020B0A04020102020204" pitchFamily="34" charset="0"/>
              </a:rPr>
              <a:t>нее </a:t>
            </a:r>
            <a:r>
              <a:rPr lang="ru-RU" sz="2000" dirty="0">
                <a:latin typeface="Arial Black" panose="020B0A04020102020204" pitchFamily="34" charset="0"/>
              </a:rPr>
              <a:t>часто подавали к царскому столу. Ягоды </a:t>
            </a:r>
            <a:r>
              <a:rPr lang="ru-RU" sz="2000" dirty="0" smtClean="0">
                <a:latin typeface="Arial Black" panose="020B0A04020102020204" pitchFamily="34" charset="0"/>
              </a:rPr>
              <a:t>обладают </a:t>
            </a:r>
            <a:r>
              <a:rPr lang="ru-RU" sz="2000" dirty="0">
                <a:latin typeface="Arial Black" panose="020B0A04020102020204" pitchFamily="34" charset="0"/>
              </a:rPr>
              <a:t>противомикробным, потогонным, спазмолитическим действиями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4268" y="5560249"/>
            <a:ext cx="1593125" cy="109263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744268" y="3961504"/>
            <a:ext cx="99350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Как </a:t>
            </a:r>
            <a:r>
              <a:rPr lang="ru-RU" sz="2000" dirty="0">
                <a:latin typeface="Arial Black" panose="020B0A04020102020204" pitchFamily="34" charset="0"/>
              </a:rPr>
              <a:t>известно, </a:t>
            </a:r>
            <a:r>
              <a:rPr lang="ru-RU" sz="2000" dirty="0" smtClean="0">
                <a:latin typeface="Arial Black" panose="020B0A04020102020204" pitchFamily="34" charset="0"/>
              </a:rPr>
              <a:t>первоначально роль </a:t>
            </a:r>
            <a:r>
              <a:rPr lang="ru-RU" sz="2000" dirty="0">
                <a:latin typeface="Arial Black" panose="020B0A04020102020204" pitchFamily="34" charset="0"/>
              </a:rPr>
              <a:t>денег выполняли самые разные товары. У древних </a:t>
            </a:r>
            <a:r>
              <a:rPr lang="ru-RU" sz="2000" dirty="0" err="1">
                <a:latin typeface="Arial Black" panose="020B0A04020102020204" pitchFamily="34" charset="0"/>
              </a:rPr>
              <a:t>коми</a:t>
            </a:r>
            <a:r>
              <a:rPr lang="ru-RU" sz="2000" dirty="0">
                <a:latin typeface="Arial Black" panose="020B0A04020102020204" pitchFamily="34" charset="0"/>
              </a:rPr>
              <a:t> были две основные единицы денежного счета: </a:t>
            </a:r>
            <a:r>
              <a:rPr lang="ru-RU" sz="2000" dirty="0" smtClean="0">
                <a:latin typeface="Arial Black" panose="020B0A04020102020204" pitchFamily="34" charset="0"/>
              </a:rPr>
              <a:t>… </a:t>
            </a:r>
            <a:r>
              <a:rPr lang="ru-RU" sz="2000" dirty="0">
                <a:latin typeface="Arial Black" panose="020B0A04020102020204" pitchFamily="34" charset="0"/>
              </a:rPr>
              <a:t>(белка) и </a:t>
            </a:r>
            <a:r>
              <a:rPr lang="ru-RU" sz="2000" dirty="0" err="1">
                <a:latin typeface="Arial Black" panose="020B0A04020102020204" pitchFamily="34" charset="0"/>
              </a:rPr>
              <a:t>шайт</a:t>
            </a:r>
            <a:r>
              <a:rPr lang="ru-RU" sz="2000" dirty="0">
                <a:latin typeface="Arial Black" panose="020B0A04020102020204" pitchFamily="34" charset="0"/>
              </a:rPr>
              <a:t> (буквально деревянный прутик, удилище).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19207" y="2663272"/>
            <a:ext cx="88881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Один </a:t>
            </a:r>
            <a:r>
              <a:rPr lang="ru-RU" sz="2000" dirty="0">
                <a:latin typeface="Arial Black" panose="020B0A04020102020204" pitchFamily="34" charset="0"/>
              </a:rPr>
              <a:t>из ключевых персонажей в мифологии </a:t>
            </a:r>
            <a:r>
              <a:rPr lang="ru-RU" sz="2000" dirty="0" smtClean="0">
                <a:latin typeface="Arial Black" panose="020B0A04020102020204" pitchFamily="34" charset="0"/>
              </a:rPr>
              <a:t>народов </a:t>
            </a:r>
            <a:r>
              <a:rPr lang="ru-RU" sz="2000" dirty="0" err="1" smtClean="0">
                <a:latin typeface="Arial Black" panose="020B0A04020102020204" pitchFamily="34" charset="0"/>
              </a:rPr>
              <a:t>коми</a:t>
            </a:r>
            <a:r>
              <a:rPr lang="ru-RU" sz="2000" dirty="0" smtClean="0">
                <a:latin typeface="Arial Black" panose="020B0A04020102020204" pitchFamily="34" charset="0"/>
              </a:rPr>
              <a:t> — </a:t>
            </a:r>
            <a:r>
              <a:rPr lang="ru-RU" sz="2000" dirty="0">
                <a:latin typeface="Arial Black" panose="020B0A04020102020204" pitchFamily="34" charset="0"/>
              </a:rPr>
              <a:t>сверхъестественное существо, сильное, обладающее разумом. </a:t>
            </a:r>
            <a:r>
              <a:rPr lang="ru-RU" sz="2000" dirty="0" smtClean="0">
                <a:latin typeface="Arial Black" panose="020B0A04020102020204" pitchFamily="34" charset="0"/>
              </a:rPr>
              <a:t>Изображен на гербе города Сыктывкара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788946"/>
              </p:ext>
            </p:extLst>
          </p:nvPr>
        </p:nvGraphicFramePr>
        <p:xfrm>
          <a:off x="1814056" y="961678"/>
          <a:ext cx="1368264" cy="2941666"/>
        </p:xfrm>
        <a:graphic>
          <a:graphicData uri="http://schemas.openxmlformats.org/drawingml/2006/table">
            <a:tbl>
              <a:tblPr/>
              <a:tblGrid>
                <a:gridCol w="353862"/>
                <a:gridCol w="314543"/>
                <a:gridCol w="345997"/>
                <a:gridCol w="353862"/>
              </a:tblGrid>
              <a:tr h="42023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23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23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238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23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23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23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06794" y="2641115"/>
            <a:ext cx="542894" cy="126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5" y="3564610"/>
            <a:ext cx="2470041" cy="32933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45" y="4381176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Ж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225" y="162142"/>
            <a:ext cx="90812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Ж… – обращение человека в различные государственные или иные органы по поводу нарушения его прав и законных интересов.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0562" y="2021575"/>
            <a:ext cx="39365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Поселок </a:t>
            </a:r>
            <a:r>
              <a:rPr lang="ru-RU" b="1" dirty="0" err="1">
                <a:solidFill>
                  <a:srgbClr val="C00000"/>
                </a:solidFill>
              </a:rPr>
              <a:t>Жешарт</a:t>
            </a:r>
            <a:r>
              <a:rPr lang="ru-RU" b="1" dirty="0">
                <a:solidFill>
                  <a:srgbClr val="C00000"/>
                </a:solidFill>
              </a:rPr>
              <a:t> известен в России ведущим фанерным комбинатом.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6956" y="162143"/>
            <a:ext cx="2471010" cy="185325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678782" y="155969"/>
            <a:ext cx="13516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Жешарт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01178" y="2574567"/>
            <a:ext cx="859082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В </a:t>
            </a:r>
            <a:r>
              <a:rPr lang="ru-RU" sz="2000" dirty="0">
                <a:latin typeface="Arial Black" panose="020B0A04020102020204" pitchFamily="34" charset="0"/>
              </a:rPr>
              <a:t>центре деревни </a:t>
            </a:r>
            <a:r>
              <a:rPr lang="ru-RU" sz="2000" dirty="0" smtClean="0">
                <a:latin typeface="Arial Black" panose="020B0A04020102020204" pitchFamily="34" charset="0"/>
              </a:rPr>
              <a:t>… </a:t>
            </a:r>
            <a:r>
              <a:rPr lang="ru-RU" sz="2000" dirty="0" err="1">
                <a:latin typeface="Arial Black" panose="020B0A04020102020204" pitchFamily="34" charset="0"/>
              </a:rPr>
              <a:t>Усть-Вымского</a:t>
            </a:r>
            <a:r>
              <a:rPr lang="ru-RU" sz="2000" dirty="0"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latin typeface="Arial Black" panose="020B0A04020102020204" pitchFamily="34" charset="0"/>
              </a:rPr>
              <a:t>р-на лежит </a:t>
            </a:r>
            <a:r>
              <a:rPr lang="ru-RU" sz="2000" dirty="0">
                <a:latin typeface="Arial Black" panose="020B0A04020102020204" pitchFamily="34" charset="0"/>
              </a:rPr>
              <a:t>огромный камень, глубоко вросший в землю, – так глубоко, что когда в 30-е годы прошлого </a:t>
            </a:r>
            <a:r>
              <a:rPr lang="ru-RU" sz="2000" dirty="0" smtClean="0">
                <a:latin typeface="Arial Black" panose="020B0A04020102020204" pitchFamily="34" charset="0"/>
              </a:rPr>
              <a:t>века пытались </a:t>
            </a:r>
            <a:r>
              <a:rPr lang="ru-RU" sz="2000" dirty="0">
                <a:latin typeface="Arial Black" panose="020B0A04020102020204" pitchFamily="34" charset="0"/>
              </a:rPr>
              <a:t>его выкорчевать комсомольцы, то не смогли и с места его сдвинуть ни лошадьми, ни трактором, словно корни пустил он в эту землю. А </a:t>
            </a:r>
            <a:r>
              <a:rPr lang="ru-RU" sz="2000" dirty="0" smtClean="0">
                <a:latin typeface="Arial Black" panose="020B0A04020102020204" pitchFamily="34" charset="0"/>
              </a:rPr>
              <a:t>приплыл </a:t>
            </a:r>
            <a:r>
              <a:rPr lang="ru-RU" sz="2000" dirty="0">
                <a:latin typeface="Arial Black" panose="020B0A04020102020204" pitchFamily="34" charset="0"/>
              </a:rPr>
              <a:t>на этом камне когда-то </a:t>
            </a:r>
            <a:r>
              <a:rPr lang="ru-RU" sz="2000" dirty="0" smtClean="0">
                <a:latin typeface="Arial Black" panose="020B0A04020102020204" pitchFamily="34" charset="0"/>
              </a:rPr>
              <a:t>сам </a:t>
            </a:r>
            <a:r>
              <a:rPr lang="ru-RU" sz="2000" dirty="0">
                <a:latin typeface="Arial Black" panose="020B0A04020102020204" pitchFamily="34" charset="0"/>
              </a:rPr>
              <a:t>Стефан Пермский, чтобы крестить </a:t>
            </a:r>
            <a:r>
              <a:rPr lang="ru-RU" sz="2000" dirty="0" smtClean="0">
                <a:latin typeface="Arial Black" panose="020B0A04020102020204" pitchFamily="34" charset="0"/>
              </a:rPr>
              <a:t>язычников Где лежит этот камень?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4210" r="29034"/>
          <a:stretch/>
        </p:blipFill>
        <p:spPr>
          <a:xfrm>
            <a:off x="4181853" y="1131136"/>
            <a:ext cx="1045473" cy="14901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82782" y="6100219"/>
            <a:ext cx="86092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Резиденция </a:t>
            </a:r>
            <a:r>
              <a:rPr lang="ru-RU" sz="2000" dirty="0">
                <a:latin typeface="Arial Black" panose="020B0A04020102020204" pitchFamily="34" charset="0"/>
              </a:rPr>
              <a:t>первого местного епископа, крестителя зырян, просветителя и миссионера Стефана Пермского.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6136" y="5977007"/>
            <a:ext cx="1246646" cy="83109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755432" y="5060165"/>
            <a:ext cx="78293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В </a:t>
            </a:r>
            <a:r>
              <a:rPr lang="ru-RU" sz="2000" dirty="0">
                <a:latin typeface="Arial Black" panose="020B0A04020102020204" pitchFamily="34" charset="0"/>
              </a:rPr>
              <a:t>поселке </a:t>
            </a:r>
            <a:r>
              <a:rPr lang="ru-RU" sz="2000" dirty="0" err="1">
                <a:latin typeface="Arial Black" panose="020B0A04020102020204" pitchFamily="34" charset="0"/>
              </a:rPr>
              <a:t>Жешарт</a:t>
            </a:r>
            <a:r>
              <a:rPr lang="ru-RU" sz="2000" dirty="0">
                <a:latin typeface="Arial Black" panose="020B0A04020102020204" pitchFamily="34" charset="0"/>
              </a:rPr>
              <a:t> есть маленькое чудо ‒ «живой</a:t>
            </a:r>
            <a:r>
              <a:rPr lang="ru-RU" sz="2000" dirty="0" smtClean="0">
                <a:latin typeface="Arial Black" panose="020B0A04020102020204" pitchFamily="34" charset="0"/>
              </a:rPr>
              <a:t>» …, </a:t>
            </a:r>
            <a:r>
              <a:rPr lang="ru-RU" sz="2000" dirty="0">
                <a:latin typeface="Arial Black" panose="020B0A04020102020204" pitchFamily="34" charset="0"/>
              </a:rPr>
              <a:t>который предсказывает судьбу и пляшет под народные песни.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31837" y="4942731"/>
            <a:ext cx="1482644" cy="1113198"/>
          </a:xfrm>
          <a:prstGeom prst="rect">
            <a:avLst/>
          </a:prstGeom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648644"/>
              </p:ext>
            </p:extLst>
          </p:nvPr>
        </p:nvGraphicFramePr>
        <p:xfrm>
          <a:off x="1590043" y="1112120"/>
          <a:ext cx="1800693" cy="4298661"/>
        </p:xfrm>
        <a:graphic>
          <a:graphicData uri="http://schemas.openxmlformats.org/drawingml/2006/table">
            <a:tbl>
              <a:tblPr/>
              <a:tblGrid>
                <a:gridCol w="293446"/>
                <a:gridCol w="300116"/>
                <a:gridCol w="320123"/>
                <a:gridCol w="300116"/>
                <a:gridCol w="293446"/>
                <a:gridCol w="293446"/>
              </a:tblGrid>
              <a:tr h="47762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62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62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62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Ж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762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62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62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62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62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34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321" y="5713077"/>
            <a:ext cx="1916453" cy="1078005"/>
          </a:xfrm>
          <a:prstGeom prst="rect">
            <a:avLst/>
          </a:prstGeom>
        </p:spPr>
      </p:pic>
      <p:pic>
        <p:nvPicPr>
          <p:cNvPr id="4" name="Объект 3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5" y="3105929"/>
            <a:ext cx="2814051" cy="37520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405" y="4190031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224" y="6268"/>
            <a:ext cx="82751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З… ― это вознаграждение за труд, которое работодатель выплачивает сотруднику.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5876" t="31864" r="38192" b="39209"/>
          <a:stretch/>
        </p:blipFill>
        <p:spPr>
          <a:xfrm>
            <a:off x="11039321" y="1022200"/>
            <a:ext cx="1032663" cy="86392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38428" y="1933145"/>
            <a:ext cx="68335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Село </a:t>
            </a:r>
            <a:r>
              <a:rPr lang="ru-RU" b="1" dirty="0" smtClean="0">
                <a:solidFill>
                  <a:srgbClr val="C00000"/>
                </a:solidFill>
              </a:rPr>
              <a:t>Зеленец расположено </a:t>
            </a:r>
            <a:r>
              <a:rPr lang="ru-RU" b="1" dirty="0">
                <a:solidFill>
                  <a:srgbClr val="C00000"/>
                </a:solidFill>
              </a:rPr>
              <a:t>вдоль левого берега реки </a:t>
            </a:r>
            <a:r>
              <a:rPr lang="ru-RU" b="1" dirty="0" err="1" smtClean="0">
                <a:solidFill>
                  <a:srgbClr val="C00000"/>
                </a:solidFill>
              </a:rPr>
              <a:t>Вычегда</a:t>
            </a:r>
            <a:r>
              <a:rPr lang="ru-RU" b="1" dirty="0" smtClean="0">
                <a:solidFill>
                  <a:srgbClr val="C00000"/>
                </a:solidFill>
              </a:rPr>
              <a:t>, а на </a:t>
            </a:r>
            <a:r>
              <a:rPr lang="ru-RU" b="1" dirty="0">
                <a:solidFill>
                  <a:srgbClr val="C00000"/>
                </a:solidFill>
              </a:rPr>
              <a:t>правом берегу </a:t>
            </a:r>
            <a:r>
              <a:rPr lang="ru-RU" b="1" dirty="0" smtClean="0">
                <a:solidFill>
                  <a:srgbClr val="C00000"/>
                </a:solidFill>
              </a:rPr>
              <a:t>археологи </a:t>
            </a:r>
            <a:r>
              <a:rPr lang="ru-RU" b="1" dirty="0">
                <a:solidFill>
                  <a:srgbClr val="C00000"/>
                </a:solidFill>
              </a:rPr>
              <a:t>обнаружили </a:t>
            </a:r>
            <a:r>
              <a:rPr lang="ru-RU" b="1" dirty="0" smtClean="0">
                <a:solidFill>
                  <a:srgbClr val="C00000"/>
                </a:solidFill>
              </a:rPr>
              <a:t>поселение</a:t>
            </a:r>
            <a:r>
              <a:rPr lang="ru-RU" b="1" dirty="0">
                <a:solidFill>
                  <a:srgbClr val="C00000"/>
                </a:solidFill>
              </a:rPr>
              <a:t>, которое датируется IX веком. </a:t>
            </a:r>
            <a:r>
              <a:rPr lang="ru-RU" b="1" dirty="0" smtClean="0">
                <a:solidFill>
                  <a:srgbClr val="C00000"/>
                </a:solidFill>
              </a:rPr>
              <a:t>Село </a:t>
            </a:r>
            <a:r>
              <a:rPr lang="ru-RU" b="1" dirty="0">
                <a:solidFill>
                  <a:srgbClr val="C00000"/>
                </a:solidFill>
              </a:rPr>
              <a:t>известно благодаря </a:t>
            </a:r>
            <a:r>
              <a:rPr lang="ru-RU" b="1" dirty="0" smtClean="0">
                <a:solidFill>
                  <a:srgbClr val="C00000"/>
                </a:solidFill>
              </a:rPr>
              <a:t>руинам церкви </a:t>
            </a:r>
            <a:r>
              <a:rPr lang="ru-RU" b="1" dirty="0">
                <a:solidFill>
                  <a:srgbClr val="C00000"/>
                </a:solidFill>
              </a:rPr>
              <a:t>Богоявления </a:t>
            </a:r>
            <a:r>
              <a:rPr lang="ru-RU" b="1" dirty="0" smtClean="0">
                <a:solidFill>
                  <a:srgbClr val="C00000"/>
                </a:solidFill>
              </a:rPr>
              <a:t>Господня, продукции одноименной птицефабрики и базе отдыха «</a:t>
            </a:r>
            <a:r>
              <a:rPr lang="ru-RU" b="1" dirty="0" err="1" smtClean="0">
                <a:solidFill>
                  <a:srgbClr val="C00000"/>
                </a:solidFill>
              </a:rPr>
              <a:t>Зеленецкие</a:t>
            </a:r>
            <a:r>
              <a:rPr lang="ru-RU" b="1" dirty="0" smtClean="0">
                <a:solidFill>
                  <a:srgbClr val="C00000"/>
                </a:solidFill>
              </a:rPr>
              <a:t> Альпы»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7517" y="201680"/>
            <a:ext cx="2408613" cy="16057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39321" y="201681"/>
            <a:ext cx="1032663" cy="7735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771768" y="201680"/>
            <a:ext cx="14189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Зеленец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2641" y="4912393"/>
            <a:ext cx="8059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</a:t>
            </a:r>
            <a:r>
              <a:rPr lang="ru-RU" sz="2000" dirty="0" err="1" smtClean="0">
                <a:latin typeface="Arial Black" panose="020B0A04020102020204" pitchFamily="34" charset="0"/>
              </a:rPr>
              <a:t>Выльгортская</a:t>
            </a:r>
            <a:r>
              <a:rPr lang="ru-RU" sz="2000" dirty="0" smtClean="0">
                <a:latin typeface="Arial Black" panose="020B0A04020102020204" pitchFamily="34" charset="0"/>
              </a:rPr>
              <a:t> </a:t>
            </a:r>
            <a:r>
              <a:rPr lang="ru-RU" sz="2000" dirty="0">
                <a:latin typeface="Arial Black" panose="020B0A04020102020204" pitchFamily="34" charset="0"/>
              </a:rPr>
              <a:t>сапоговаляльная </a:t>
            </a:r>
            <a:r>
              <a:rPr lang="ru-RU" sz="2000" dirty="0" smtClean="0">
                <a:latin typeface="Arial Black" panose="020B0A04020102020204" pitchFamily="34" charset="0"/>
              </a:rPr>
              <a:t>фабрика - единственное </a:t>
            </a:r>
            <a:r>
              <a:rPr lang="ru-RU" sz="2000" dirty="0">
                <a:latin typeface="Arial Black" panose="020B0A04020102020204" pitchFamily="34" charset="0"/>
              </a:rPr>
              <a:t>в Коми предприятие, </a:t>
            </a:r>
            <a:r>
              <a:rPr lang="ru-RU" sz="2000" dirty="0" smtClean="0">
                <a:latin typeface="Arial Black" panose="020B0A04020102020204" pitchFamily="34" charset="0"/>
              </a:rPr>
              <a:t>выпускающее …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35213" y="3309341"/>
            <a:ext cx="62041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Республиканский </a:t>
            </a:r>
            <a:r>
              <a:rPr lang="ru-RU" sz="2000" dirty="0">
                <a:latin typeface="Arial Black" panose="020B0A04020102020204" pitchFamily="34" charset="0"/>
              </a:rPr>
              <a:t>лыжный </a:t>
            </a:r>
            <a:r>
              <a:rPr lang="ru-RU" sz="2000" dirty="0" smtClean="0">
                <a:latin typeface="Arial Black" panose="020B0A04020102020204" pitchFamily="34" charset="0"/>
              </a:rPr>
              <a:t>комплекс с. Зеленец  является </a:t>
            </a:r>
            <a:r>
              <a:rPr lang="ru-RU" sz="2000" dirty="0">
                <a:latin typeface="Arial Black" panose="020B0A04020102020204" pitchFamily="34" charset="0"/>
              </a:rPr>
              <a:t>местом ежегодного проведения чемпионатов страны и соревнований по </a:t>
            </a:r>
            <a:r>
              <a:rPr lang="ru-RU" sz="2000" dirty="0" smtClean="0">
                <a:latin typeface="Arial Black" panose="020B0A04020102020204" pitchFamily="34" charset="0"/>
              </a:rPr>
              <a:t>лыжам носит имя этой 4-хкратной олимпийской чемпионки.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32641" y="5713077"/>
            <a:ext cx="79755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В </a:t>
            </a:r>
            <a:r>
              <a:rPr lang="ru-RU" sz="2000" dirty="0">
                <a:latin typeface="Arial Black" panose="020B0A04020102020204" pitchFamily="34" charset="0"/>
              </a:rPr>
              <a:t>этой деревне </a:t>
            </a:r>
            <a:r>
              <a:rPr lang="ru-RU" sz="2000" dirty="0" smtClean="0">
                <a:latin typeface="Arial Black" panose="020B0A04020102020204" pitchFamily="34" charset="0"/>
              </a:rPr>
              <a:t>учёные </a:t>
            </a:r>
            <a:r>
              <a:rPr lang="ru-RU" sz="2000" dirty="0">
                <a:latin typeface="Arial Black" panose="020B0A04020102020204" pitchFamily="34" charset="0"/>
              </a:rPr>
              <a:t>обнаружили единственное в республике «массовое захоронение» юрских химер, ихтиозавров и </a:t>
            </a:r>
            <a:r>
              <a:rPr lang="ru-RU" sz="2000" dirty="0" smtClean="0">
                <a:latin typeface="Arial Black" panose="020B0A04020102020204" pitchFamily="34" charset="0"/>
              </a:rPr>
              <a:t>плезиозавров. 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1620"/>
              </p:ext>
            </p:extLst>
          </p:nvPr>
        </p:nvGraphicFramePr>
        <p:xfrm>
          <a:off x="2451712" y="721437"/>
          <a:ext cx="2341691" cy="4446541"/>
        </p:xfrm>
        <a:graphic>
          <a:graphicData uri="http://schemas.openxmlformats.org/drawingml/2006/table">
            <a:tbl>
              <a:tblPr/>
              <a:tblGrid>
                <a:gridCol w="286348"/>
                <a:gridCol w="286348"/>
                <a:gridCol w="330890"/>
                <a:gridCol w="330890"/>
                <a:gridCol w="286348"/>
                <a:gridCol w="286348"/>
                <a:gridCol w="254533"/>
                <a:gridCol w="279986"/>
              </a:tblGrid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23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31361" y="3383912"/>
            <a:ext cx="1040622" cy="104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6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25718"/>
            <a:ext cx="2621151" cy="3494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555" y="4510370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И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" y="0"/>
            <a:ext cx="74081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И… — это продолжительный рост цен, из-за которого снижается покупательная способность денег.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41002" y="3169701"/>
            <a:ext cx="76822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Деревня </a:t>
            </a:r>
            <a:r>
              <a:rPr lang="ru-RU" sz="2000" dirty="0" err="1">
                <a:latin typeface="Arial Black" panose="020B0A04020102020204" pitchFamily="34" charset="0"/>
              </a:rPr>
              <a:t>Пузла</a:t>
            </a:r>
            <a:r>
              <a:rPr lang="ru-RU" sz="2000" dirty="0">
                <a:latin typeface="Arial Black" panose="020B0A04020102020204" pitchFamily="34" charset="0"/>
              </a:rPr>
              <a:t> расположена на возвышенности. В 1,5 км от нее, вверх по течению </a:t>
            </a:r>
            <a:r>
              <a:rPr lang="ru-RU" sz="2000" dirty="0" err="1">
                <a:latin typeface="Arial Black" panose="020B0A04020102020204" pitchFamily="34" charset="0"/>
              </a:rPr>
              <a:t>Вычегды</a:t>
            </a:r>
            <a:r>
              <a:rPr lang="ru-RU" sz="2000" dirty="0">
                <a:latin typeface="Arial Black" panose="020B0A04020102020204" pitchFamily="34" charset="0"/>
              </a:rPr>
              <a:t>, находится </a:t>
            </a:r>
            <a:r>
              <a:rPr lang="ru-RU" sz="2000" dirty="0" smtClean="0">
                <a:latin typeface="Arial Black" panose="020B0A04020102020204" pitchFamily="34" charset="0"/>
              </a:rPr>
              <a:t>ОН - природно-рукотворный … (гейзер)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20693" y="5534561"/>
            <a:ext cx="93713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В </a:t>
            </a:r>
            <a:r>
              <a:rPr lang="ru-RU" sz="2000" dirty="0">
                <a:latin typeface="Arial Black" panose="020B0A04020102020204" pitchFamily="34" charset="0"/>
              </a:rPr>
              <a:t>районе </a:t>
            </a:r>
            <a:r>
              <a:rPr lang="ru-RU" sz="2000" dirty="0" smtClean="0">
                <a:latin typeface="Arial Black" panose="020B0A04020102020204" pitchFamily="34" charset="0"/>
              </a:rPr>
              <a:t>села … был найден метеорит, который хранится </a:t>
            </a:r>
            <a:r>
              <a:rPr lang="ru-RU" sz="2000" dirty="0">
                <a:latin typeface="Arial Black" panose="020B0A04020102020204" pitchFamily="34" charset="0"/>
              </a:rPr>
              <a:t>в Комитете по метеоритам РАН, относится к очень редкому типу – </a:t>
            </a:r>
            <a:r>
              <a:rPr lang="ru-RU" sz="2000" dirty="0" err="1">
                <a:latin typeface="Arial Black" panose="020B0A04020102020204" pitchFamily="34" charset="0"/>
              </a:rPr>
              <a:t>эукриту</a:t>
            </a:r>
            <a:r>
              <a:rPr lang="ru-RU" sz="2000" dirty="0">
                <a:latin typeface="Arial Black" panose="020B0A04020102020204" pitchFamily="34" charset="0"/>
              </a:rPr>
              <a:t> и изучается астрофизиками разных стран</a:t>
            </a:r>
            <a:r>
              <a:rPr lang="ru-RU" sz="2000" dirty="0" smtClean="0">
                <a:latin typeface="Arial Black" panose="020B0A04020102020204" pitchFamily="34" charset="0"/>
              </a:rPr>
              <a:t>. Его назвали в честь этого села. КАК?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9784" y="4198243"/>
            <a:ext cx="82622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Республиканский </a:t>
            </a:r>
            <a:r>
              <a:rPr lang="ru-RU" sz="2000" dirty="0">
                <a:latin typeface="Arial Black" panose="020B0A04020102020204" pitchFamily="34" charset="0"/>
              </a:rPr>
              <a:t>фестиваль современной </a:t>
            </a:r>
            <a:r>
              <a:rPr lang="ru-RU" sz="2000" dirty="0" err="1">
                <a:latin typeface="Arial Black" panose="020B0A04020102020204" pitchFamily="34" charset="0"/>
              </a:rPr>
              <a:t>коми</a:t>
            </a:r>
            <a:r>
              <a:rPr lang="ru-RU" sz="2000" dirty="0">
                <a:latin typeface="Arial Black" panose="020B0A04020102020204" pitchFamily="34" charset="0"/>
              </a:rPr>
              <a:t> национальной песни, который проводится ежегодно в селе </a:t>
            </a:r>
            <a:r>
              <a:rPr lang="ru-RU" sz="2000" dirty="0" smtClean="0">
                <a:latin typeface="Arial Black" panose="020B0A04020102020204" pitchFamily="34" charset="0"/>
              </a:rPr>
              <a:t>Усть-Кулом. </a:t>
            </a:r>
            <a:r>
              <a:rPr lang="ru-RU" sz="2000" dirty="0">
                <a:latin typeface="Arial Black" panose="020B0A04020102020204" pitchFamily="34" charset="0"/>
              </a:rPr>
              <a:t>Участниками фестиваля являются не профессионалы, а композиторы-самоучки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071303"/>
              </p:ext>
            </p:extLst>
          </p:nvPr>
        </p:nvGraphicFramePr>
        <p:xfrm>
          <a:off x="2156202" y="698684"/>
          <a:ext cx="2107998" cy="4589064"/>
        </p:xfrm>
        <a:graphic>
          <a:graphicData uri="http://schemas.openxmlformats.org/drawingml/2006/table">
            <a:tbl>
              <a:tblPr/>
              <a:tblGrid>
                <a:gridCol w="216824"/>
                <a:gridCol w="271028"/>
                <a:gridCol w="271028"/>
                <a:gridCol w="265006"/>
                <a:gridCol w="271028"/>
                <a:gridCol w="271028"/>
                <a:gridCol w="271028"/>
                <a:gridCol w="271028"/>
              </a:tblGrid>
              <a:tr h="382422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4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928460" y="1858845"/>
            <a:ext cx="71447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 </a:t>
            </a:r>
            <a:r>
              <a:rPr lang="ru-RU" b="1" dirty="0" err="1">
                <a:solidFill>
                  <a:srgbClr val="C00000"/>
                </a:solidFill>
              </a:rPr>
              <a:t>Усть-Куломском</a:t>
            </a:r>
            <a:r>
              <a:rPr lang="ru-RU" b="1" dirty="0">
                <a:solidFill>
                  <a:srgbClr val="C00000"/>
                </a:solidFill>
              </a:rPr>
              <a:t> районе, между Большой и Малой </a:t>
            </a:r>
            <a:r>
              <a:rPr lang="ru-RU" b="1" dirty="0" err="1">
                <a:solidFill>
                  <a:srgbClr val="C00000"/>
                </a:solidFill>
              </a:rPr>
              <a:t>Кужбой</a:t>
            </a:r>
            <a:r>
              <a:rPr lang="ru-RU" b="1" dirty="0">
                <a:solidFill>
                  <a:srgbClr val="C00000"/>
                </a:solidFill>
              </a:rPr>
              <a:t>, находится чудодейственный источник «</a:t>
            </a:r>
            <a:r>
              <a:rPr lang="ru-RU" b="1" dirty="0" err="1">
                <a:solidFill>
                  <a:srgbClr val="C00000"/>
                </a:solidFill>
              </a:rPr>
              <a:t>Кöлысява</a:t>
            </a:r>
            <a:r>
              <a:rPr lang="ru-RU" b="1" dirty="0">
                <a:solidFill>
                  <a:srgbClr val="C00000"/>
                </a:solidFill>
              </a:rPr>
              <a:t>» («Свадебная вода»). Существует поверье, что если девушка мечтает о замужестве, ей нужно приехать за свадебной водой к заговоренному источнику.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5060" y="94802"/>
            <a:ext cx="3168120" cy="177414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821336" y="170050"/>
            <a:ext cx="34018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источник «К</a:t>
            </a:r>
            <a:r>
              <a:rPr lang="en-US" sz="2000" dirty="0">
                <a:solidFill>
                  <a:srgbClr val="C00000"/>
                </a:solidFill>
                <a:latin typeface="Arial Black" panose="020B0A04020102020204" pitchFamily="34" charset="0"/>
              </a:rPr>
              <a:t>ö</a:t>
            </a:r>
            <a:r>
              <a:rPr lang="ru-RU" sz="2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лысява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»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50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0584"/>
            <a:ext cx="2842001" cy="37893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9074" y="4322469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224" y="145658"/>
            <a:ext cx="80273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К… ― это деньги, которые вы берёте в долг у финансовой организации и возвращаете их обратно с процентами.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1458" y="145659"/>
            <a:ext cx="2546009" cy="16987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17397" y="1819752"/>
            <a:ext cx="68148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</a:rPr>
              <a:t>Кадам</a:t>
            </a:r>
            <a:r>
              <a:rPr lang="ru-RU" b="1" dirty="0" smtClean="0">
                <a:solidFill>
                  <a:srgbClr val="C00000"/>
                </a:solidFill>
              </a:rPr>
              <a:t> - </a:t>
            </a:r>
            <a:r>
              <a:rPr lang="ru-RU" b="1" dirty="0">
                <a:solidFill>
                  <a:srgbClr val="C00000"/>
                </a:solidFill>
              </a:rPr>
              <a:t>одно из чудес </a:t>
            </a:r>
            <a:r>
              <a:rPr lang="ru-RU" b="1" dirty="0" err="1">
                <a:solidFill>
                  <a:srgbClr val="C00000"/>
                </a:solidFill>
              </a:rPr>
              <a:t>Усть-Куломского</a:t>
            </a:r>
            <a:r>
              <a:rPr lang="ru-RU" b="1" dirty="0">
                <a:solidFill>
                  <a:srgbClr val="C00000"/>
                </a:solidFill>
              </a:rPr>
              <a:t> района, которое местные жители называют «</a:t>
            </a:r>
            <a:r>
              <a:rPr lang="ru-RU" b="1" dirty="0" err="1">
                <a:solidFill>
                  <a:srgbClr val="C00000"/>
                </a:solidFill>
              </a:rPr>
              <a:t>коми</a:t>
            </a:r>
            <a:r>
              <a:rPr lang="ru-RU" b="1" dirty="0">
                <a:solidFill>
                  <a:srgbClr val="C00000"/>
                </a:solidFill>
              </a:rPr>
              <a:t> морем». </a:t>
            </a:r>
            <a:r>
              <a:rPr lang="ru-RU" b="1" dirty="0" smtClean="0">
                <a:solidFill>
                  <a:srgbClr val="C00000"/>
                </a:solidFill>
              </a:rPr>
              <a:t>Это </a:t>
            </a:r>
            <a:r>
              <a:rPr lang="ru-RU" b="1" dirty="0">
                <a:solidFill>
                  <a:srgbClr val="C00000"/>
                </a:solidFill>
              </a:rPr>
              <a:t>реликтовое озеро</a:t>
            </a:r>
            <a:r>
              <a:rPr lang="ru-RU" b="1" dirty="0" smtClean="0">
                <a:solidFill>
                  <a:srgbClr val="C00000"/>
                </a:solidFill>
              </a:rPr>
              <a:t>, на дне которого залегает </a:t>
            </a:r>
            <a:r>
              <a:rPr lang="ru-RU" b="1" dirty="0">
                <a:solidFill>
                  <a:srgbClr val="C00000"/>
                </a:solidFill>
              </a:rPr>
              <a:t>многовековой слой торфянистого ила и </a:t>
            </a:r>
            <a:r>
              <a:rPr lang="ru-RU" b="1" dirty="0" smtClean="0">
                <a:solidFill>
                  <a:srgbClr val="C00000"/>
                </a:solidFill>
              </a:rPr>
              <a:t>сапропеля, в </a:t>
            </a:r>
            <a:r>
              <a:rPr lang="ru-RU" b="1" dirty="0">
                <a:solidFill>
                  <a:srgbClr val="C00000"/>
                </a:solidFill>
              </a:rPr>
              <a:t>несколько раз </a:t>
            </a:r>
            <a:r>
              <a:rPr lang="ru-RU" b="1" dirty="0" smtClean="0">
                <a:solidFill>
                  <a:srgbClr val="C00000"/>
                </a:solidFill>
              </a:rPr>
              <a:t>превосходящего </a:t>
            </a:r>
            <a:r>
              <a:rPr lang="ru-RU" b="1" dirty="0">
                <a:solidFill>
                  <a:srgbClr val="C00000"/>
                </a:solidFill>
              </a:rPr>
              <a:t>целебные свойства знаменитого Мертвого моря. Вещество придает водам в озере мощное обеззараживающее действие.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616455" y="268603"/>
            <a:ext cx="1101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Кадам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56411" y="3463399"/>
            <a:ext cx="60556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В </a:t>
            </a:r>
            <a:r>
              <a:rPr lang="ru-RU" sz="2000" dirty="0" err="1">
                <a:latin typeface="Arial Black" panose="020B0A04020102020204" pitchFamily="34" charset="0"/>
              </a:rPr>
              <a:t>Усть-Куломском</a:t>
            </a:r>
            <a:r>
              <a:rPr lang="ru-RU" sz="2000" dirty="0">
                <a:latin typeface="Arial Black" panose="020B0A04020102020204" pitchFamily="34" charset="0"/>
              </a:rPr>
              <a:t> районе растет </a:t>
            </a:r>
            <a:r>
              <a:rPr lang="ru-RU" sz="2000" dirty="0" smtClean="0">
                <a:latin typeface="Arial Black" panose="020B0A04020102020204" pitchFamily="34" charset="0"/>
              </a:rPr>
              <a:t>легендарная многоствольная ель. Где? Назовите село.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2702" y="3427715"/>
            <a:ext cx="1414763" cy="10610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8039" y="5711705"/>
            <a:ext cx="1359426" cy="101566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681210" y="5864256"/>
            <a:ext cx="80368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В </a:t>
            </a:r>
            <a:r>
              <a:rPr lang="ru-RU" sz="2000" dirty="0" err="1">
                <a:latin typeface="Arial Black" panose="020B0A04020102020204" pitchFamily="34" charset="0"/>
              </a:rPr>
              <a:t>Усть-Куломском</a:t>
            </a:r>
            <a:r>
              <a:rPr lang="ru-RU" sz="2000" dirty="0"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latin typeface="Arial Black" panose="020B0A04020102020204" pitchFamily="34" charset="0"/>
              </a:rPr>
              <a:t>районе находится старейший в регионе Ульяновский </a:t>
            </a:r>
            <a:r>
              <a:rPr lang="ru-RU" sz="2000" dirty="0" err="1">
                <a:latin typeface="Arial Black" panose="020B0A04020102020204" pitchFamily="34" charset="0"/>
              </a:rPr>
              <a:t>Троицко-Стефановский</a:t>
            </a:r>
            <a:r>
              <a:rPr lang="ru-RU" sz="2000" dirty="0"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latin typeface="Arial Black" panose="020B0A04020102020204" pitchFamily="34" charset="0"/>
              </a:rPr>
              <a:t> мужской …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81209" y="4572057"/>
            <a:ext cx="95107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Какое село </a:t>
            </a:r>
            <a:r>
              <a:rPr lang="ru-RU" sz="2000" dirty="0" err="1" smtClean="0">
                <a:latin typeface="Arial Black" panose="020B0A04020102020204" pitchFamily="34" charset="0"/>
              </a:rPr>
              <a:t>Усть-Куломского</a:t>
            </a:r>
            <a:r>
              <a:rPr lang="ru-RU" sz="2000" dirty="0" smtClean="0">
                <a:latin typeface="Arial Black" panose="020B0A04020102020204" pitchFamily="34" charset="0"/>
              </a:rPr>
              <a:t> района является родиной    Тима </a:t>
            </a:r>
            <a:r>
              <a:rPr lang="ru-RU" sz="2000" dirty="0">
                <a:latin typeface="Arial Black" panose="020B0A04020102020204" pitchFamily="34" charset="0"/>
              </a:rPr>
              <a:t>Веня (</a:t>
            </a:r>
            <a:r>
              <a:rPr lang="ru-RU" sz="2000" dirty="0" smtClean="0">
                <a:latin typeface="Arial Black" panose="020B0A04020102020204" pitchFamily="34" charset="0"/>
              </a:rPr>
              <a:t>Вениамина Тимофеевича </a:t>
            </a:r>
            <a:r>
              <a:rPr lang="ru-RU" sz="2000" dirty="0" err="1" smtClean="0">
                <a:latin typeface="Arial Black" panose="020B0A04020102020204" pitchFamily="34" charset="0"/>
              </a:rPr>
              <a:t>Чисталева</a:t>
            </a:r>
            <a:r>
              <a:rPr lang="ru-RU" sz="2000" dirty="0" smtClean="0">
                <a:latin typeface="Arial Black" panose="020B0A04020102020204" pitchFamily="34" charset="0"/>
              </a:rPr>
              <a:t>), </a:t>
            </a:r>
            <a:r>
              <a:rPr lang="ru-RU" sz="2000" dirty="0" err="1">
                <a:latin typeface="Arial Black" panose="020B0A04020102020204" pitchFamily="34" charset="0"/>
              </a:rPr>
              <a:t>коми</a:t>
            </a:r>
            <a:r>
              <a:rPr lang="ru-RU" sz="2000" dirty="0"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latin typeface="Arial Black" panose="020B0A04020102020204" pitchFamily="34" charset="0"/>
              </a:rPr>
              <a:t>     поэта </a:t>
            </a:r>
            <a:r>
              <a:rPr lang="ru-RU" sz="2000" dirty="0">
                <a:latin typeface="Arial Black" panose="020B0A04020102020204" pitchFamily="34" charset="0"/>
              </a:rPr>
              <a:t>и прозаика, одного из основателей современной </a:t>
            </a:r>
            <a:r>
              <a:rPr lang="ru-RU" sz="2000" dirty="0" smtClean="0">
                <a:latin typeface="Arial Black" panose="020B0A04020102020204" pitchFamily="34" charset="0"/>
              </a:rPr>
              <a:t>      </a:t>
            </a:r>
            <a:r>
              <a:rPr lang="ru-RU" sz="2000" dirty="0" err="1" smtClean="0">
                <a:latin typeface="Arial Black" panose="020B0A04020102020204" pitchFamily="34" charset="0"/>
              </a:rPr>
              <a:t>коми</a:t>
            </a:r>
            <a:r>
              <a:rPr lang="ru-RU" sz="2000" dirty="0" smtClean="0">
                <a:latin typeface="Arial Black" panose="020B0A04020102020204" pitchFamily="34" charset="0"/>
              </a:rPr>
              <a:t> </a:t>
            </a:r>
            <a:r>
              <a:rPr lang="ru-RU" sz="2000" dirty="0">
                <a:latin typeface="Arial Black" panose="020B0A04020102020204" pitchFamily="34" charset="0"/>
              </a:rPr>
              <a:t>литературы.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483915"/>
              </p:ext>
            </p:extLst>
          </p:nvPr>
        </p:nvGraphicFramePr>
        <p:xfrm>
          <a:off x="2479598" y="842859"/>
          <a:ext cx="1831886" cy="3739410"/>
        </p:xfrm>
        <a:graphic>
          <a:graphicData uri="http://schemas.openxmlformats.org/drawingml/2006/table">
            <a:tbl>
              <a:tblPr/>
              <a:tblGrid>
                <a:gridCol w="297430"/>
                <a:gridCol w="304187"/>
                <a:gridCol w="270389"/>
                <a:gridCol w="304187"/>
                <a:gridCol w="304187"/>
                <a:gridCol w="351506"/>
              </a:tblGrid>
              <a:tr h="415490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490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490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490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490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49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5490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490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490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/>
          <a:srcRect b="8540"/>
          <a:stretch/>
        </p:blipFill>
        <p:spPr>
          <a:xfrm>
            <a:off x="11313108" y="4631836"/>
            <a:ext cx="764357" cy="102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2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5" y="3177152"/>
            <a:ext cx="2760635" cy="36808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9542" y="4221027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Л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224" y="0"/>
            <a:ext cx="70044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Л…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— это 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возможность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оперативно превратить что-то ценное, например, имущество или ценные бумаги, в наличные средства.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297" y="123987"/>
            <a:ext cx="3063275" cy="20302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02060" y="165774"/>
            <a:ext cx="2683748" cy="400110"/>
          </a:xfrm>
          <a:prstGeom prst="rect">
            <a:avLst/>
          </a:prstGeom>
          <a:solidFill>
            <a:srgbClr val="969696"/>
          </a:solidFill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«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лыжа </a:t>
            </a:r>
            <a:r>
              <a:rPr lang="ru-RU" sz="2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Йиркапа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30319" y="2154265"/>
            <a:ext cx="59616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 smtClean="0">
                <a:solidFill>
                  <a:srgbClr val="C00000"/>
                </a:solidFill>
              </a:rPr>
              <a:t> районе озера </a:t>
            </a:r>
            <a:r>
              <a:rPr lang="ru-RU" b="1" dirty="0" err="1" smtClean="0">
                <a:solidFill>
                  <a:srgbClr val="C00000"/>
                </a:solidFill>
              </a:rPr>
              <a:t>Синдор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Княжпогостского</a:t>
            </a:r>
            <a:r>
              <a:rPr lang="ru-RU" b="1" dirty="0">
                <a:solidFill>
                  <a:srgbClr val="C00000"/>
                </a:solidFill>
              </a:rPr>
              <a:t> района найден обломок лыжи, точнее, её приподнимающаяся </a:t>
            </a:r>
            <a:r>
              <a:rPr lang="ru-RU" b="1" dirty="0" err="1">
                <a:solidFill>
                  <a:srgbClr val="C00000"/>
                </a:solidFill>
              </a:rPr>
              <a:t>носковая</a:t>
            </a:r>
            <a:r>
              <a:rPr lang="ru-RU" b="1" dirty="0">
                <a:solidFill>
                  <a:srgbClr val="C00000"/>
                </a:solidFill>
              </a:rPr>
              <a:t> часть, оснащённая снизу скошенным назад выступом в виде головы </a:t>
            </a:r>
            <a:r>
              <a:rPr lang="ru-RU" b="1" dirty="0" smtClean="0">
                <a:solidFill>
                  <a:srgbClr val="C00000"/>
                </a:solidFill>
              </a:rPr>
              <a:t>лося. Находку </a:t>
            </a:r>
            <a:r>
              <a:rPr lang="ru-RU" b="1" dirty="0">
                <a:solidFill>
                  <a:srgbClr val="C00000"/>
                </a:solidFill>
              </a:rPr>
              <a:t>назвали волшебной «лыжей </a:t>
            </a:r>
            <a:r>
              <a:rPr lang="ru-RU" b="1" dirty="0" err="1">
                <a:solidFill>
                  <a:srgbClr val="C00000"/>
                </a:solidFill>
              </a:rPr>
              <a:t>Йиркапа</a:t>
            </a:r>
            <a:r>
              <a:rPr lang="ru-RU" b="1" dirty="0">
                <a:solidFill>
                  <a:srgbClr val="C00000"/>
                </a:solidFill>
              </a:rPr>
              <a:t>». </a:t>
            </a:r>
            <a:r>
              <a:rPr lang="ru-RU" b="1" dirty="0" smtClean="0">
                <a:solidFill>
                  <a:srgbClr val="C00000"/>
                </a:solidFill>
              </a:rPr>
              <a:t>Возраст </a:t>
            </a:r>
            <a:r>
              <a:rPr lang="ru-RU" b="1" dirty="0">
                <a:solidFill>
                  <a:srgbClr val="C00000"/>
                </a:solidFill>
              </a:rPr>
              <a:t>артефакта  – 7 тысяч лет.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12309" y="3932300"/>
            <a:ext cx="60632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Где находится самая </a:t>
            </a:r>
            <a:r>
              <a:rPr lang="ru-RU" sz="2000" dirty="0">
                <a:latin typeface="Arial Black" panose="020B0A04020102020204" pitchFamily="34" charset="0"/>
              </a:rPr>
              <a:t>древняя лыжа в </a:t>
            </a:r>
            <a:r>
              <a:rPr lang="ru-RU" sz="2000" dirty="0" smtClean="0">
                <a:latin typeface="Arial Black" panose="020B0A04020102020204" pitchFamily="34" charset="0"/>
              </a:rPr>
              <a:t>мире?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93018" y="5600359"/>
            <a:ext cx="1208545" cy="99283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791032" y="5556222"/>
            <a:ext cx="82712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Единственный </a:t>
            </a:r>
            <a:r>
              <a:rPr lang="ru-RU" sz="2000" dirty="0">
                <a:latin typeface="Arial Black" panose="020B0A04020102020204" pitchFamily="34" charset="0"/>
              </a:rPr>
              <a:t>женский монастырь на территории Коми </a:t>
            </a:r>
            <a:r>
              <a:rPr lang="ru-RU" sz="2000" dirty="0" smtClean="0">
                <a:latin typeface="Arial Black" panose="020B0A04020102020204" pitchFamily="34" charset="0"/>
              </a:rPr>
              <a:t>в </a:t>
            </a:r>
            <a:r>
              <a:rPr lang="ru-RU" sz="2000" dirty="0">
                <a:latin typeface="Arial Black" panose="020B0A04020102020204" pitchFamily="34" charset="0"/>
              </a:rPr>
              <a:t>местечке </a:t>
            </a:r>
            <a:r>
              <a:rPr lang="ru-RU" sz="2000" dirty="0" err="1">
                <a:latin typeface="Arial Black" panose="020B0A04020102020204" pitchFamily="34" charset="0"/>
              </a:rPr>
              <a:t>Кылтово</a:t>
            </a:r>
            <a:r>
              <a:rPr lang="ru-RU" sz="2000" dirty="0"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latin typeface="Arial Black" panose="020B0A04020102020204" pitchFamily="34" charset="0"/>
              </a:rPr>
              <a:t>Княжпогостского</a:t>
            </a:r>
            <a:r>
              <a:rPr lang="ru-RU" sz="2000" dirty="0">
                <a:latin typeface="Arial Black" panose="020B0A04020102020204" pitchFamily="34" charset="0"/>
              </a:rPr>
              <a:t> района  </a:t>
            </a:r>
            <a:r>
              <a:rPr lang="ru-RU" sz="2000" dirty="0" smtClean="0">
                <a:latin typeface="Arial Black" panose="020B0A04020102020204" pitchFamily="34" charset="0"/>
              </a:rPr>
              <a:t>назван </a:t>
            </a:r>
            <a:r>
              <a:rPr lang="ru-RU" sz="2000" dirty="0" err="1" smtClean="0">
                <a:latin typeface="Arial Black" panose="020B0A04020102020204" pitchFamily="34" charset="0"/>
              </a:rPr>
              <a:t>Крестовоздвиженским</a:t>
            </a:r>
            <a:r>
              <a:rPr lang="ru-RU" sz="2000" dirty="0" smtClean="0">
                <a:latin typeface="Arial Black" panose="020B0A04020102020204" pitchFamily="34" charset="0"/>
              </a:rPr>
              <a:t> </a:t>
            </a:r>
            <a:r>
              <a:rPr lang="ru-RU" sz="2000" dirty="0">
                <a:latin typeface="Arial Black" panose="020B0A04020102020204" pitchFamily="34" charset="0"/>
              </a:rPr>
              <a:t>в честь </a:t>
            </a:r>
            <a:r>
              <a:rPr lang="ru-RU" sz="2000" dirty="0" smtClean="0">
                <a:latin typeface="Arial Black" panose="020B0A04020102020204" pitchFamily="34" charset="0"/>
              </a:rPr>
              <a:t>чудотворного … 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66185" y="4752500"/>
            <a:ext cx="64268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</a:t>
            </a:r>
            <a:r>
              <a:rPr lang="ru-RU" sz="2000" dirty="0" err="1" smtClean="0">
                <a:latin typeface="Arial Black" panose="020B0A04020102020204" pitchFamily="34" charset="0"/>
              </a:rPr>
              <a:t>Сереговский</a:t>
            </a:r>
            <a:r>
              <a:rPr lang="ru-RU" sz="2000" dirty="0" smtClean="0">
                <a:latin typeface="Arial Black" panose="020B0A04020102020204" pitchFamily="34" charset="0"/>
              </a:rPr>
              <a:t> </a:t>
            </a:r>
            <a:r>
              <a:rPr lang="ru-RU" sz="2000" dirty="0">
                <a:latin typeface="Arial Black" panose="020B0A04020102020204" pitchFamily="34" charset="0"/>
              </a:rPr>
              <a:t>солеваренный </a:t>
            </a:r>
            <a:r>
              <a:rPr lang="ru-RU" sz="2000" dirty="0" smtClean="0">
                <a:latin typeface="Arial Black" panose="020B0A04020102020204" pitchFamily="34" charset="0"/>
              </a:rPr>
              <a:t>… - первое </a:t>
            </a:r>
            <a:r>
              <a:rPr lang="ru-RU" sz="2000" dirty="0">
                <a:latin typeface="Arial Black" panose="020B0A04020102020204" pitchFamily="34" charset="0"/>
              </a:rPr>
              <a:t>промышленное предприятие в </a:t>
            </a:r>
            <a:r>
              <a:rPr lang="ru-RU" sz="2000" dirty="0" smtClean="0">
                <a:latin typeface="Arial Black" panose="020B0A04020102020204" pitchFamily="34" charset="0"/>
              </a:rPr>
              <a:t>Коми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879366"/>
              </p:ext>
            </p:extLst>
          </p:nvPr>
        </p:nvGraphicFramePr>
        <p:xfrm>
          <a:off x="2270218" y="1041738"/>
          <a:ext cx="3227079" cy="3328624"/>
        </p:xfrm>
        <a:graphic>
          <a:graphicData uri="http://schemas.openxmlformats.org/drawingml/2006/table">
            <a:tbl>
              <a:tblPr/>
              <a:tblGrid>
                <a:gridCol w="307341"/>
                <a:gridCol w="288132"/>
                <a:gridCol w="332952"/>
                <a:gridCol w="288132"/>
                <a:gridCol w="288132"/>
                <a:gridCol w="281730"/>
                <a:gridCol w="288132"/>
                <a:gridCol w="288132"/>
                <a:gridCol w="288132"/>
                <a:gridCol w="288132"/>
                <a:gridCol w="288132"/>
              </a:tblGrid>
              <a:tr h="41607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607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607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607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078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607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607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6078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59525" y="4770194"/>
            <a:ext cx="1258163" cy="74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02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8" y="3502617"/>
            <a:ext cx="2516537" cy="33553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8876" y="4418569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225" y="115647"/>
            <a:ext cx="81668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М… — денежный знак, изготовленный из металла, либо другого материала определённой формы, веса и достоинства.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b="18639"/>
          <a:stretch/>
        </p:blipFill>
        <p:spPr>
          <a:xfrm>
            <a:off x="8830182" y="115646"/>
            <a:ext cx="3253329" cy="19611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830182" y="115647"/>
            <a:ext cx="3361818" cy="40011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ru-RU" sz="2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Малогаловские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 шары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71280" y="2076773"/>
            <a:ext cx="56207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Недалеко </a:t>
            </a:r>
            <a:r>
              <a:rPr lang="ru-RU" b="1" dirty="0">
                <a:solidFill>
                  <a:srgbClr val="C00000"/>
                </a:solidFill>
              </a:rPr>
              <a:t>от </a:t>
            </a:r>
            <a:r>
              <a:rPr lang="ru-RU" b="1" dirty="0" smtClean="0">
                <a:solidFill>
                  <a:srgbClr val="C00000"/>
                </a:solidFill>
              </a:rPr>
              <a:t>деревни </a:t>
            </a:r>
            <a:r>
              <a:rPr lang="ru-RU" b="1" dirty="0">
                <a:solidFill>
                  <a:srgbClr val="C00000"/>
                </a:solidFill>
              </a:rPr>
              <a:t>Малое </a:t>
            </a:r>
            <a:r>
              <a:rPr lang="ru-RU" b="1" dirty="0" err="1" smtClean="0">
                <a:solidFill>
                  <a:srgbClr val="C00000"/>
                </a:solidFill>
              </a:rPr>
              <a:t>Галово</a:t>
            </a:r>
            <a:r>
              <a:rPr lang="ru-RU" b="1" dirty="0" smtClean="0">
                <a:solidFill>
                  <a:srgbClr val="C00000"/>
                </a:solidFill>
              </a:rPr>
              <a:t>, </a:t>
            </a:r>
            <a:r>
              <a:rPr lang="ru-RU" b="1" dirty="0">
                <a:solidFill>
                  <a:srgbClr val="C00000"/>
                </a:solidFill>
              </a:rPr>
              <a:t>в воде реки Ижмы и на её берегу разбросаны круглые каменные образования правильной сферической формы</a:t>
            </a:r>
            <a:r>
              <a:rPr lang="ru-RU" b="1" dirty="0" smtClean="0">
                <a:solidFill>
                  <a:srgbClr val="C00000"/>
                </a:solidFill>
              </a:rPr>
              <a:t>.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4285" y="5380672"/>
            <a:ext cx="95092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</a:t>
            </a:r>
            <a:r>
              <a:rPr lang="ru-RU" dirty="0" err="1" smtClean="0">
                <a:latin typeface="Arial Black" panose="020B0A04020102020204" pitchFamily="34" charset="0"/>
              </a:rPr>
              <a:t>Раи́са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Смета́нина</a:t>
            </a:r>
            <a:r>
              <a:rPr lang="ru-RU" dirty="0" smtClean="0">
                <a:latin typeface="Arial Black" panose="020B0A04020102020204" pitchFamily="34" charset="0"/>
              </a:rPr>
              <a:t> (родилась в </a:t>
            </a:r>
            <a:r>
              <a:rPr lang="ru-RU" dirty="0">
                <a:latin typeface="Arial Black" panose="020B0A04020102020204" pitchFamily="34" charset="0"/>
              </a:rPr>
              <a:t>деревне </a:t>
            </a:r>
            <a:r>
              <a:rPr lang="ru-RU" dirty="0" err="1" smtClean="0">
                <a:latin typeface="Arial Black" panose="020B0A04020102020204" pitchFamily="34" charset="0"/>
              </a:rPr>
              <a:t>Мохча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Ижемского</a:t>
            </a:r>
            <a:r>
              <a:rPr lang="ru-RU" dirty="0" smtClean="0">
                <a:latin typeface="Arial Black" panose="020B0A04020102020204" pitchFamily="34" charset="0"/>
              </a:rPr>
              <a:t> района) — 4-кратная </a:t>
            </a:r>
            <a:r>
              <a:rPr lang="ru-RU" dirty="0">
                <a:latin typeface="Arial Black" panose="020B0A04020102020204" pitchFamily="34" charset="0"/>
              </a:rPr>
              <a:t>олимпийская чемпионка, 7-кратная чемпионка мира, </a:t>
            </a:r>
            <a:r>
              <a:rPr lang="ru-RU" dirty="0" smtClean="0">
                <a:latin typeface="Arial Black" panose="020B0A04020102020204" pitchFamily="34" charset="0"/>
              </a:rPr>
              <a:t>одна </a:t>
            </a:r>
            <a:r>
              <a:rPr lang="ru-RU" dirty="0">
                <a:latin typeface="Arial Black" panose="020B0A04020102020204" pitchFamily="34" charset="0"/>
              </a:rPr>
              <a:t>из самых успешных гонщиц за всю историю лыжного спорта. Первая в истории спортсменка, которая выиграла </a:t>
            </a:r>
            <a:r>
              <a:rPr lang="ru-RU" dirty="0" smtClean="0">
                <a:latin typeface="Arial Black" panose="020B0A04020102020204" pitchFamily="34" charset="0"/>
              </a:rPr>
              <a:t>… СКОЛЬКО? медалей </a:t>
            </a:r>
            <a:r>
              <a:rPr lang="ru-RU" dirty="0">
                <a:latin typeface="Arial Black" panose="020B0A04020102020204" pitchFamily="34" charset="0"/>
              </a:rPr>
              <a:t>на зимних Олимпиадах.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18711" y="4214812"/>
            <a:ext cx="92783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В годы </a:t>
            </a:r>
            <a:r>
              <a:rPr lang="ru-RU" dirty="0">
                <a:latin typeface="Arial Black" panose="020B0A04020102020204" pitchFamily="34" charset="0"/>
              </a:rPr>
              <a:t>Великой Отечественной войны </a:t>
            </a:r>
            <a:r>
              <a:rPr lang="ru-RU" dirty="0" smtClean="0">
                <a:latin typeface="Arial Black" panose="020B0A04020102020204" pitchFamily="34" charset="0"/>
              </a:rPr>
              <a:t>тысячи </a:t>
            </a:r>
            <a:r>
              <a:rPr lang="ru-RU" dirty="0" err="1" smtClean="0">
                <a:latin typeface="Arial Black" panose="020B0A04020102020204" pitchFamily="34" charset="0"/>
              </a:rPr>
              <a:t>ижемских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оленеводов были мобилизованы в </a:t>
            </a:r>
            <a:r>
              <a:rPr lang="ru-RU" dirty="0" err="1" smtClean="0">
                <a:latin typeface="Arial Black" panose="020B0A04020102020204" pitchFamily="34" charset="0"/>
              </a:rPr>
              <a:t>оленно</a:t>
            </a:r>
            <a:r>
              <a:rPr lang="ru-RU" dirty="0">
                <a:latin typeface="Arial Black" panose="020B0A04020102020204" pitchFamily="34" charset="0"/>
              </a:rPr>
              <a:t>-лыжные батальоны. Олени шли там, где не мог пройти ни один </a:t>
            </a:r>
            <a:r>
              <a:rPr lang="ru-RU" dirty="0" smtClean="0">
                <a:latin typeface="Arial Black" panose="020B0A04020102020204" pitchFamily="34" charset="0"/>
              </a:rPr>
              <a:t>транспорт. </a:t>
            </a:r>
            <a:r>
              <a:rPr lang="ru-RU" dirty="0">
                <a:latin typeface="Arial Black" panose="020B0A04020102020204" pitchFamily="34" charset="0"/>
              </a:rPr>
              <a:t>Бойцы звали эти формирования «рогатыми батальонами» и «арктическими </a:t>
            </a:r>
            <a:r>
              <a:rPr lang="ru-RU" dirty="0" smtClean="0">
                <a:latin typeface="Arial Black" panose="020B0A04020102020204" pitchFamily="34" charset="0"/>
              </a:rPr>
              <a:t>…».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25647" y="3306617"/>
            <a:ext cx="8466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Основной </a:t>
            </a:r>
            <a:r>
              <a:rPr lang="ru-RU" dirty="0">
                <a:latin typeface="Arial Black" panose="020B0A04020102020204" pitchFamily="34" charset="0"/>
              </a:rPr>
              <a:t>ежегодный праздник летнего периода </a:t>
            </a:r>
            <a:r>
              <a:rPr lang="ru-RU" dirty="0" err="1">
                <a:latin typeface="Arial Black" panose="020B0A04020102020204" pitchFamily="34" charset="0"/>
              </a:rPr>
              <a:t>Ижемского</a:t>
            </a:r>
            <a:r>
              <a:rPr lang="ru-RU" dirty="0">
                <a:latin typeface="Arial Black" panose="020B0A04020102020204" pitchFamily="34" charset="0"/>
              </a:rPr>
              <a:t> района, единственное народное гулянье в Республике Коми, сохранившее в себе древнее мировоззрение коми-</a:t>
            </a:r>
            <a:r>
              <a:rPr lang="ru-RU" dirty="0" err="1">
                <a:latin typeface="Arial Black" panose="020B0A04020102020204" pitchFamily="34" charset="0"/>
              </a:rPr>
              <a:t>ижемцев</a:t>
            </a:r>
            <a:r>
              <a:rPr lang="ru-RU" dirty="0">
                <a:latin typeface="Arial Black" panose="020B0A04020102020204" pitchFamily="34" charset="0"/>
              </a:rPr>
              <a:t>. 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373369"/>
              </p:ext>
            </p:extLst>
          </p:nvPr>
        </p:nvGraphicFramePr>
        <p:xfrm>
          <a:off x="2233621" y="909492"/>
          <a:ext cx="1498079" cy="4140441"/>
        </p:xfrm>
        <a:graphic>
          <a:graphicData uri="http://schemas.openxmlformats.org/drawingml/2006/table">
            <a:tbl>
              <a:tblPr/>
              <a:tblGrid>
                <a:gridCol w="243232"/>
                <a:gridCol w="248758"/>
                <a:gridCol w="221119"/>
                <a:gridCol w="248758"/>
                <a:gridCol w="248758"/>
                <a:gridCol w="287454"/>
              </a:tblGrid>
              <a:tr h="46004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04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04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04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04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004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6004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04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04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91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21" y="145660"/>
            <a:ext cx="2147029" cy="1428750"/>
          </a:xfrm>
          <a:prstGeom prst="rect">
            <a:avLst/>
          </a:prstGeom>
        </p:spPr>
      </p:pic>
      <p:pic>
        <p:nvPicPr>
          <p:cNvPr id="4" name="Объект 3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5" y="3394128"/>
            <a:ext cx="2597903" cy="34638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8691" y="4329515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Н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45659"/>
            <a:ext cx="75709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Н… — это обязательные платежи, выплачиваемые гражданами и организациями в бюджет государства.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3250" y="145659"/>
            <a:ext cx="1428750" cy="14287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538960" y="117700"/>
            <a:ext cx="13724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Нювчим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81246" y="1574409"/>
            <a:ext cx="53919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</a:rPr>
              <a:t>Нювчимский</a:t>
            </a:r>
            <a:r>
              <a:rPr lang="ru-RU" b="1" dirty="0">
                <a:solidFill>
                  <a:srgbClr val="C00000"/>
                </a:solidFill>
              </a:rPr>
              <a:t> чугунолитейный завод </a:t>
            </a:r>
            <a:r>
              <a:rPr lang="ru-RU" b="1" dirty="0" smtClean="0">
                <a:solidFill>
                  <a:srgbClr val="C00000"/>
                </a:solidFill>
              </a:rPr>
              <a:t>изготавливал </a:t>
            </a:r>
            <a:r>
              <a:rPr lang="ru-RU" b="1" dirty="0">
                <a:solidFill>
                  <a:srgbClr val="C00000"/>
                </a:solidFill>
              </a:rPr>
              <a:t>корабельный балласт и якоря, оружейные снаряды, листовое и «штыковое» железо. </a:t>
            </a:r>
            <a:r>
              <a:rPr lang="ru-RU" b="1" dirty="0" smtClean="0">
                <a:solidFill>
                  <a:srgbClr val="C00000"/>
                </a:solidFill>
              </a:rPr>
              <a:t>Здесь </a:t>
            </a:r>
            <a:r>
              <a:rPr lang="ru-RU" b="1" dirty="0">
                <a:solidFill>
                  <a:srgbClr val="C00000"/>
                </a:solidFill>
              </a:rPr>
              <a:t>появилась первая в Коми </a:t>
            </a:r>
            <a:r>
              <a:rPr lang="ru-RU" b="1" dirty="0" err="1" smtClean="0">
                <a:solidFill>
                  <a:srgbClr val="C00000"/>
                </a:solidFill>
              </a:rPr>
              <a:t>Нювчимская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ГЭС. В советские годы здесь производилось печное литьё, посуда</a:t>
            </a:r>
            <a:r>
              <a:rPr lang="ru-RU" b="1" dirty="0" smtClean="0">
                <a:solidFill>
                  <a:srgbClr val="C00000"/>
                </a:solidFill>
              </a:rPr>
              <a:t>, а сейчас выращивается радужная форель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412" y="821410"/>
            <a:ext cx="805603" cy="7582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3078" y="23659"/>
            <a:ext cx="574677" cy="76722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163105" y="4528136"/>
            <a:ext cx="78894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Где находится музей </a:t>
            </a:r>
            <a:r>
              <a:rPr lang="ru-RU" dirty="0">
                <a:latin typeface="Arial Black" panose="020B0A04020102020204" pitchFamily="34" charset="0"/>
              </a:rPr>
              <a:t>истории и культуры </a:t>
            </a:r>
            <a:r>
              <a:rPr lang="ru-RU" dirty="0" err="1">
                <a:latin typeface="Arial Black" panose="020B0A04020102020204" pitchFamily="34" charset="0"/>
              </a:rPr>
              <a:t>Сыктывдинского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района </a:t>
            </a:r>
            <a:r>
              <a:rPr lang="ru-RU" b="1" dirty="0" smtClean="0">
                <a:latin typeface="Arial Black" panose="020B0A04020102020204" pitchFamily="34" charset="0"/>
              </a:rPr>
              <a:t>– </a:t>
            </a:r>
            <a:r>
              <a:rPr lang="ru-RU" dirty="0">
                <a:latin typeface="Arial Black" panose="020B0A04020102020204" pitchFamily="34" charset="0"/>
              </a:rPr>
              <a:t>памятник архитектуры, образец деревянного </a:t>
            </a:r>
            <a:r>
              <a:rPr lang="ru-RU" dirty="0" smtClean="0">
                <a:latin typeface="Arial Black" panose="020B0A04020102020204" pitchFamily="34" charset="0"/>
              </a:rPr>
              <a:t>зодчества, построенный </a:t>
            </a:r>
            <a:r>
              <a:rPr lang="ru-RU" dirty="0">
                <a:latin typeface="Arial Black" panose="020B0A04020102020204" pitchFamily="34" charset="0"/>
              </a:rPr>
              <a:t>по проекту первого </a:t>
            </a:r>
            <a:r>
              <a:rPr lang="ru-RU" dirty="0" err="1">
                <a:latin typeface="Arial Black" panose="020B0A04020102020204" pitchFamily="34" charset="0"/>
              </a:rPr>
              <a:t>коми</a:t>
            </a:r>
            <a:r>
              <a:rPr lang="ru-RU" dirty="0">
                <a:latin typeface="Arial Black" panose="020B0A04020102020204" pitchFamily="34" charset="0"/>
              </a:rPr>
              <a:t> профессионального архитектора А.В. </a:t>
            </a:r>
            <a:r>
              <a:rPr lang="ru-RU" dirty="0" err="1" smtClean="0">
                <a:latin typeface="Arial Black" panose="020B0A04020102020204" pitchFamily="34" charset="0"/>
              </a:rPr>
              <a:t>Холопова</a:t>
            </a:r>
            <a:r>
              <a:rPr lang="ru-RU" dirty="0" smtClean="0">
                <a:latin typeface="Arial Black" panose="020B0A04020102020204" pitchFamily="34" charset="0"/>
              </a:rPr>
              <a:t>? 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35679" y="4696979"/>
            <a:ext cx="1056321" cy="105632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301138" y="3302122"/>
            <a:ext cx="80530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Известный </a:t>
            </a:r>
            <a:r>
              <a:rPr lang="ru-RU" dirty="0">
                <a:latin typeface="Arial Black" panose="020B0A04020102020204" pitchFamily="34" charset="0"/>
              </a:rPr>
              <a:t>мастер-краснодеревщик, создатель струнных народных инструментов – балалаек, домр, гуслей, </a:t>
            </a:r>
            <a:r>
              <a:rPr lang="ru-RU" dirty="0" smtClean="0">
                <a:latin typeface="Arial Black" panose="020B0A04020102020204" pitchFamily="34" charset="0"/>
              </a:rPr>
              <a:t>родившийся </a:t>
            </a:r>
            <a:r>
              <a:rPr lang="ru-RU" dirty="0">
                <a:latin typeface="Arial Black" panose="020B0A04020102020204" pitchFamily="34" charset="0"/>
              </a:rPr>
              <a:t>и </a:t>
            </a:r>
            <a:r>
              <a:rPr lang="ru-RU" dirty="0" smtClean="0">
                <a:latin typeface="Arial Black" panose="020B0A04020102020204" pitchFamily="34" charset="0"/>
              </a:rPr>
              <a:t>выросший в </a:t>
            </a:r>
            <a:r>
              <a:rPr lang="ru-RU" dirty="0" err="1" smtClean="0">
                <a:latin typeface="Arial Black" panose="020B0A04020102020204" pitchFamily="34" charset="0"/>
              </a:rPr>
              <a:t>Выльгорте</a:t>
            </a:r>
            <a:r>
              <a:rPr lang="ru-RU" dirty="0" smtClean="0">
                <a:latin typeface="Arial Black" panose="020B0A04020102020204" pitchFamily="34" charset="0"/>
              </a:rPr>
              <a:t>. </a:t>
            </a:r>
            <a:r>
              <a:rPr lang="ru-RU" dirty="0">
                <a:latin typeface="Arial Black" panose="020B0A04020102020204" pitchFamily="34" charset="0"/>
              </a:rPr>
              <a:t>За их отличное качество мастера прозвали «балалаечным Страдивари».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35679" y="3553573"/>
            <a:ext cx="1056321" cy="105632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479729" y="5681585"/>
            <a:ext cx="97122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Финно-угорский </a:t>
            </a:r>
            <a:r>
              <a:rPr lang="ru-RU" dirty="0">
                <a:latin typeface="Arial Black" panose="020B0A04020102020204" pitchFamily="34" charset="0"/>
              </a:rPr>
              <a:t>этнокультурный парк — многофункциональный туристический комплекс, посвящённый культурному наследию 24 родственных финно-угорских и самодийских </a:t>
            </a:r>
            <a:r>
              <a:rPr lang="ru-RU" dirty="0" smtClean="0">
                <a:latin typeface="Arial Black" panose="020B0A04020102020204" pitchFamily="34" charset="0"/>
              </a:rPr>
              <a:t>народов – расположен … ГДЕ? </a:t>
            </a:r>
            <a:endParaRPr lang="ru-RU" dirty="0">
              <a:latin typeface="Arial Black" panose="020B0A04020102020204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668094"/>
              </p:ext>
            </p:extLst>
          </p:nvPr>
        </p:nvGraphicFramePr>
        <p:xfrm>
          <a:off x="1978562" y="860034"/>
          <a:ext cx="1612386" cy="3482937"/>
        </p:xfrm>
        <a:graphic>
          <a:graphicData uri="http://schemas.openxmlformats.org/drawingml/2006/table">
            <a:tbl>
              <a:tblPr/>
              <a:tblGrid>
                <a:gridCol w="267739"/>
                <a:gridCol w="285589"/>
                <a:gridCol w="267739"/>
                <a:gridCol w="261790"/>
                <a:gridCol w="261790"/>
                <a:gridCol w="267739"/>
              </a:tblGrid>
              <a:tr h="38699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9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9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9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9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9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9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9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9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15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278" y="82520"/>
            <a:ext cx="10563722" cy="669295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8135" y="82521"/>
            <a:ext cx="10383865" cy="669295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"финансовая культура" - ценности, установки и поведенческие практики граждан в финансовой сфере, зависящие от воспитания, уровня финансовой грамотности, опыта принятия финансовых решений, уровня развития финансового рынка и общественных институтов.</a:t>
            </a:r>
          </a:p>
          <a:p>
            <a:pPr marL="0" indent="0">
              <a:buNone/>
            </a:pPr>
            <a:endParaRPr lang="ru-RU" sz="3200" b="1" dirty="0" smtClean="0"/>
          </a:p>
          <a:p>
            <a:r>
              <a:rPr lang="ru-RU" sz="3200" b="1" dirty="0" smtClean="0"/>
              <a:t>элементы финансовой грамотности включены в федеральные государственные образовательные стандарты на всех уровнях образования</a:t>
            </a:r>
          </a:p>
          <a:p>
            <a:endParaRPr lang="ru-RU" sz="3200" b="1" dirty="0" smtClean="0"/>
          </a:p>
          <a:p>
            <a:r>
              <a:rPr lang="ru-RU" sz="3200" b="1" dirty="0"/>
              <a:t>Цель </a:t>
            </a:r>
            <a:r>
              <a:rPr lang="ru-RU" sz="3200" b="1" dirty="0" smtClean="0"/>
              <a:t>изучения — </a:t>
            </a:r>
            <a:r>
              <a:rPr lang="ru-RU" sz="3200" b="1" dirty="0"/>
              <a:t>содействие формированию финансово грамотного человека и общества в целом.</a:t>
            </a:r>
            <a:endParaRPr lang="ru-RU" sz="3200" b="1" dirty="0" smtClean="0"/>
          </a:p>
          <a:p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8757" t="24633" r="37854" b="10056"/>
          <a:stretch/>
        </p:blipFill>
        <p:spPr>
          <a:xfrm flipH="1">
            <a:off x="0" y="4379766"/>
            <a:ext cx="1689315" cy="247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76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301139"/>
            <a:ext cx="2667644" cy="3556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922" y="440128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01180" y="1888861"/>
            <a:ext cx="46908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</a:rPr>
              <a:t>Параськины</a:t>
            </a:r>
            <a:r>
              <a:rPr lang="ru-RU" b="1" dirty="0">
                <a:solidFill>
                  <a:srgbClr val="C00000"/>
                </a:solidFill>
              </a:rPr>
              <a:t> озёра — водный памятник природы регионального </a:t>
            </a:r>
            <a:r>
              <a:rPr lang="ru-RU" b="1" dirty="0" smtClean="0">
                <a:solidFill>
                  <a:srgbClr val="C00000"/>
                </a:solidFill>
              </a:rPr>
              <a:t>значения, </a:t>
            </a:r>
            <a:r>
              <a:rPr lang="ru-RU" b="1" dirty="0">
                <a:solidFill>
                  <a:srgbClr val="C00000"/>
                </a:solidFill>
              </a:rPr>
              <a:t>состоящий из трёх карстовых озёр, расположенный в окрестностях города </a:t>
            </a:r>
            <a:r>
              <a:rPr lang="ru-RU" b="1" dirty="0" smtClean="0">
                <a:solidFill>
                  <a:srgbClr val="C00000"/>
                </a:solidFill>
              </a:rPr>
              <a:t>Ухты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5659"/>
            <a:ext cx="75011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О…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– процесс, в котором взамен произведенного продукта люди получают деньги или другой продукт.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7080" y="352624"/>
            <a:ext cx="2857500" cy="1600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3533" y="325038"/>
            <a:ext cx="1122944" cy="158638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042930" y="21504"/>
            <a:ext cx="2991525" cy="40011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О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зёра </a:t>
            </a:r>
            <a:r>
              <a:rPr lang="ru-RU" sz="2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Параськины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59358" y="6098506"/>
            <a:ext cx="81339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Визитной </a:t>
            </a:r>
            <a:r>
              <a:rPr lang="ru-RU" sz="2000" dirty="0">
                <a:latin typeface="Arial Black" panose="020B0A04020102020204" pitchFamily="34" charset="0"/>
              </a:rPr>
              <a:t>карточкой Ухты является самая большая в мире голова </a:t>
            </a:r>
            <a:r>
              <a:rPr lang="ru-RU" sz="2000" dirty="0" smtClean="0">
                <a:latin typeface="Arial Black" panose="020B0A04020102020204" pitchFamily="34" charset="0"/>
              </a:rPr>
              <a:t>… КТО изображен на барельефе</a:t>
            </a:r>
            <a:r>
              <a:rPr lang="ru-RU" sz="2000" dirty="0">
                <a:latin typeface="Arial Black" panose="020B0A04020102020204" pitchFamily="34" charset="0"/>
              </a:rPr>
              <a:t>?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10807" y="5812026"/>
            <a:ext cx="1193773" cy="89533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756325" y="3976193"/>
            <a:ext cx="93482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</a:t>
            </a:r>
            <a:r>
              <a:rPr lang="ru-RU" dirty="0" err="1" smtClean="0">
                <a:latin typeface="Arial Black" panose="020B0A04020102020204" pitchFamily="34" charset="0"/>
              </a:rPr>
              <a:t>Ухтинский</a:t>
            </a:r>
            <a:r>
              <a:rPr lang="ru-RU" dirty="0" smtClean="0">
                <a:latin typeface="Arial Black" panose="020B0A04020102020204" pitchFamily="34" charset="0"/>
              </a:rPr>
              <a:t> музей бабочек - плод </a:t>
            </a:r>
            <a:r>
              <a:rPr lang="ru-RU" dirty="0">
                <a:latin typeface="Arial Black" panose="020B0A04020102020204" pitchFamily="34" charset="0"/>
              </a:rPr>
              <a:t>трудов </a:t>
            </a:r>
            <a:r>
              <a:rPr lang="ru-RU" dirty="0" smtClean="0">
                <a:latin typeface="Arial Black" panose="020B0A04020102020204" pitchFamily="34" charset="0"/>
              </a:rPr>
              <a:t>его жителя. Он  являлся </a:t>
            </a:r>
            <a:r>
              <a:rPr lang="ru-RU" dirty="0">
                <a:latin typeface="Arial Black" panose="020B0A04020102020204" pitchFamily="34" charset="0"/>
              </a:rPr>
              <a:t>энтомологом, географом, зоологом, ботаником, палеонтологом, путешественником, краеведом, заслуженным работником культуры России, лауреатом государственной премии Республики </a:t>
            </a:r>
            <a:r>
              <a:rPr lang="ru-RU" dirty="0" smtClean="0">
                <a:latin typeface="Arial Black" panose="020B0A04020102020204" pitchFamily="34" charset="0"/>
              </a:rPr>
              <a:t>Коми. Он открыл </a:t>
            </a:r>
            <a:r>
              <a:rPr lang="ru-RU" dirty="0">
                <a:latin typeface="Arial Black" panose="020B0A04020102020204" pitchFamily="34" charset="0"/>
              </a:rPr>
              <a:t>19 новых видов бабочек, некоторые впоследствии были названы </a:t>
            </a:r>
            <a:r>
              <a:rPr lang="ru-RU" dirty="0" smtClean="0">
                <a:latin typeface="Arial Black" panose="020B0A04020102020204" pitchFamily="34" charset="0"/>
              </a:rPr>
              <a:t>его именем, </a:t>
            </a:r>
            <a:r>
              <a:rPr lang="ru-RU" dirty="0">
                <a:latin typeface="Arial Black" panose="020B0A04020102020204" pitchFamily="34" charset="0"/>
              </a:rPr>
              <a:t>и его фамилия появилась в каталогах мира по энтомологии</a:t>
            </a:r>
            <a:r>
              <a:rPr lang="ru-RU" dirty="0" smtClean="0">
                <a:latin typeface="Arial Black" panose="020B0A04020102020204" pitchFamily="34" charset="0"/>
              </a:rPr>
              <a:t>. КТО это?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22994" y="3080853"/>
            <a:ext cx="85563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</a:t>
            </a:r>
            <a:r>
              <a:rPr lang="ru-RU" dirty="0" err="1" smtClean="0">
                <a:latin typeface="Arial Black" panose="020B0A04020102020204" pitchFamily="34" charset="0"/>
              </a:rPr>
              <a:t>Андре́й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Держа́вин</a:t>
            </a:r>
            <a:r>
              <a:rPr lang="ru-RU" dirty="0" smtClean="0">
                <a:latin typeface="Arial Black" panose="020B0A04020102020204" pitchFamily="34" charset="0"/>
              </a:rPr>
              <a:t>, уроженец Ухты, 17 лет был </a:t>
            </a:r>
            <a:r>
              <a:rPr lang="ru-RU" dirty="0" err="1" smtClean="0">
                <a:latin typeface="Arial Black" panose="020B0A04020102020204" pitchFamily="34" charset="0"/>
              </a:rPr>
              <a:t>клавишником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</a:rPr>
              <a:t>группы </a:t>
            </a:r>
            <a:r>
              <a:rPr lang="ru-RU" dirty="0" smtClean="0">
                <a:latin typeface="Arial Black" panose="020B0A04020102020204" pitchFamily="34" charset="0"/>
              </a:rPr>
              <a:t>«… </a:t>
            </a:r>
            <a:r>
              <a:rPr lang="ru-RU" dirty="0">
                <a:latin typeface="Arial Black" panose="020B0A04020102020204" pitchFamily="34" charset="0"/>
              </a:rPr>
              <a:t>времени», а также автором музыки и исполнителем нескольких песен.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214960"/>
              </p:ext>
            </p:extLst>
          </p:nvPr>
        </p:nvGraphicFramePr>
        <p:xfrm>
          <a:off x="1934569" y="832033"/>
          <a:ext cx="1416355" cy="3126656"/>
        </p:xfrm>
        <a:graphic>
          <a:graphicData uri="http://schemas.openxmlformats.org/drawingml/2006/table">
            <a:tbl>
              <a:tblPr/>
              <a:tblGrid>
                <a:gridCol w="283271"/>
                <a:gridCol w="283271"/>
                <a:gridCol w="283271"/>
                <a:gridCol w="283271"/>
                <a:gridCol w="283271"/>
              </a:tblGrid>
              <a:tr h="390832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32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0832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32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32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0832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0832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69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1655"/>
            <a:ext cx="2772258" cy="36963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0251" y="4281606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П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224" y="178626"/>
            <a:ext cx="83218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П… — регулярное (ежемесячное) денежное пособие, выплачиваемое лицам, которые: достигли пенсионного возраста, имеют инвалидность, потеряли кормильца.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0047" y="178626"/>
            <a:ext cx="3321804" cy="24913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710047" y="178626"/>
            <a:ext cx="13099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Пембой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09668" y="2716473"/>
            <a:ext cx="45823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Уникальный </a:t>
            </a:r>
            <a:r>
              <a:rPr lang="ru-RU" b="1" dirty="0">
                <a:solidFill>
                  <a:srgbClr val="C00000"/>
                </a:solidFill>
              </a:rPr>
              <a:t>геологический памятник, представляющий собой живописные скалы с удивительными формами выветривания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54475" y="5832646"/>
            <a:ext cx="83933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История </a:t>
            </a:r>
            <a:r>
              <a:rPr lang="ru-RU" dirty="0">
                <a:latin typeface="Arial Black" panose="020B0A04020102020204" pitchFamily="34" charset="0"/>
              </a:rPr>
              <a:t>Воркуты начиналась с </a:t>
            </a:r>
            <a:r>
              <a:rPr lang="ru-RU" dirty="0" smtClean="0">
                <a:latin typeface="Arial Black" panose="020B0A04020102020204" pitchFamily="34" charset="0"/>
              </a:rPr>
              <a:t>этого поселка. </a:t>
            </a:r>
            <a:r>
              <a:rPr lang="ru-RU" dirty="0">
                <a:latin typeface="Arial Black" panose="020B0A04020102020204" pitchFamily="34" charset="0"/>
              </a:rPr>
              <a:t>Сегодня это поселок-призрак: на его территории никто не живет, дома и бывшие предприятия пусты и заброшены.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9994" y="5696698"/>
            <a:ext cx="1462006" cy="109650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199165" y="3696935"/>
            <a:ext cx="77486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Какой по счету </a:t>
            </a:r>
            <a:r>
              <a:rPr lang="ru-RU" dirty="0">
                <a:latin typeface="Arial Black" panose="020B0A04020102020204" pitchFamily="34" charset="0"/>
              </a:rPr>
              <a:t>была отнесена к Арктической зоне </a:t>
            </a:r>
            <a:r>
              <a:rPr lang="ru-RU" dirty="0" smtClean="0">
                <a:latin typeface="Arial Black" panose="020B0A04020102020204" pitchFamily="34" charset="0"/>
              </a:rPr>
              <a:t>Воркута?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29993" y="3679023"/>
            <a:ext cx="1443038" cy="85322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177796" y="4434764"/>
            <a:ext cx="75521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2.Традиционно </a:t>
            </a:r>
            <a:r>
              <a:rPr lang="ru-RU" dirty="0">
                <a:latin typeface="Arial Black" panose="020B0A04020102020204" pitchFamily="34" charset="0"/>
              </a:rPr>
              <a:t>в рамках </a:t>
            </a:r>
            <a:r>
              <a:rPr lang="ru-RU" dirty="0" smtClean="0">
                <a:latin typeface="Arial Black" panose="020B0A04020102020204" pitchFamily="34" charset="0"/>
              </a:rPr>
              <a:t>Заполярных игр </a:t>
            </a:r>
            <a:r>
              <a:rPr lang="ru-RU" dirty="0">
                <a:latin typeface="Arial Black" panose="020B0A04020102020204" pitchFamily="34" charset="0"/>
              </a:rPr>
              <a:t>в </a:t>
            </a:r>
            <a:r>
              <a:rPr lang="ru-RU" dirty="0" smtClean="0">
                <a:latin typeface="Arial Black" panose="020B0A04020102020204" pitchFamily="34" charset="0"/>
              </a:rPr>
              <a:t>Воркуте </a:t>
            </a:r>
            <a:r>
              <a:rPr lang="ru-RU" dirty="0">
                <a:latin typeface="Arial Black" panose="020B0A04020102020204" pitchFamily="34" charset="0"/>
              </a:rPr>
              <a:t>ежегодно проводится </a:t>
            </a:r>
            <a:r>
              <a:rPr lang="ru-RU" dirty="0" smtClean="0">
                <a:latin typeface="Arial Black" panose="020B0A04020102020204" pitchFamily="34" charset="0"/>
              </a:rPr>
              <a:t>профессиональный </a:t>
            </a:r>
            <a:r>
              <a:rPr lang="ru-RU" dirty="0">
                <a:latin typeface="Arial Black" panose="020B0A04020102020204" pitchFamily="34" charset="0"/>
              </a:rPr>
              <a:t>праздник …, приуроченный к началу перекочёвки оленьих стад на зимние </a:t>
            </a:r>
            <a:r>
              <a:rPr lang="ru-RU" dirty="0" smtClean="0">
                <a:latin typeface="Arial Black" panose="020B0A04020102020204" pitchFamily="34" charset="0"/>
              </a:rPr>
              <a:t>пастбища. 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29993" y="4734405"/>
            <a:ext cx="1348351" cy="897496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450775"/>
              </p:ext>
            </p:extLst>
          </p:nvPr>
        </p:nvGraphicFramePr>
        <p:xfrm>
          <a:off x="2354292" y="1095441"/>
          <a:ext cx="1689746" cy="3974267"/>
        </p:xfrm>
        <a:graphic>
          <a:graphicData uri="http://schemas.openxmlformats.org/drawingml/2006/table">
            <a:tbl>
              <a:tblPr/>
              <a:tblGrid>
                <a:gridCol w="274351"/>
                <a:gridCol w="280585"/>
                <a:gridCol w="249409"/>
                <a:gridCol w="280585"/>
                <a:gridCol w="280585"/>
                <a:gridCol w="324231"/>
              </a:tblGrid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9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914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394129"/>
            <a:ext cx="2597902" cy="34638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7979" y="4338982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225" y="116633"/>
            <a:ext cx="7624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Р… — любая информация, которая должна убедить потребителей сделать что-то, что нужно компании. 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4368" y="116633"/>
            <a:ext cx="3193191" cy="13402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385301" y="1456841"/>
            <a:ext cx="57722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Печорская радиолокационная станция (РЛС) системы предупреждения о ракетном нападении </a:t>
            </a:r>
            <a:r>
              <a:rPr lang="ru-RU" b="1" dirty="0" smtClean="0">
                <a:solidFill>
                  <a:srgbClr val="C00000"/>
                </a:solidFill>
              </a:rPr>
              <a:t>функционирует с 1984 года, </a:t>
            </a:r>
            <a:r>
              <a:rPr lang="ru-RU" b="1" dirty="0">
                <a:solidFill>
                  <a:srgbClr val="C00000"/>
                </a:solidFill>
              </a:rPr>
              <a:t>прикрывая самые опасные и ответственные направления – северное и северо-западное. На текущий момент Печорская РЛС является единственной действующей станцией типа «</a:t>
            </a:r>
            <a:r>
              <a:rPr lang="ru-RU" b="1" dirty="0" err="1">
                <a:solidFill>
                  <a:srgbClr val="C00000"/>
                </a:solidFill>
              </a:rPr>
              <a:t>Дарьял</a:t>
            </a:r>
            <a:r>
              <a:rPr lang="ru-RU" b="1" dirty="0">
                <a:solidFill>
                  <a:srgbClr val="C00000"/>
                </a:solidFill>
              </a:rPr>
              <a:t>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471562" y="116633"/>
            <a:ext cx="21788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РЛС "</a:t>
            </a:r>
            <a:r>
              <a:rPr lang="ru-RU" sz="2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Дарьял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"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4702" t="22147" r="3094" b="3729"/>
          <a:stretch/>
        </p:blipFill>
        <p:spPr>
          <a:xfrm>
            <a:off x="11136120" y="4556502"/>
            <a:ext cx="978388" cy="104872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26729" y="4227474"/>
            <a:ext cx="86657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Арт-объект представляет </a:t>
            </a:r>
            <a:r>
              <a:rPr lang="ru-RU" dirty="0">
                <a:latin typeface="Arial Black" panose="020B0A04020102020204" pitchFamily="34" charset="0"/>
              </a:rPr>
              <a:t>собой выполненную из металла объемную карту Коми, на которой обозначены железная дорога «Котлас – Воркута» и населенные пункты, через которые она проходит, с годами их основания</a:t>
            </a:r>
            <a:r>
              <a:rPr lang="ru-RU" dirty="0" smtClean="0">
                <a:latin typeface="Arial Black" panose="020B0A04020102020204" pitchFamily="34" charset="0"/>
              </a:rPr>
              <a:t>. </a:t>
            </a:r>
            <a:r>
              <a:rPr lang="ru-RU" dirty="0">
                <a:latin typeface="Arial Black" panose="020B0A04020102020204" pitchFamily="34" charset="0"/>
              </a:rPr>
              <a:t>А дополняет композицию барельеф, изображающий мчащийся по рельсам </a:t>
            </a:r>
            <a:r>
              <a:rPr lang="ru-RU" dirty="0" smtClean="0">
                <a:latin typeface="Arial Black" panose="020B0A04020102020204" pitchFamily="34" charset="0"/>
              </a:rPr>
              <a:t>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26729" y="5657671"/>
            <a:ext cx="8052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Самый узнаваемый символ города Печора - памятник </a:t>
            </a:r>
            <a:r>
              <a:rPr lang="ru-RU" dirty="0">
                <a:latin typeface="Arial Black" panose="020B0A04020102020204" pitchFamily="34" charset="0"/>
              </a:rPr>
              <a:t>одному из первых исследователей севера Коми </a:t>
            </a:r>
            <a:r>
              <a:rPr lang="ru-RU" dirty="0" smtClean="0">
                <a:latin typeface="Arial Black" panose="020B0A04020102020204" pitchFamily="34" charset="0"/>
              </a:rPr>
              <a:t>края. </a:t>
            </a:r>
            <a:r>
              <a:rPr lang="ru-RU" dirty="0">
                <a:latin typeface="Arial Black" panose="020B0A04020102020204" pitchFamily="34" charset="0"/>
              </a:rPr>
              <a:t>Кто </a:t>
            </a:r>
            <a:r>
              <a:rPr lang="ru-RU" dirty="0" smtClean="0">
                <a:latin typeface="Arial Black" panose="020B0A04020102020204" pitchFamily="34" charset="0"/>
              </a:rPr>
              <a:t>изображен стоящим </a:t>
            </a:r>
            <a:r>
              <a:rPr lang="ru-RU" dirty="0">
                <a:latin typeface="Arial Black" panose="020B0A04020102020204" pitchFamily="34" charset="0"/>
              </a:rPr>
              <a:t>в лодке, которую незримые волны несут в еще не открытые земли?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9689" y="5752674"/>
            <a:ext cx="1545956" cy="10306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/>
          <a:srcRect l="17275" t="28984" r="10667" b="16857"/>
          <a:stretch/>
        </p:blipFill>
        <p:spPr>
          <a:xfrm>
            <a:off x="10412133" y="3537375"/>
            <a:ext cx="1765817" cy="77066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707129" y="3336833"/>
            <a:ext cx="81417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Воротами </a:t>
            </a:r>
            <a:r>
              <a:rPr lang="ru-RU" dirty="0">
                <a:latin typeface="Arial Black" panose="020B0A04020102020204" pitchFamily="34" charset="0"/>
              </a:rPr>
              <a:t>города называют </a:t>
            </a:r>
            <a:r>
              <a:rPr lang="ru-RU" dirty="0" smtClean="0">
                <a:latin typeface="Arial Black" panose="020B0A04020102020204" pitchFamily="34" charset="0"/>
              </a:rPr>
              <a:t>железнодорожный </a:t>
            </a:r>
            <a:r>
              <a:rPr lang="ru-RU" dirty="0">
                <a:latin typeface="Arial Black" panose="020B0A04020102020204" pitchFamily="34" charset="0"/>
              </a:rPr>
              <a:t>мост через реку Печора. Силуэт моста напоминает </a:t>
            </a:r>
            <a:r>
              <a:rPr lang="ru-RU" dirty="0" smtClean="0">
                <a:latin typeface="Arial Black" panose="020B0A04020102020204" pitchFamily="34" charset="0"/>
              </a:rPr>
              <a:t>…, </a:t>
            </a:r>
            <a:r>
              <a:rPr lang="ru-RU" dirty="0">
                <a:latin typeface="Arial Black" panose="020B0A04020102020204" pitchFamily="34" charset="0"/>
              </a:rPr>
              <a:t>составленный из вагонов разных типов и двух платформ.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446950"/>
              </p:ext>
            </p:extLst>
          </p:nvPr>
        </p:nvGraphicFramePr>
        <p:xfrm>
          <a:off x="1413839" y="791477"/>
          <a:ext cx="1685226" cy="3321243"/>
        </p:xfrm>
        <a:graphic>
          <a:graphicData uri="http://schemas.openxmlformats.org/drawingml/2006/table">
            <a:tbl>
              <a:tblPr/>
              <a:tblGrid>
                <a:gridCol w="253576"/>
                <a:gridCol w="237728"/>
                <a:gridCol w="232445"/>
                <a:gridCol w="232445"/>
                <a:gridCol w="237728"/>
                <a:gridCol w="253576"/>
                <a:gridCol w="237728"/>
              </a:tblGrid>
              <a:tr h="3690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2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90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90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911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5" y="3409626"/>
            <a:ext cx="2586279" cy="34483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439" y="4572000"/>
            <a:ext cx="486351" cy="990088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С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3662" y="189613"/>
            <a:ext cx="3693848" cy="23170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38088" y="201478"/>
            <a:ext cx="3673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Сыктывкар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53547" y="3148498"/>
            <a:ext cx="803845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    1. Чем является Сыктывкар для Республики Коми?</a:t>
            </a:r>
          </a:p>
          <a:p>
            <a:r>
              <a:rPr lang="ru-RU" sz="2000" dirty="0" smtClean="0">
                <a:latin typeface="Arial Black" panose="020B0A04020102020204" pitchFamily="34" charset="0"/>
              </a:rPr>
              <a:t>2. Самая длинная в Европе улица (проспект), находящаяся в </a:t>
            </a:r>
            <a:r>
              <a:rPr lang="ru-RU" sz="2000" dirty="0">
                <a:latin typeface="Arial Black" panose="020B0A04020102020204" pitchFamily="34" charset="0"/>
              </a:rPr>
              <a:t>С</a:t>
            </a:r>
            <a:r>
              <a:rPr lang="ru-RU" sz="2000" dirty="0" smtClean="0">
                <a:latin typeface="Arial Black" panose="020B0A04020102020204" pitchFamily="34" charset="0"/>
              </a:rPr>
              <a:t>ыктывкаре</a:t>
            </a:r>
          </a:p>
          <a:p>
            <a:r>
              <a:rPr lang="ru-RU" sz="2000" dirty="0" smtClean="0">
                <a:latin typeface="Arial Black" panose="020B0A04020102020204" pitchFamily="34" charset="0"/>
              </a:rPr>
              <a:t>3. Название одного из районов Сыктывкара, получившего свое название благодаря тому, что в 1812 году там проживали пленные французы.</a:t>
            </a:r>
          </a:p>
          <a:p>
            <a:r>
              <a:rPr lang="ru-RU" sz="2000" dirty="0" smtClean="0">
                <a:latin typeface="Arial Black" panose="020B0A04020102020204" pitchFamily="34" charset="0"/>
              </a:rPr>
              <a:t>4. Самая узкая улица в мире, а точнее, переулок, находящийся в Сыктывкаре.</a:t>
            </a:r>
          </a:p>
          <a:p>
            <a:r>
              <a:rPr lang="ru-RU" sz="2000" dirty="0" smtClean="0">
                <a:latin typeface="Arial Black" panose="020B0A04020102020204" pitchFamily="34" charset="0"/>
              </a:rPr>
              <a:t>5. Название главной площади Сыктывкара до возвращения ее исторического названия - </a:t>
            </a:r>
            <a:r>
              <a:rPr lang="ru-RU" sz="2000" dirty="0" err="1" smtClean="0">
                <a:latin typeface="Arial Black" panose="020B0A04020102020204" pitchFamily="34" charset="0"/>
              </a:rPr>
              <a:t>Стефановская</a:t>
            </a:r>
            <a:endParaRPr lang="ru-RU" sz="2000" dirty="0" smtClean="0">
              <a:latin typeface="Arial Black" panose="020B0A04020102020204" pitchFamily="34" charset="0"/>
            </a:endParaRPr>
          </a:p>
          <a:p>
            <a:r>
              <a:rPr lang="ru-RU" sz="2000" dirty="0" smtClean="0">
                <a:latin typeface="Arial Black" panose="020B0A04020102020204" pitchFamily="34" charset="0"/>
              </a:rPr>
              <a:t> </a:t>
            </a:r>
          </a:p>
          <a:p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7052" y="197415"/>
            <a:ext cx="75119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С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… – затраты, необходимые для создания товара.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776102"/>
              </p:ext>
            </p:extLst>
          </p:nvPr>
        </p:nvGraphicFramePr>
        <p:xfrm>
          <a:off x="2113451" y="663143"/>
          <a:ext cx="2917570" cy="5071824"/>
        </p:xfrm>
        <a:graphic>
          <a:graphicData uri="http://schemas.openxmlformats.org/drawingml/2006/table">
            <a:tbl>
              <a:tblPr/>
              <a:tblGrid>
                <a:gridCol w="286037"/>
                <a:gridCol w="321791"/>
                <a:gridCol w="321791"/>
                <a:gridCol w="371846"/>
                <a:gridCol w="371846"/>
                <a:gridCol w="321791"/>
                <a:gridCol w="321791"/>
                <a:gridCol w="286037"/>
                <a:gridCol w="314640"/>
              </a:tblGrid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  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98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3361" y="5819882"/>
            <a:ext cx="1460186" cy="9716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9326" y="4249521"/>
            <a:ext cx="1064221" cy="59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8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3800" y="57769"/>
            <a:ext cx="2280566" cy="1517613"/>
          </a:xfrm>
          <a:prstGeom prst="rect">
            <a:avLst/>
          </a:prstGeom>
        </p:spPr>
      </p:pic>
      <p:pic>
        <p:nvPicPr>
          <p:cNvPr id="4" name="Объект 3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099661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8602" y="431604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226" y="0"/>
            <a:ext cx="63645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Т… — продукт труда, изготовленный для обмена, продажи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81499" y="2774806"/>
            <a:ext cx="86104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Монумент </a:t>
            </a:r>
            <a:r>
              <a:rPr lang="ru-RU" dirty="0">
                <a:latin typeface="Arial Black" panose="020B0A04020102020204" pitchFamily="34" charset="0"/>
              </a:rPr>
              <a:t>в честь геологов и нефтяников, которые шли среди непролазной тайги, которая кишит комарами и находили необходимую стране </a:t>
            </a:r>
            <a:r>
              <a:rPr lang="ru-RU" dirty="0" smtClean="0">
                <a:latin typeface="Arial Black" panose="020B0A04020102020204" pitchFamily="34" charset="0"/>
              </a:rPr>
              <a:t>нефть представляет собой ...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94347" y="3674986"/>
            <a:ext cx="88976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Усинское </a:t>
            </a:r>
            <a:r>
              <a:rPr lang="ru-RU" dirty="0">
                <a:latin typeface="Arial Black" panose="020B0A04020102020204" pitchFamily="34" charset="0"/>
              </a:rPr>
              <a:t>село </a:t>
            </a:r>
            <a:r>
              <a:rPr lang="ru-RU" dirty="0" smtClean="0">
                <a:latin typeface="Arial Black" panose="020B0A04020102020204" pitchFamily="34" charset="0"/>
              </a:rPr>
              <a:t>Мутный … </a:t>
            </a:r>
            <a:r>
              <a:rPr lang="ru-RU" dirty="0">
                <a:latin typeface="Arial Black" panose="020B0A04020102020204" pitchFamily="34" charset="0"/>
              </a:rPr>
              <a:t>обладатель самого веселого названия в России. Таковым его признали свыше 28 тыс. человек по итогам народного </a:t>
            </a:r>
            <a:r>
              <a:rPr lang="ru-RU" dirty="0" smtClean="0">
                <a:latin typeface="Arial Black" panose="020B0A04020102020204" pitchFamily="34" charset="0"/>
              </a:rPr>
              <a:t>голосования в 2019 году.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76861" y="4550335"/>
            <a:ext cx="8204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Знаменитый </a:t>
            </a:r>
            <a:r>
              <a:rPr lang="ru-RU" dirty="0">
                <a:latin typeface="Arial Black" panose="020B0A04020102020204" pitchFamily="34" charset="0"/>
              </a:rPr>
              <a:t>певец, киноактёр и композитор; народный артист Российской </a:t>
            </a:r>
            <a:r>
              <a:rPr lang="ru-RU" dirty="0" smtClean="0">
                <a:latin typeface="Arial Black" panose="020B0A04020102020204" pitchFamily="34" charset="0"/>
              </a:rPr>
              <a:t>Федерации, многократный </a:t>
            </a:r>
            <a:r>
              <a:rPr lang="ru-RU" dirty="0">
                <a:latin typeface="Arial Black" panose="020B0A04020102020204" pitchFamily="34" charset="0"/>
              </a:rPr>
              <a:t>обладатель музыкальных премий «Звуковая дорожка», «Овация» и «Золотой граммофон</a:t>
            </a:r>
            <a:r>
              <a:rPr lang="ru-RU" dirty="0" smtClean="0">
                <a:latin typeface="Arial Black" panose="020B0A04020102020204" pitchFamily="34" charset="0"/>
              </a:rPr>
              <a:t>», родившийся в селе Усть-Уса</a:t>
            </a:r>
            <a:r>
              <a:rPr lang="ru-RU" dirty="0">
                <a:latin typeface="Arial Black" panose="020B0A04020102020204" pitchFamily="34" charset="0"/>
              </a:rPr>
              <a:t>, </a:t>
            </a:r>
            <a:r>
              <a:rPr lang="ru-RU" dirty="0" smtClean="0">
                <a:latin typeface="Arial Black" panose="020B0A04020102020204" pitchFamily="34" charset="0"/>
              </a:rPr>
              <a:t>записал </a:t>
            </a:r>
            <a:r>
              <a:rPr lang="ru-RU" dirty="0">
                <a:latin typeface="Arial Black" panose="020B0A04020102020204" pitchFamily="34" charset="0"/>
              </a:rPr>
              <a:t>более 30 альбомов, многие из которых расходились миллионными </a:t>
            </a:r>
            <a:r>
              <a:rPr lang="ru-RU" dirty="0" smtClean="0">
                <a:latin typeface="Arial Black" panose="020B0A04020102020204" pitchFamily="34" charset="0"/>
              </a:rPr>
              <a:t>тиражами. Участник </a:t>
            </a:r>
            <a:r>
              <a:rPr lang="ru-RU" dirty="0">
                <a:latin typeface="Arial Black" panose="020B0A04020102020204" pitchFamily="34" charset="0"/>
              </a:rPr>
              <a:t>и лауреат фестиваля «Песня </a:t>
            </a:r>
            <a:r>
              <a:rPr lang="ru-RU" dirty="0" smtClean="0">
                <a:latin typeface="Arial Black" panose="020B0A04020102020204" pitchFamily="34" charset="0"/>
              </a:rPr>
              <a:t>года». Назовите имя этой </a:t>
            </a:r>
            <a:r>
              <a:rPr lang="ru-RU" dirty="0" err="1" smtClean="0">
                <a:latin typeface="Arial Black" panose="020B0A04020102020204" pitchFamily="34" charset="0"/>
              </a:rPr>
              <a:t>мегазвезды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</a:rPr>
              <a:t>и </a:t>
            </a:r>
            <a:r>
              <a:rPr lang="ru-RU" dirty="0" smtClean="0">
                <a:latin typeface="Arial Black" panose="020B0A04020102020204" pitchFamily="34" charset="0"/>
              </a:rPr>
              <a:t>легенды </a:t>
            </a:r>
            <a:r>
              <a:rPr lang="ru-RU" dirty="0">
                <a:latin typeface="Arial Black" panose="020B0A04020102020204" pitchFamily="34" charset="0"/>
              </a:rPr>
              <a:t>российской поп-музыки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1700" y="4663685"/>
            <a:ext cx="1471914" cy="1573659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129124"/>
              </p:ext>
            </p:extLst>
          </p:nvPr>
        </p:nvGraphicFramePr>
        <p:xfrm>
          <a:off x="1884971" y="455619"/>
          <a:ext cx="1644130" cy="3890430"/>
        </p:xfrm>
        <a:graphic>
          <a:graphicData uri="http://schemas.openxmlformats.org/drawingml/2006/table">
            <a:tbl>
              <a:tblPr/>
              <a:tblGrid>
                <a:gridCol w="328826"/>
                <a:gridCol w="328826"/>
                <a:gridCol w="328826"/>
                <a:gridCol w="328826"/>
                <a:gridCol w="328826"/>
              </a:tblGrid>
              <a:tr h="38904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4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4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4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4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904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4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4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904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904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473800" y="1608066"/>
            <a:ext cx="57705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Третий город, входящий в Арктическую зону – Усинск. В </a:t>
            </a:r>
            <a:r>
              <a:rPr lang="ru-RU" b="1" dirty="0">
                <a:solidFill>
                  <a:srgbClr val="C00000"/>
                </a:solidFill>
              </a:rPr>
              <a:t>настоящее время в Усинске добывается около 60 % нефти и 3 % газа от общего объёма добычи этих видов сырья в Республике Коми.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81288" y="57769"/>
            <a:ext cx="1102325" cy="14716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98276" y="58052"/>
            <a:ext cx="2231025" cy="148464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675034" y="-53964"/>
            <a:ext cx="4477508" cy="400110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Третий Арктический - Усинск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66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9160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376" y="4375547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" y="-10096"/>
            <a:ext cx="79661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У… – экономическая деятельность, направленная на удовлетворение потребностей других лиц.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35988" y="5662655"/>
            <a:ext cx="8324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Этот </a:t>
            </a:r>
            <a:r>
              <a:rPr lang="ru-RU" dirty="0">
                <a:latin typeface="Arial Black" panose="020B0A04020102020204" pitchFamily="34" charset="0"/>
              </a:rPr>
              <a:t>город можно </a:t>
            </a:r>
            <a:r>
              <a:rPr lang="ru-RU" dirty="0" smtClean="0">
                <a:latin typeface="Arial Black" panose="020B0A04020102020204" pitchFamily="34" charset="0"/>
              </a:rPr>
              <a:t>назвать </a:t>
            </a:r>
            <a:r>
              <a:rPr lang="ru-RU" dirty="0">
                <a:latin typeface="Arial Black" panose="020B0A04020102020204" pitchFamily="34" charset="0"/>
              </a:rPr>
              <a:t>родиной российской нефти, ведь ещё в XVI </a:t>
            </a:r>
            <a:r>
              <a:rPr lang="ru-RU" dirty="0" smtClean="0">
                <a:latin typeface="Arial Black" panose="020B0A04020102020204" pitchFamily="34" charset="0"/>
              </a:rPr>
              <a:t>веке у </a:t>
            </a:r>
            <a:r>
              <a:rPr lang="ru-RU" dirty="0">
                <a:latin typeface="Arial Black" panose="020B0A04020102020204" pitchFamily="34" charset="0"/>
              </a:rPr>
              <a:t>берегов </a:t>
            </a:r>
            <a:r>
              <a:rPr lang="ru-RU" dirty="0" smtClean="0">
                <a:latin typeface="Arial Black" panose="020B0A04020102020204" pitchFamily="34" charset="0"/>
              </a:rPr>
              <a:t>одноименной реки было </a:t>
            </a:r>
            <a:r>
              <a:rPr lang="ru-RU" dirty="0">
                <a:latin typeface="Arial Black" panose="020B0A04020102020204" pitchFamily="34" charset="0"/>
              </a:rPr>
              <a:t>обнаружено «чёрное золото</a:t>
            </a:r>
            <a:r>
              <a:rPr lang="ru-RU" dirty="0" smtClean="0">
                <a:latin typeface="Arial Black" panose="020B0A04020102020204" pitchFamily="34" charset="0"/>
              </a:rPr>
              <a:t>». Здесь установлен Памятный </a:t>
            </a:r>
            <a:r>
              <a:rPr lang="ru-RU" dirty="0">
                <a:latin typeface="Arial Black" panose="020B0A04020102020204" pitchFamily="34" charset="0"/>
              </a:rPr>
              <a:t>знак "Первое на Севере нефтяное месторождение"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965" y="5548957"/>
            <a:ext cx="1356407" cy="121416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33010" y="3699752"/>
            <a:ext cx="77417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Это </a:t>
            </a:r>
            <a:r>
              <a:rPr lang="ru-RU" dirty="0">
                <a:latin typeface="Arial Black" panose="020B0A04020102020204" pitchFamily="34" charset="0"/>
              </a:rPr>
              <a:t>механический музыкальный инструмент, состоящий </a:t>
            </a:r>
            <a:r>
              <a:rPr lang="ru-RU" dirty="0" smtClean="0">
                <a:latin typeface="Arial Black" panose="020B0A04020102020204" pitchFamily="34" charset="0"/>
              </a:rPr>
              <a:t>из </a:t>
            </a:r>
            <a:r>
              <a:rPr lang="ru-RU" dirty="0">
                <a:latin typeface="Arial Black" panose="020B0A04020102020204" pitchFamily="34" charset="0"/>
              </a:rPr>
              <a:t>23 колоколов разного </a:t>
            </a:r>
            <a:r>
              <a:rPr lang="ru-RU" dirty="0" smtClean="0">
                <a:latin typeface="Arial Black" panose="020B0A04020102020204" pitchFamily="34" charset="0"/>
              </a:rPr>
              <a:t>размера, закрепленных </a:t>
            </a:r>
            <a:r>
              <a:rPr lang="ru-RU" dirty="0">
                <a:latin typeface="Arial Black" panose="020B0A04020102020204" pitchFamily="34" charset="0"/>
              </a:rPr>
              <a:t>неподвижно, в них бьют подвешенные языки. Монтаж </a:t>
            </a:r>
            <a:r>
              <a:rPr lang="ru-RU" dirty="0" err="1">
                <a:latin typeface="Arial Black" panose="020B0A04020102020204" pitchFamily="34" charset="0"/>
              </a:rPr>
              <a:t>ухтинского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инструмента производили </a:t>
            </a:r>
            <a:r>
              <a:rPr lang="ru-RU" dirty="0">
                <a:latin typeface="Arial Black" panose="020B0A04020102020204" pitchFamily="34" charset="0"/>
              </a:rPr>
              <a:t>голландские специалисты. </a:t>
            </a:r>
            <a:r>
              <a:rPr lang="ru-RU" dirty="0" smtClean="0">
                <a:latin typeface="Arial Black" panose="020B0A04020102020204" pitchFamily="34" charset="0"/>
              </a:rPr>
              <a:t>Каждый </a:t>
            </a:r>
            <a:r>
              <a:rPr lang="ru-RU" dirty="0">
                <a:latin typeface="Arial Black" panose="020B0A04020102020204" pitchFamily="34" charset="0"/>
              </a:rPr>
              <a:t>час исполняется своя мелодия — от классических до популярных произведений.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43714" r="4293"/>
          <a:stretch/>
        </p:blipFill>
        <p:spPr>
          <a:xfrm>
            <a:off x="10860527" y="3699752"/>
            <a:ext cx="1218845" cy="17543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02351" y="84997"/>
            <a:ext cx="1677021" cy="126335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772758" y="1358667"/>
            <a:ext cx="55240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Ухта – второй по численности жителей город  республики</a:t>
            </a:r>
            <a:r>
              <a:rPr lang="ru-RU" b="1" dirty="0" smtClean="0">
                <a:solidFill>
                  <a:srgbClr val="C00000"/>
                </a:solidFill>
              </a:rPr>
              <a:t>. «Церковь </a:t>
            </a:r>
            <a:r>
              <a:rPr lang="ru-RU" b="1" dirty="0" err="1">
                <a:solidFill>
                  <a:srgbClr val="C00000"/>
                </a:solidFill>
              </a:rPr>
              <a:t>Н</a:t>
            </a:r>
            <a:r>
              <a:rPr lang="ru-RU" b="1" dirty="0" err="1" smtClean="0">
                <a:solidFill>
                  <a:srgbClr val="C00000"/>
                </a:solidFill>
              </a:rPr>
              <a:t>овомучеников</a:t>
            </a:r>
            <a:r>
              <a:rPr lang="ru-RU" b="1" dirty="0" smtClean="0">
                <a:solidFill>
                  <a:srgbClr val="C00000"/>
                </a:solidFill>
              </a:rPr>
              <a:t> Коми» - это православный храм, расположенный в городе Ухта. Является вторым по величине храмом в республике</a:t>
            </a:r>
            <a:r>
              <a:rPr lang="ru-RU" b="1" dirty="0">
                <a:solidFill>
                  <a:srgbClr val="C00000"/>
                </a:solidFill>
              </a:rPr>
              <a:t>.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8655" y="84997"/>
            <a:ext cx="1903350" cy="127367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8313323" y="14947"/>
            <a:ext cx="830677" cy="400110"/>
          </a:xfrm>
          <a:prstGeom prst="rect">
            <a:avLst/>
          </a:prstGeom>
          <a:solidFill>
            <a:srgbClr val="A7E8FF"/>
          </a:solidFill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Ухта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42101" y="2630626"/>
            <a:ext cx="7598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</a:t>
            </a:r>
            <a:r>
              <a:rPr lang="ru-RU" dirty="0" err="1" smtClean="0">
                <a:latin typeface="Arial Black" panose="020B0A04020102020204" pitchFamily="34" charset="0"/>
              </a:rPr>
              <a:t>Печоро-Илычский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</a:rPr>
              <a:t>государственный биосферный заповедник создан в 1930 г. для сохранения единственной в Европе популяции </a:t>
            </a:r>
            <a:r>
              <a:rPr lang="ru-RU" dirty="0" smtClean="0">
                <a:latin typeface="Arial Black" panose="020B0A04020102020204" pitchFamily="34" charset="0"/>
              </a:rPr>
              <a:t>этого хищного зверя.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89776" y="2573019"/>
            <a:ext cx="897419" cy="1025621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06901"/>
              </p:ext>
            </p:extLst>
          </p:nvPr>
        </p:nvGraphicFramePr>
        <p:xfrm>
          <a:off x="2435455" y="641956"/>
          <a:ext cx="1822539" cy="3834080"/>
        </p:xfrm>
        <a:graphic>
          <a:graphicData uri="http://schemas.openxmlformats.org/drawingml/2006/table">
            <a:tbl>
              <a:tblPr/>
              <a:tblGrid>
                <a:gridCol w="295912"/>
                <a:gridCol w="302635"/>
                <a:gridCol w="269010"/>
                <a:gridCol w="302635"/>
                <a:gridCol w="302635"/>
                <a:gridCol w="349712"/>
              </a:tblGrid>
              <a:tr h="38340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40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40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40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4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340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340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40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40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40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811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099661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8602" y="431604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Ф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" y="33476"/>
            <a:ext cx="82605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Ф… мошенничество - совершение противоправных действий в сфере денежного обращения путем обмана, злоупотребления доверием и других манипуляций с целью незаконного обогащения.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88258" y="2155427"/>
            <a:ext cx="5403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Фонтан расположен в </a:t>
            </a:r>
            <a:r>
              <a:rPr lang="ru-RU" b="1" dirty="0" smtClean="0">
                <a:solidFill>
                  <a:srgbClr val="C00000"/>
                </a:solidFill>
              </a:rPr>
              <a:t>г</a:t>
            </a:r>
            <a:r>
              <a:rPr lang="ru-RU" b="1" dirty="0">
                <a:solidFill>
                  <a:srgbClr val="C00000"/>
                </a:solidFill>
              </a:rPr>
              <a:t>. </a:t>
            </a:r>
            <a:r>
              <a:rPr lang="ru-RU" b="1" dirty="0" smtClean="0">
                <a:solidFill>
                  <a:srgbClr val="C00000"/>
                </a:solidFill>
              </a:rPr>
              <a:t>Сосногорске. Обалдевшая </a:t>
            </a:r>
            <a:r>
              <a:rPr lang="ru-RU" b="1" dirty="0">
                <a:solidFill>
                  <a:srgbClr val="C00000"/>
                </a:solidFill>
              </a:rPr>
              <a:t>белка сидит на краю фонтана и с восторгом взирает на шишку, которая больше чем она в 3-4 раза.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71769" y="3062366"/>
            <a:ext cx="71747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anose="020B0A04020102020204" pitchFamily="34" charset="0"/>
              </a:rPr>
              <a:t>1. Одна </a:t>
            </a:r>
            <a:r>
              <a:rPr lang="ru-RU" sz="2000" b="1" dirty="0">
                <a:latin typeface="Arial Black" panose="020B0A04020102020204" pitchFamily="34" charset="0"/>
              </a:rPr>
              <a:t>из главных достопримечательностей Сосногорска и первый в России памятник </a:t>
            </a:r>
            <a:r>
              <a:rPr lang="ru-RU" sz="2000" b="1" dirty="0" smtClean="0">
                <a:latin typeface="Arial Black" panose="020B0A04020102020204" pitchFamily="34" charset="0"/>
              </a:rPr>
              <a:t>этой птице, изображенной на гербе города. </a:t>
            </a:r>
            <a:endParaRPr lang="ru-RU" sz="2000" b="1" dirty="0"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198963"/>
            <a:ext cx="2934697" cy="195646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028681" y="700"/>
            <a:ext cx="4163319" cy="400110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Фонтан «Сосновая шишка»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82766" y="2997829"/>
            <a:ext cx="846626" cy="12722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13340" y="4393941"/>
            <a:ext cx="1535903" cy="102393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337355" y="4276376"/>
            <a:ext cx="65565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Уникальное </a:t>
            </a:r>
            <a:r>
              <a:rPr lang="ru-RU" sz="2000" dirty="0">
                <a:latin typeface="Arial Black" panose="020B0A04020102020204" pitchFamily="34" charset="0"/>
              </a:rPr>
              <a:t>для Республики Коми </a:t>
            </a:r>
            <a:r>
              <a:rPr lang="ru-RU" sz="2000" dirty="0" smtClean="0">
                <a:latin typeface="Arial Black" panose="020B0A04020102020204" pitchFamily="34" charset="0"/>
              </a:rPr>
              <a:t>сооружение, соединяющее </a:t>
            </a:r>
            <a:r>
              <a:rPr lang="ru-RU" sz="2000" dirty="0">
                <a:latin typeface="Arial Black" panose="020B0A04020102020204" pitchFamily="34" charset="0"/>
              </a:rPr>
              <a:t>село </a:t>
            </a:r>
            <a:r>
              <a:rPr lang="ru-RU" sz="2000" dirty="0" err="1" smtClean="0">
                <a:latin typeface="Arial Black" panose="020B0A04020102020204" pitchFamily="34" charset="0"/>
              </a:rPr>
              <a:t>Усть</a:t>
            </a:r>
            <a:r>
              <a:rPr lang="ru-RU" sz="2000" dirty="0" smtClean="0">
                <a:latin typeface="Arial Black" panose="020B0A04020102020204" pitchFamily="34" charset="0"/>
              </a:rPr>
              <a:t>-Ухта и Сосногорск - … мост.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95481" y="5678116"/>
            <a:ext cx="1553762" cy="102876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718165" y="5321984"/>
            <a:ext cx="797943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Единственный … </a:t>
            </a:r>
            <a:r>
              <a:rPr lang="ru-RU" sz="2000" dirty="0">
                <a:latin typeface="Arial Black" panose="020B0A04020102020204" pitchFamily="34" charset="0"/>
              </a:rPr>
              <a:t>фонтан в Республике </a:t>
            </a:r>
            <a:r>
              <a:rPr lang="ru-RU" sz="2000" dirty="0" smtClean="0">
                <a:latin typeface="Arial Black" panose="020B0A04020102020204" pitchFamily="34" charset="0"/>
              </a:rPr>
              <a:t>Коми </a:t>
            </a:r>
            <a:r>
              <a:rPr lang="ru-RU" sz="2000" dirty="0">
                <a:latin typeface="Arial Black" panose="020B0A04020102020204" pitchFamily="34" charset="0"/>
              </a:rPr>
              <a:t>расположен в Сквере </a:t>
            </a:r>
            <a:r>
              <a:rPr lang="ru-RU" sz="2000" dirty="0" smtClean="0">
                <a:latin typeface="Arial Black" panose="020B0A04020102020204" pitchFamily="34" charset="0"/>
              </a:rPr>
              <a:t>железнодорожников Сосногорска.. Прогуливаясь </a:t>
            </a:r>
            <a:r>
              <a:rPr lang="ru-RU" sz="2000" dirty="0">
                <a:latin typeface="Arial Black" panose="020B0A04020102020204" pitchFamily="34" charset="0"/>
              </a:rPr>
              <a:t>по асфальту, в самый неожиданный момент вы можете </a:t>
            </a:r>
            <a:r>
              <a:rPr lang="ru-RU" sz="2000" dirty="0" smtClean="0">
                <a:latin typeface="Arial Black" panose="020B0A04020102020204" pitchFamily="34" charset="0"/>
              </a:rPr>
              <a:t>попасть под </a:t>
            </a:r>
            <a:r>
              <a:rPr lang="ru-RU" sz="2000" dirty="0">
                <a:latin typeface="Arial Black" panose="020B0A04020102020204" pitchFamily="34" charset="0"/>
              </a:rPr>
              <a:t>освежающие водные струи.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472612"/>
              </p:ext>
            </p:extLst>
          </p:nvPr>
        </p:nvGraphicFramePr>
        <p:xfrm>
          <a:off x="1697492" y="1320340"/>
          <a:ext cx="2574277" cy="4060331"/>
        </p:xfrm>
        <a:graphic>
          <a:graphicData uri="http://schemas.openxmlformats.org/drawingml/2006/table">
            <a:tbl>
              <a:tblPr/>
              <a:tblGrid>
                <a:gridCol w="247311"/>
                <a:gridCol w="252931"/>
                <a:gridCol w="269793"/>
                <a:gridCol w="252931"/>
                <a:gridCol w="292276"/>
                <a:gridCol w="252931"/>
                <a:gridCol w="252931"/>
                <a:gridCol w="247311"/>
                <a:gridCol w="252931"/>
                <a:gridCol w="252931"/>
              </a:tblGrid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12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035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099661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8602" y="431604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226" y="48529"/>
            <a:ext cx="80583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Х… - компьютерный взломщик, специализирующийся на получении несанкционированного доступа в вычислительные сети с целью незаконного получения информации.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7176" y="1"/>
            <a:ext cx="3224823" cy="181330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504449" y="1809842"/>
            <a:ext cx="56875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 </a:t>
            </a:r>
            <a:r>
              <a:rPr lang="ru-RU" b="1" dirty="0" err="1">
                <a:solidFill>
                  <a:srgbClr val="C00000"/>
                </a:solidFill>
              </a:rPr>
              <a:t>Вуктыльском</a:t>
            </a:r>
            <a:r>
              <a:rPr lang="ru-RU" b="1" dirty="0">
                <a:solidFill>
                  <a:srgbClr val="C00000"/>
                </a:solidFill>
              </a:rPr>
              <a:t> районе на склонах горы </a:t>
            </a:r>
            <a:r>
              <a:rPr lang="ru-RU" b="1" dirty="0" smtClean="0">
                <a:solidFill>
                  <a:srgbClr val="C00000"/>
                </a:solidFill>
              </a:rPr>
              <a:t>Тима-из </a:t>
            </a:r>
            <a:r>
              <a:rPr lang="ru-RU" b="1" dirty="0">
                <a:solidFill>
                  <a:srgbClr val="C00000"/>
                </a:solidFill>
              </a:rPr>
              <a:t>каждую зиму можно наблюдать интереснейшее явление, создаваемое самой </a:t>
            </a:r>
            <a:r>
              <a:rPr lang="ru-RU" b="1" dirty="0" smtClean="0">
                <a:solidFill>
                  <a:srgbClr val="C00000"/>
                </a:solidFill>
              </a:rPr>
              <a:t>природой —загадочных </a:t>
            </a:r>
            <a:r>
              <a:rPr lang="ru-RU" b="1" dirty="0">
                <a:solidFill>
                  <a:srgbClr val="C00000"/>
                </a:solidFill>
              </a:rPr>
              <a:t>снежных </a:t>
            </a:r>
            <a:r>
              <a:rPr lang="ru-RU" b="1" dirty="0" smtClean="0">
                <a:solidFill>
                  <a:srgbClr val="C00000"/>
                </a:solidFill>
              </a:rPr>
              <a:t>фигур. </a:t>
            </a:r>
            <a:r>
              <a:rPr lang="ru-RU" b="1" dirty="0">
                <a:solidFill>
                  <a:srgbClr val="C00000"/>
                </a:solidFill>
              </a:rPr>
              <a:t>Посещающие эти места туристы прозвали их «Белыми ходоками».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67176" y="0"/>
            <a:ext cx="2258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Белые ходоки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91459" y="3503489"/>
            <a:ext cx="49712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Город - газовая столица </a:t>
            </a:r>
            <a:r>
              <a:rPr lang="ru-RU" sz="2000" dirty="0">
                <a:latin typeface="Arial Black" panose="020B0A04020102020204" pitchFamily="34" charset="0"/>
              </a:rPr>
              <a:t>Коми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1806" y="2846583"/>
            <a:ext cx="1663158" cy="110738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671805" y="4121289"/>
            <a:ext cx="752019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Современный </a:t>
            </a:r>
            <a:r>
              <a:rPr lang="ru-RU" sz="2000" dirty="0">
                <a:latin typeface="Arial Black" panose="020B0A04020102020204" pitchFamily="34" charset="0"/>
              </a:rPr>
              <a:t>арт-объект – </a:t>
            </a:r>
            <a:r>
              <a:rPr lang="ru-RU" sz="2000" dirty="0" smtClean="0">
                <a:latin typeface="Arial Black" panose="020B0A04020102020204" pitchFamily="34" charset="0"/>
              </a:rPr>
              <a:t>скульптура </a:t>
            </a:r>
            <a:r>
              <a:rPr lang="ru-RU" sz="2000" dirty="0">
                <a:latin typeface="Arial Black" panose="020B0A04020102020204" pitchFamily="34" charset="0"/>
              </a:rPr>
              <a:t>«Бог </a:t>
            </a:r>
            <a:r>
              <a:rPr lang="ru-RU" sz="2000" dirty="0" smtClean="0">
                <a:latin typeface="Arial Black" panose="020B0A04020102020204" pitchFamily="34" charset="0"/>
              </a:rPr>
              <a:t>северных ветров», посвященный … </a:t>
            </a:r>
            <a:r>
              <a:rPr lang="ru-RU" sz="2000" dirty="0">
                <a:latin typeface="Arial Black" panose="020B0A04020102020204" pitchFamily="34" charset="0"/>
              </a:rPr>
              <a:t>– повелителю ветров в мифологии </a:t>
            </a:r>
            <a:r>
              <a:rPr lang="ru-RU" sz="2000" dirty="0" err="1" smtClean="0">
                <a:latin typeface="Arial Black" panose="020B0A04020102020204" pitchFamily="34" charset="0"/>
              </a:rPr>
              <a:t>коми</a:t>
            </a:r>
            <a:r>
              <a:rPr lang="ru-RU" sz="2000" dirty="0" smtClean="0">
                <a:latin typeface="Arial Black" panose="020B0A04020102020204" pitchFamily="34" charset="0"/>
              </a:rPr>
              <a:t>, является </a:t>
            </a:r>
            <a:r>
              <a:rPr lang="ru-RU" sz="2000" dirty="0">
                <a:latin typeface="Arial Black" panose="020B0A04020102020204" pitchFamily="34" charset="0"/>
              </a:rPr>
              <a:t>одной из самых необычных </a:t>
            </a:r>
            <a:r>
              <a:rPr lang="ru-RU" sz="2000" dirty="0" smtClean="0">
                <a:latin typeface="Arial Black" panose="020B0A04020102020204" pitchFamily="34" charset="0"/>
              </a:rPr>
              <a:t>достопримечательностей </a:t>
            </a:r>
            <a:r>
              <a:rPr lang="ru-RU" sz="2000" dirty="0">
                <a:latin typeface="Arial Black" panose="020B0A04020102020204" pitchFamily="34" charset="0"/>
              </a:rPr>
              <a:t>не только города газовиков Коми, но и республики.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28698" y="5845760"/>
            <a:ext cx="94633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</a:t>
            </a:r>
            <a:r>
              <a:rPr lang="ru-RU" sz="2000" dirty="0" err="1" smtClean="0">
                <a:latin typeface="Arial Black" panose="020B0A04020102020204" pitchFamily="34" charset="0"/>
              </a:rPr>
              <a:t>Войпель</a:t>
            </a:r>
            <a:r>
              <a:rPr lang="ru-RU" sz="2000" dirty="0" smtClean="0">
                <a:latin typeface="Arial Black" panose="020B0A04020102020204" pitchFamily="34" charset="0"/>
              </a:rPr>
              <a:t> </a:t>
            </a:r>
            <a:r>
              <a:rPr lang="ru-RU" sz="2000" dirty="0">
                <a:latin typeface="Arial Black" panose="020B0A04020102020204" pitchFamily="34" charset="0"/>
              </a:rPr>
              <a:t>непосредственным образом связан с Вуктылом: на территории городского округа находится </a:t>
            </a:r>
            <a:r>
              <a:rPr lang="ru-RU" sz="2000" dirty="0" err="1">
                <a:latin typeface="Arial Black" panose="020B0A04020102020204" pitchFamily="34" charset="0"/>
              </a:rPr>
              <a:t>Тельпосиз</a:t>
            </a:r>
            <a:r>
              <a:rPr lang="ru-RU" sz="2000" dirty="0">
                <a:latin typeface="Arial Black" panose="020B0A04020102020204" pitchFamily="34" charset="0"/>
              </a:rPr>
              <a:t> – </a:t>
            </a:r>
            <a:r>
              <a:rPr lang="ru-RU" sz="2000" dirty="0" smtClean="0">
                <a:latin typeface="Arial Black" panose="020B0A04020102020204" pitchFamily="34" charset="0"/>
              </a:rPr>
              <a:t>…, </a:t>
            </a:r>
            <a:r>
              <a:rPr lang="ru-RU" sz="2000" dirty="0">
                <a:latin typeface="Arial Black" panose="020B0A04020102020204" pitchFamily="34" charset="0"/>
              </a:rPr>
              <a:t>которая фигурирует в легендах как место обитания бога.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61111"/>
              </p:ext>
            </p:extLst>
          </p:nvPr>
        </p:nvGraphicFramePr>
        <p:xfrm>
          <a:off x="2728698" y="1060521"/>
          <a:ext cx="1886613" cy="3622072"/>
        </p:xfrm>
        <a:graphic>
          <a:graphicData uri="http://schemas.openxmlformats.org/drawingml/2006/table">
            <a:tbl>
              <a:tblPr/>
              <a:tblGrid>
                <a:gridCol w="352638"/>
                <a:gridCol w="387901"/>
                <a:gridCol w="396718"/>
                <a:gridCol w="352638"/>
                <a:gridCol w="396718"/>
              </a:tblGrid>
              <a:tr h="45275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275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75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75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75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5275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75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52759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7145" y="4690967"/>
            <a:ext cx="1108166" cy="110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099661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8602" y="431604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Ц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256" y="0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Ц… - это количество денег, которое покупатель должен заплатить продавцу, чтобы купить желаемый товар.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467" y="43745"/>
            <a:ext cx="2895600" cy="15811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04256" y="168814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</a:rPr>
              <a:t>Цилемские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рудники </a:t>
            </a:r>
            <a:r>
              <a:rPr lang="ru-RU" b="1" dirty="0">
                <a:solidFill>
                  <a:srgbClr val="C00000"/>
                </a:solidFill>
              </a:rPr>
              <a:t>для добычи медной и серебряной руды, </a:t>
            </a:r>
            <a:r>
              <a:rPr lang="ru-RU" b="1" dirty="0" smtClean="0">
                <a:solidFill>
                  <a:srgbClr val="C00000"/>
                </a:solidFill>
              </a:rPr>
              <a:t>основаны </a:t>
            </a:r>
            <a:r>
              <a:rPr lang="ru-RU" b="1" dirty="0">
                <a:solidFill>
                  <a:srgbClr val="C00000"/>
                </a:solidFill>
              </a:rPr>
              <a:t>на реке </a:t>
            </a:r>
            <a:r>
              <a:rPr lang="ru-RU" b="1" dirty="0" err="1">
                <a:solidFill>
                  <a:srgbClr val="C00000"/>
                </a:solidFill>
              </a:rPr>
              <a:t>Цильме</a:t>
            </a:r>
            <a:r>
              <a:rPr lang="ru-RU" b="1" dirty="0">
                <a:solidFill>
                  <a:srgbClr val="C00000"/>
                </a:solidFill>
              </a:rPr>
              <a:t> в конце XV века. </a:t>
            </a:r>
            <a:r>
              <a:rPr lang="ru-RU" b="1" dirty="0" err="1" smtClean="0">
                <a:solidFill>
                  <a:srgbClr val="C00000"/>
                </a:solidFill>
              </a:rPr>
              <a:t>Цилемские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рудники и завод при них стали первыми предприятиями цветной металлургии в истории Российского </a:t>
            </a:r>
            <a:r>
              <a:rPr lang="ru-RU" b="1" dirty="0" smtClean="0">
                <a:solidFill>
                  <a:srgbClr val="C00000"/>
                </a:solidFill>
              </a:rPr>
              <a:t>государства, а </a:t>
            </a:r>
            <a:r>
              <a:rPr lang="ru-RU" b="1" dirty="0">
                <a:solidFill>
                  <a:srgbClr val="C00000"/>
                </a:solidFill>
              </a:rPr>
              <a:t>в Москве из добытого металла начали чеканить первые чисто российские монеты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0251" y="43745"/>
            <a:ext cx="2185018" cy="164439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39758" y="6098742"/>
            <a:ext cx="77685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Красочное </a:t>
            </a:r>
            <a:r>
              <a:rPr lang="ru-RU" sz="2000" dirty="0">
                <a:latin typeface="Arial Black" panose="020B0A04020102020204" pitchFamily="34" charset="0"/>
              </a:rPr>
              <a:t>гуляние </a:t>
            </a:r>
            <a:r>
              <a:rPr lang="ru-RU" sz="2000" dirty="0" err="1" smtClean="0">
                <a:latin typeface="Arial Black" panose="020B0A04020102020204" pitchFamily="34" charset="0"/>
              </a:rPr>
              <a:t>Усть-Цилемская</a:t>
            </a:r>
            <a:r>
              <a:rPr lang="ru-RU" sz="2000" dirty="0" smtClean="0">
                <a:latin typeface="Arial Black" panose="020B0A04020102020204" pitchFamily="34" charset="0"/>
              </a:rPr>
              <a:t> «…» </a:t>
            </a:r>
            <a:r>
              <a:rPr lang="ru-RU" sz="2000" dirty="0">
                <a:latin typeface="Arial Black" panose="020B0A04020102020204" pitchFamily="34" charset="0"/>
              </a:rPr>
              <a:t>- это весенне-летний обрядовый </a:t>
            </a:r>
            <a:r>
              <a:rPr lang="ru-RU" sz="2000" dirty="0" smtClean="0">
                <a:latin typeface="Arial Black" panose="020B0A04020102020204" pitchFamily="34" charset="0"/>
              </a:rPr>
              <a:t>праздник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79944" y="5892853"/>
            <a:ext cx="1176123" cy="88242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27979" y="3332535"/>
            <a:ext cx="80697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Этот </a:t>
            </a:r>
            <a:r>
              <a:rPr lang="ru-RU" sz="2000" dirty="0">
                <a:latin typeface="Arial Black" panose="020B0A04020102020204" pitchFamily="34" charset="0"/>
              </a:rPr>
              <a:t>памятник природы представляет собой одно-единственное дерево, растущее на острове вблизи деревни Медвежка. Высота </a:t>
            </a:r>
            <a:r>
              <a:rPr lang="ru-RU" sz="2000" dirty="0" smtClean="0">
                <a:latin typeface="Arial Black" panose="020B0A04020102020204" pitchFamily="34" charset="0"/>
              </a:rPr>
              <a:t>его 19 </a:t>
            </a:r>
            <a:r>
              <a:rPr lang="ru-RU" sz="2000" dirty="0">
                <a:latin typeface="Arial Black" panose="020B0A04020102020204" pitchFamily="34" charset="0"/>
              </a:rPr>
              <a:t>м, диаметр ствола – 40 см.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97689" y="3505711"/>
            <a:ext cx="1058378" cy="105837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27979" y="4753773"/>
            <a:ext cx="79519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На </a:t>
            </a:r>
            <a:r>
              <a:rPr lang="ru-RU" sz="2000" dirty="0">
                <a:latin typeface="Arial Black" panose="020B0A04020102020204" pitchFamily="34" charset="0"/>
              </a:rPr>
              <a:t>территории </a:t>
            </a:r>
            <a:r>
              <a:rPr lang="ru-RU" sz="2000" dirty="0" err="1">
                <a:latin typeface="Arial Black" panose="020B0A04020102020204" pitchFamily="34" charset="0"/>
              </a:rPr>
              <a:t>Пижемского</a:t>
            </a:r>
            <a:r>
              <a:rPr lang="ru-RU" sz="2000" dirty="0">
                <a:latin typeface="Arial Black" panose="020B0A04020102020204" pitchFamily="34" charset="0"/>
              </a:rPr>
              <a:t> месторождения, которое находится в </a:t>
            </a:r>
            <a:r>
              <a:rPr lang="ru-RU" sz="2000" dirty="0" err="1">
                <a:latin typeface="Arial Black" panose="020B0A04020102020204" pitchFamily="34" charset="0"/>
              </a:rPr>
              <a:t>Усть-Цилемском</a:t>
            </a:r>
            <a:r>
              <a:rPr lang="ru-RU" sz="2000" dirty="0">
                <a:latin typeface="Arial Black" panose="020B0A04020102020204" pitchFamily="34" charset="0"/>
              </a:rPr>
              <a:t> районе, есть </a:t>
            </a:r>
            <a:r>
              <a:rPr lang="ru-RU" sz="2000" dirty="0" smtClean="0">
                <a:latin typeface="Arial Black" panose="020B0A04020102020204" pitchFamily="34" charset="0"/>
              </a:rPr>
              <a:t>и </a:t>
            </a:r>
            <a:r>
              <a:rPr lang="ru-RU" sz="2000" dirty="0">
                <a:latin typeface="Arial Black" panose="020B0A04020102020204" pitchFamily="34" charset="0"/>
              </a:rPr>
              <a:t>редкоземельные металлы (циркон, тантал, ниобий), </a:t>
            </a:r>
            <a:r>
              <a:rPr lang="ru-RU" sz="2000" dirty="0" smtClean="0">
                <a:latin typeface="Arial Black" panose="020B0A04020102020204" pitchFamily="34" charset="0"/>
              </a:rPr>
              <a:t>и золото </a:t>
            </a:r>
            <a:r>
              <a:rPr lang="ru-RU" sz="2000" dirty="0">
                <a:latin typeface="Arial Black" panose="020B0A04020102020204" pitchFamily="34" charset="0"/>
              </a:rPr>
              <a:t>и </a:t>
            </a:r>
            <a:r>
              <a:rPr lang="ru-RU" sz="2000" dirty="0" smtClean="0">
                <a:latin typeface="Arial Black" panose="020B0A04020102020204" pitchFamily="34" charset="0"/>
              </a:rPr>
              <a:t>алмазы, и руда, содержащая … (</a:t>
            </a:r>
            <a:r>
              <a:rPr lang="en-US" sz="2000" dirty="0" err="1" smtClean="0">
                <a:latin typeface="Arial Black" panose="020B0A04020102020204" pitchFamily="34" charset="0"/>
              </a:rPr>
              <a:t>Ti</a:t>
            </a:r>
            <a:r>
              <a:rPr lang="ru-RU" sz="2000" dirty="0" smtClean="0">
                <a:latin typeface="Arial Black" panose="020B0A04020102020204" pitchFamily="34" charset="0"/>
              </a:rPr>
              <a:t>)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43219" y="4817349"/>
            <a:ext cx="1112848" cy="649886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264555"/>
              </p:ext>
            </p:extLst>
          </p:nvPr>
        </p:nvGraphicFramePr>
        <p:xfrm>
          <a:off x="2242382" y="952495"/>
          <a:ext cx="1393774" cy="3196858"/>
        </p:xfrm>
        <a:graphic>
          <a:graphicData uri="http://schemas.openxmlformats.org/drawingml/2006/table">
            <a:tbl>
              <a:tblPr/>
              <a:tblGrid>
                <a:gridCol w="346475"/>
                <a:gridCol w="354349"/>
                <a:gridCol w="346475"/>
                <a:gridCol w="346475"/>
              </a:tblGrid>
              <a:tr h="45669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69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69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69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6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5669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5669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306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099661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8602" y="431604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Ч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225" y="115878"/>
            <a:ext cx="89882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Ч.. (кассовый)— это документ, который подтверждает сделку между покупателем и продавцом. 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34012" y="1612238"/>
            <a:ext cx="55579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 </a:t>
            </a:r>
            <a:r>
              <a:rPr lang="ru-RU" b="1" dirty="0">
                <a:solidFill>
                  <a:srgbClr val="C00000"/>
                </a:solidFill>
              </a:rPr>
              <a:t>деревне </a:t>
            </a:r>
            <a:r>
              <a:rPr lang="ru-RU" b="1" dirty="0" err="1">
                <a:solidFill>
                  <a:srgbClr val="C00000"/>
                </a:solidFill>
              </a:rPr>
              <a:t>Чукаиб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Сыктывдинского</a:t>
            </a:r>
            <a:r>
              <a:rPr lang="ru-RU" b="1" dirty="0" smtClean="0">
                <a:solidFill>
                  <a:srgbClr val="C00000"/>
                </a:solidFill>
              </a:rPr>
              <a:t> района </a:t>
            </a:r>
            <a:r>
              <a:rPr lang="ru-RU" b="1" dirty="0">
                <a:solidFill>
                  <a:srgbClr val="C00000"/>
                </a:solidFill>
              </a:rPr>
              <a:t>на том </a:t>
            </a:r>
            <a:r>
              <a:rPr lang="ru-RU" b="1" dirty="0" smtClean="0">
                <a:solidFill>
                  <a:srgbClr val="C00000"/>
                </a:solidFill>
              </a:rPr>
              <a:t>месте</a:t>
            </a:r>
            <a:r>
              <a:rPr lang="ru-RU" b="1" dirty="0">
                <a:solidFill>
                  <a:srgbClr val="C00000"/>
                </a:solidFill>
              </a:rPr>
              <a:t>, где в конце 1919 года развернулось сражение, во многом предопределившее исход противостояния между большевистскими и противостоящими им силами на территории </a:t>
            </a:r>
            <a:r>
              <a:rPr lang="ru-RU" b="1" dirty="0" smtClean="0">
                <a:solidFill>
                  <a:srgbClr val="C00000"/>
                </a:solidFill>
              </a:rPr>
              <a:t>Коми, установлен обелиск </a:t>
            </a:r>
            <a:r>
              <a:rPr lang="ru-RU" b="1" dirty="0">
                <a:solidFill>
                  <a:srgbClr val="C00000"/>
                </a:solidFill>
              </a:rPr>
              <a:t>«Памяти павших за советскую </a:t>
            </a:r>
            <a:r>
              <a:rPr lang="ru-RU" b="1" dirty="0" smtClean="0">
                <a:solidFill>
                  <a:srgbClr val="C00000"/>
                </a:solidFill>
              </a:rPr>
              <a:t>власть».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65408" y="5226783"/>
            <a:ext cx="93265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В </a:t>
            </a:r>
            <a:r>
              <a:rPr lang="ru-RU" sz="2000" dirty="0">
                <a:latin typeface="Arial Black" panose="020B0A04020102020204" pitchFamily="34" charset="0"/>
              </a:rPr>
              <a:t>30-е годы </a:t>
            </a:r>
            <a:r>
              <a:rPr lang="ru-RU" sz="2000" dirty="0" err="1">
                <a:latin typeface="Arial Black" panose="020B0A04020102020204" pitchFamily="34" charset="0"/>
              </a:rPr>
              <a:t>Сысольский</a:t>
            </a:r>
            <a:r>
              <a:rPr lang="ru-RU" sz="2000" dirty="0">
                <a:latin typeface="Arial Black" panose="020B0A04020102020204" pitchFamily="34" charset="0"/>
              </a:rPr>
              <a:t> район стал флагманом механизации крестьянского труда в республике. Именно здешние колхозы раньше всех в регионе разжились собственным парком техники. </a:t>
            </a:r>
            <a:r>
              <a:rPr lang="ru-RU" sz="2000" dirty="0" smtClean="0">
                <a:latin typeface="Arial Black" panose="020B0A04020102020204" pitchFamily="34" charset="0"/>
              </a:rPr>
              <a:t>Об </a:t>
            </a:r>
            <a:r>
              <a:rPr lang="ru-RU" sz="2000" dirty="0">
                <a:latin typeface="Arial Black" panose="020B0A04020102020204" pitchFamily="34" charset="0"/>
              </a:rPr>
              <a:t>этом событии напоминает </a:t>
            </a:r>
            <a:r>
              <a:rPr lang="ru-RU" sz="2000" dirty="0" smtClean="0">
                <a:latin typeface="Arial Black" panose="020B0A04020102020204" pitchFamily="34" charset="0"/>
              </a:rPr>
              <a:t>…, </a:t>
            </a:r>
            <a:r>
              <a:rPr lang="ru-RU" sz="2000" dirty="0">
                <a:latin typeface="Arial Black" panose="020B0A04020102020204" pitchFamily="34" charset="0"/>
              </a:rPr>
              <a:t>установленный </a:t>
            </a:r>
            <a:r>
              <a:rPr lang="ru-RU" sz="2000" dirty="0" smtClean="0">
                <a:latin typeface="Arial Black" panose="020B0A04020102020204" pitchFamily="34" charset="0"/>
              </a:rPr>
              <a:t>перед </a:t>
            </a:r>
            <a:r>
              <a:rPr lang="ru-RU" sz="2000" dirty="0">
                <a:latin typeface="Arial Black" panose="020B0A04020102020204" pitchFamily="34" charset="0"/>
              </a:rPr>
              <a:t>зданием </a:t>
            </a:r>
            <a:r>
              <a:rPr lang="ru-RU" sz="2000" dirty="0" err="1" smtClean="0">
                <a:latin typeface="Arial Black" panose="020B0A04020102020204" pitchFamily="34" charset="0"/>
              </a:rPr>
              <a:t>Визингской</a:t>
            </a:r>
            <a:r>
              <a:rPr lang="ru-RU" sz="2000" dirty="0" smtClean="0">
                <a:latin typeface="Arial Black" panose="020B0A04020102020204" pitchFamily="34" charset="0"/>
              </a:rPr>
              <a:t> СОШ.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7741" y="58965"/>
            <a:ext cx="1195731" cy="159544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233472" y="0"/>
            <a:ext cx="12378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Чукаиб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5343" y="325220"/>
            <a:ext cx="1703993" cy="127586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919869" y="3978527"/>
            <a:ext cx="81194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В 2024 году в деревне </a:t>
            </a:r>
            <a:r>
              <a:rPr lang="ru-RU" sz="2000" dirty="0" err="1">
                <a:latin typeface="Arial Black" panose="020B0A04020102020204" pitchFamily="34" charset="0"/>
              </a:rPr>
              <a:t>Чукаиб</a:t>
            </a:r>
            <a:r>
              <a:rPr lang="ru-RU" sz="2000" dirty="0">
                <a:latin typeface="Arial Black" panose="020B0A04020102020204" pitchFamily="34" charset="0"/>
              </a:rPr>
              <a:t>, на реке </a:t>
            </a:r>
            <a:r>
              <a:rPr lang="ru-RU" sz="2000" dirty="0" smtClean="0">
                <a:latin typeface="Arial Black" panose="020B0A04020102020204" pitchFamily="34" charset="0"/>
              </a:rPr>
              <a:t>…, нашли </a:t>
            </a:r>
            <a:r>
              <a:rPr lang="ru-RU" sz="2000" dirty="0">
                <a:latin typeface="Arial Black" panose="020B0A04020102020204" pitchFamily="34" charset="0"/>
              </a:rPr>
              <a:t>позвонки плезиозавра. </a:t>
            </a:r>
            <a:r>
              <a:rPr lang="ru-RU" sz="2000" dirty="0" smtClean="0">
                <a:latin typeface="Arial Black" panose="020B0A04020102020204" pitchFamily="34" charset="0"/>
              </a:rPr>
              <a:t>Это </a:t>
            </a:r>
            <a:r>
              <a:rPr lang="ru-RU" sz="2000" dirty="0">
                <a:latin typeface="Arial Black" panose="020B0A04020102020204" pitchFamily="34" charset="0"/>
              </a:rPr>
              <a:t>первое свидетельство обитания водного динозавра на территории </a:t>
            </a:r>
            <a:r>
              <a:rPr lang="ru-RU" sz="2000" dirty="0" err="1">
                <a:latin typeface="Arial Black" panose="020B0A04020102020204" pitchFamily="34" charset="0"/>
              </a:rPr>
              <a:t>Сысольского</a:t>
            </a:r>
            <a:r>
              <a:rPr lang="ru-RU" sz="2000" dirty="0">
                <a:latin typeface="Arial Black" panose="020B0A04020102020204" pitchFamily="34" charset="0"/>
              </a:rPr>
              <a:t> района.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23475" t="14661" r="24915" b="9067"/>
          <a:stretch/>
        </p:blipFill>
        <p:spPr>
          <a:xfrm>
            <a:off x="2865408" y="4143414"/>
            <a:ext cx="966951" cy="107174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323130" y="3256503"/>
            <a:ext cx="6716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Родина </a:t>
            </a:r>
            <a:r>
              <a:rPr lang="ru-RU" sz="2000" dirty="0">
                <a:latin typeface="Arial Black" panose="020B0A04020102020204" pitchFamily="34" charset="0"/>
              </a:rPr>
              <a:t>первого </a:t>
            </a:r>
            <a:r>
              <a:rPr lang="ru-RU" sz="2000" dirty="0" err="1">
                <a:latin typeface="Arial Black" panose="020B0A04020102020204" pitchFamily="34" charset="0"/>
              </a:rPr>
              <a:t>коми</a:t>
            </a:r>
            <a:r>
              <a:rPr lang="ru-RU" sz="2000" dirty="0">
                <a:latin typeface="Arial Black" panose="020B0A04020102020204" pitchFamily="34" charset="0"/>
              </a:rPr>
              <a:t> поэта, лингвиста и просветителя Ивана </a:t>
            </a:r>
            <a:r>
              <a:rPr lang="ru-RU" sz="2000" dirty="0" smtClean="0">
                <a:latin typeface="Arial Black" panose="020B0A04020102020204" pitchFamily="34" charset="0"/>
              </a:rPr>
              <a:t>Куратова - село … 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/>
          <a:srcRect l="38417" t="1356" r="30057" b="8248"/>
          <a:stretch/>
        </p:blipFill>
        <p:spPr>
          <a:xfrm>
            <a:off x="4221550" y="1780221"/>
            <a:ext cx="1043284" cy="2243622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850969"/>
              </p:ext>
            </p:extLst>
          </p:nvPr>
        </p:nvGraphicFramePr>
        <p:xfrm>
          <a:off x="1810380" y="908497"/>
          <a:ext cx="2219179" cy="3070032"/>
        </p:xfrm>
        <a:graphic>
          <a:graphicData uri="http://schemas.openxmlformats.org/drawingml/2006/table">
            <a:tbl>
              <a:tblPr/>
              <a:tblGrid>
                <a:gridCol w="271989"/>
                <a:gridCol w="278170"/>
                <a:gridCol w="278170"/>
                <a:gridCol w="278170"/>
                <a:gridCol w="278170"/>
                <a:gridCol w="278170"/>
                <a:gridCol w="278170"/>
                <a:gridCol w="278170"/>
              </a:tblGrid>
              <a:tr h="438576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57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857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857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857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857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857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6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244" y="176334"/>
            <a:ext cx="8787539" cy="445576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000" b="1" dirty="0" smtClean="0">
                <a:solidFill>
                  <a:srgbClr val="7030A0"/>
                </a:solidFill>
              </a:rPr>
              <a:t>Е</a:t>
            </a:r>
            <a:r>
              <a:rPr lang="ru-RU" sz="3000" b="1" dirty="0" smtClean="0"/>
              <a:t>динственный </a:t>
            </a:r>
            <a:r>
              <a:rPr lang="ru-RU" sz="3000" b="1" dirty="0" err="1" smtClean="0">
                <a:solidFill>
                  <a:srgbClr val="7030A0"/>
                </a:solidFill>
              </a:rPr>
              <a:t>ФИ</a:t>
            </a:r>
            <a:r>
              <a:rPr lang="ru-RU" sz="3000" b="1" dirty="0" err="1" smtClean="0"/>
              <a:t>нансовый</a:t>
            </a:r>
            <a:r>
              <a:rPr lang="ru-RU" sz="3000" b="1" dirty="0" smtClean="0"/>
              <a:t> </a:t>
            </a:r>
            <a:r>
              <a:rPr lang="ru-RU" sz="3000" b="1" dirty="0" smtClean="0">
                <a:solidFill>
                  <a:srgbClr val="7030A0"/>
                </a:solidFill>
              </a:rPr>
              <a:t>М</a:t>
            </a:r>
            <a:r>
              <a:rPr lang="ru-RU" sz="3000" b="1" dirty="0" smtClean="0"/>
              <a:t>едведь </a:t>
            </a:r>
            <a:r>
              <a:rPr lang="ru-RU" sz="3000" b="1" dirty="0" smtClean="0">
                <a:solidFill>
                  <a:srgbClr val="7030A0"/>
                </a:solidFill>
              </a:rPr>
              <a:t>ЕФИМ</a:t>
            </a:r>
            <a:r>
              <a:rPr lang="ru-RU" sz="3000" b="1" dirty="0" smtClean="0"/>
              <a:t>, который в качестве ростовой куклы посещает фестивали, форумы, семинары, уроки и презентации, посвященные вопросам финансового просвещения, «родился» в департаменте финансов администрации Сыктывкара. </a:t>
            </a:r>
          </a:p>
          <a:p>
            <a:pPr marL="0" indent="0" algn="just">
              <a:buNone/>
            </a:pPr>
            <a:r>
              <a:rPr lang="ru-RU" sz="3000" b="1" dirty="0" smtClean="0">
                <a:solidFill>
                  <a:srgbClr val="7030A0"/>
                </a:solidFill>
              </a:rPr>
              <a:t>ЕФИМ</a:t>
            </a:r>
            <a:r>
              <a:rPr lang="ru-RU" sz="3000" b="1" dirty="0" smtClean="0"/>
              <a:t> – герой цикла мультфильмов о финансовой грамотности «Ефимкины советы» и гость финансовых номеров детского журнала Республики Коми «Радуга».</a:t>
            </a:r>
            <a:endParaRPr lang="ru-RU" sz="3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418" t="32543" r="17853" b="46666"/>
          <a:stretch/>
        </p:blipFill>
        <p:spPr>
          <a:xfrm>
            <a:off x="318900" y="4422957"/>
            <a:ext cx="11871366" cy="2510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500" y="5143500"/>
            <a:ext cx="1714500" cy="1714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49358" t="33447" r="5310" b="18644"/>
          <a:stretch/>
        </p:blipFill>
        <p:spPr>
          <a:xfrm>
            <a:off x="9298983" y="2404217"/>
            <a:ext cx="2891283" cy="22917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4182" t="33447" r="49440" b="18644"/>
          <a:stretch/>
        </p:blipFill>
        <p:spPr>
          <a:xfrm>
            <a:off x="9154055" y="-1"/>
            <a:ext cx="3103150" cy="24042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152" y="2231755"/>
            <a:ext cx="524044" cy="72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5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099661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234" y="4386018"/>
            <a:ext cx="883635" cy="1255591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Ш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226" y="108486"/>
            <a:ext cx="43077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Ш… — узаконенное наказание за правонарушение.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59505" y="2190449"/>
            <a:ext cx="4432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Гастрономический фестиваль </a:t>
            </a:r>
            <a:r>
              <a:rPr lang="ru-RU" b="1" dirty="0" err="1">
                <a:solidFill>
                  <a:srgbClr val="C00000"/>
                </a:solidFill>
              </a:rPr>
              <a:t>ШаньгаФест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1341" y="108487"/>
            <a:ext cx="3128155" cy="208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818837" y="108486"/>
            <a:ext cx="19944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ШаньгаФест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58418" y="4658363"/>
            <a:ext cx="6377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Коми-зырянский </a:t>
            </a:r>
            <a:r>
              <a:rPr lang="ru-RU" dirty="0">
                <a:latin typeface="Arial Black" panose="020B0A04020102020204" pitchFamily="34" charset="0"/>
              </a:rPr>
              <a:t>фольклорный герой, могучий колдун</a:t>
            </a:r>
            <a:r>
              <a:rPr lang="ru-RU" dirty="0" smtClean="0">
                <a:latin typeface="Arial Black" panose="020B0A04020102020204" pitchFamily="34" charset="0"/>
              </a:rPr>
              <a:t>. Он </a:t>
            </a:r>
            <a:r>
              <a:rPr lang="ru-RU" dirty="0">
                <a:latin typeface="Arial Black" panose="020B0A04020102020204" pitchFamily="34" charset="0"/>
              </a:rPr>
              <a:t>жил у устья реки </a:t>
            </a:r>
            <a:r>
              <a:rPr lang="ru-RU" dirty="0" err="1">
                <a:latin typeface="Arial Black" panose="020B0A04020102020204" pitchFamily="34" charset="0"/>
              </a:rPr>
              <a:t>Сысола</a:t>
            </a:r>
            <a:r>
              <a:rPr lang="ru-RU" dirty="0">
                <a:latin typeface="Arial Black" panose="020B0A04020102020204" pitchFamily="34" charset="0"/>
              </a:rPr>
              <a:t>, там, где позже возник город </a:t>
            </a:r>
            <a:r>
              <a:rPr lang="ru-RU" dirty="0" err="1">
                <a:latin typeface="Arial Black" panose="020B0A04020102020204" pitchFamily="34" charset="0"/>
              </a:rPr>
              <a:t>Усть-Сысольск</a:t>
            </a:r>
            <a:r>
              <a:rPr lang="ru-RU" dirty="0">
                <a:latin typeface="Arial Black" panose="020B0A04020102020204" pitchFamily="34" charset="0"/>
              </a:rPr>
              <a:t>, ныне город Сыктывкар.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6339" y="4327198"/>
            <a:ext cx="1453157" cy="137323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239146" y="6107946"/>
            <a:ext cx="7459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</a:t>
            </a:r>
            <a:r>
              <a:rPr lang="ru-RU" dirty="0">
                <a:latin typeface="Arial Black" panose="020B0A04020102020204" pitchFamily="34" charset="0"/>
              </a:rPr>
              <a:t>Всероссийский … воздухоплавания «Живой воздух</a:t>
            </a:r>
            <a:r>
              <a:rPr lang="ru-RU" dirty="0" smtClean="0">
                <a:latin typeface="Arial Black" panose="020B0A04020102020204" pitchFamily="34" charset="0"/>
              </a:rPr>
              <a:t>» традиционно проходит в Финно-угорском </a:t>
            </a:r>
            <a:r>
              <a:rPr lang="ru-RU" dirty="0" err="1" smtClean="0">
                <a:latin typeface="Arial Black" panose="020B0A04020102020204" pitchFamily="34" charset="0"/>
              </a:rPr>
              <a:t>этнопарке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16339" y="5834945"/>
            <a:ext cx="1453157" cy="94272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197894" y="2559781"/>
            <a:ext cx="6772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Первая </a:t>
            </a:r>
            <a:r>
              <a:rPr lang="ru-RU" dirty="0">
                <a:latin typeface="Arial Black" panose="020B0A04020102020204" pitchFamily="34" charset="0"/>
              </a:rPr>
              <a:t>за всю историю университетского образования России, начиная с 1724 года, </a:t>
            </a:r>
            <a:r>
              <a:rPr lang="ru-RU" dirty="0" smtClean="0">
                <a:latin typeface="Arial Black" panose="020B0A04020102020204" pitchFamily="34" charset="0"/>
              </a:rPr>
              <a:t>ректор-женщина </a:t>
            </a:r>
            <a:r>
              <a:rPr lang="ru-RU" dirty="0">
                <a:latin typeface="Arial Black" panose="020B0A04020102020204" pitchFamily="34" charset="0"/>
              </a:rPr>
              <a:t>классического университета с ученой степенью, </a:t>
            </a:r>
            <a:r>
              <a:rPr lang="ru-RU" dirty="0" smtClean="0">
                <a:latin typeface="Arial Black" panose="020B0A04020102020204" pitchFamily="34" charset="0"/>
              </a:rPr>
              <a:t>единственная </a:t>
            </a:r>
            <a:r>
              <a:rPr lang="ru-RU" dirty="0">
                <a:latin typeface="Arial Black" panose="020B0A04020102020204" pitchFamily="34" charset="0"/>
              </a:rPr>
              <a:t>в СССР в период ее ректорства, основатель и первый ректор Сыктывкарского государственного университета</a:t>
            </a:r>
            <a:r>
              <a:rPr lang="ru-RU" dirty="0" smtClean="0">
                <a:latin typeface="Arial Black" panose="020B0A04020102020204" pitchFamily="34" charset="0"/>
              </a:rPr>
              <a:t>, </a:t>
            </a:r>
            <a:r>
              <a:rPr lang="ru-RU" dirty="0">
                <a:latin typeface="Arial Black" panose="020B0A04020102020204" pitchFamily="34" charset="0"/>
              </a:rPr>
              <a:t>доктор географических наук, </a:t>
            </a:r>
            <a:r>
              <a:rPr lang="ru-RU" dirty="0" smtClean="0">
                <a:latin typeface="Arial Black" panose="020B0A04020102020204" pitchFamily="34" charset="0"/>
              </a:rPr>
              <a:t>профессор… 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/>
          <a:srcRect l="7373" t="3549" r="63008" b="9109"/>
          <a:stretch/>
        </p:blipFill>
        <p:spPr>
          <a:xfrm>
            <a:off x="10957302" y="2722917"/>
            <a:ext cx="1112194" cy="1537024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882073"/>
              </p:ext>
            </p:extLst>
          </p:nvPr>
        </p:nvGraphicFramePr>
        <p:xfrm>
          <a:off x="2221013" y="108486"/>
          <a:ext cx="1882737" cy="5411756"/>
        </p:xfrm>
        <a:graphic>
          <a:graphicData uri="http://schemas.openxmlformats.org/drawingml/2006/table">
            <a:tbl>
              <a:tblPr/>
              <a:tblGrid>
                <a:gridCol w="448271"/>
                <a:gridCol w="425857"/>
                <a:gridCol w="336203"/>
                <a:gridCol w="336203"/>
                <a:gridCol w="336203"/>
              </a:tblGrid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54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40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9662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376" y="4316049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Щ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8488" y="143359"/>
            <a:ext cx="49594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…</a:t>
            </a:r>
            <a:r>
              <a:rPr lang="ru-RU" sz="2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Щ</a:t>
            </a:r>
            <a:r>
              <a:rPr lang="ru-RU" sz="20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ик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- страховая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организация (компания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), заключающая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договоры по страхованию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,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а также осуществляющее выплаты клиентам при наступлении страховых случаев.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745575" y="2095941"/>
            <a:ext cx="4541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Река </a:t>
            </a:r>
            <a:r>
              <a:rPr lang="ru-RU" b="1" dirty="0" err="1" smtClean="0">
                <a:solidFill>
                  <a:srgbClr val="C00000"/>
                </a:solidFill>
              </a:rPr>
              <a:t>Щугор</a:t>
            </a:r>
            <a:r>
              <a:rPr lang="ru-RU" b="1" dirty="0" smtClean="0">
                <a:solidFill>
                  <a:srgbClr val="C00000"/>
                </a:solidFill>
              </a:rPr>
              <a:t> имеет </a:t>
            </a:r>
            <a:r>
              <a:rPr lang="ru-RU" b="1" dirty="0">
                <a:solidFill>
                  <a:srgbClr val="C00000"/>
                </a:solidFill>
              </a:rPr>
              <a:t>кристально чистую и прозрачную воду. В </a:t>
            </a:r>
            <a:r>
              <a:rPr lang="ru-RU" b="1" dirty="0" smtClean="0">
                <a:solidFill>
                  <a:srgbClr val="C00000"/>
                </a:solidFill>
              </a:rPr>
              <a:t>ней </a:t>
            </a:r>
            <a:r>
              <a:rPr lang="ru-RU" b="1" dirty="0">
                <a:solidFill>
                  <a:srgbClr val="C00000"/>
                </a:solidFill>
              </a:rPr>
              <a:t>много рыбы. Здесь нерестится семга.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143359"/>
            <a:ext cx="2881157" cy="194277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031381" y="143359"/>
            <a:ext cx="1106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Щугор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78835" y="334428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На </a:t>
            </a:r>
            <a:r>
              <a:rPr lang="ru-RU" dirty="0">
                <a:latin typeface="Arial Black" panose="020B0A04020102020204" pitchFamily="34" charset="0"/>
              </a:rPr>
              <a:t>берегах реки </a:t>
            </a:r>
            <a:r>
              <a:rPr lang="ru-RU" dirty="0" err="1" smtClean="0">
                <a:latin typeface="Arial Black" panose="020B0A04020102020204" pitchFamily="34" charset="0"/>
              </a:rPr>
              <a:t>Щугор</a:t>
            </a:r>
            <a:r>
              <a:rPr lang="ru-RU" dirty="0" smtClean="0">
                <a:latin typeface="Arial Black" panose="020B0A04020102020204" pitchFamily="34" charset="0"/>
              </a:rPr>
              <a:t> растут </a:t>
            </a:r>
            <a:r>
              <a:rPr lang="ru-RU" dirty="0">
                <a:latin typeface="Arial Black" panose="020B0A04020102020204" pitchFamily="34" charset="0"/>
              </a:rPr>
              <a:t>заповедные </a:t>
            </a:r>
            <a:r>
              <a:rPr lang="ru-RU" dirty="0" smtClean="0">
                <a:latin typeface="Arial Black" panose="020B0A04020102020204" pitchFamily="34" charset="0"/>
              </a:rPr>
              <a:t>леса, представленные</a:t>
            </a:r>
            <a:r>
              <a:rPr lang="ru-RU" dirty="0">
                <a:latin typeface="Arial Black" panose="020B0A04020102020204" pitchFamily="34" charset="0"/>
              </a:rPr>
              <a:t>, в основном, </a:t>
            </a:r>
            <a:r>
              <a:rPr lang="ru-RU" dirty="0" smtClean="0">
                <a:latin typeface="Arial Black" panose="020B0A04020102020204" pitchFamily="34" charset="0"/>
              </a:rPr>
              <a:t>…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12247" r="35909"/>
          <a:stretch/>
        </p:blipFill>
        <p:spPr>
          <a:xfrm>
            <a:off x="9286612" y="2853264"/>
            <a:ext cx="618742" cy="11232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/>
          <a:srcRect r="11695"/>
          <a:stretch/>
        </p:blipFill>
        <p:spPr>
          <a:xfrm>
            <a:off x="10031381" y="2853264"/>
            <a:ext cx="991891" cy="112325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33244" y="2861243"/>
            <a:ext cx="891913" cy="114347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9363730" y="4004721"/>
            <a:ext cx="24416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</a:rPr>
              <a:t>1) </a:t>
            </a:r>
            <a:r>
              <a:rPr lang="ru-RU" sz="2000" dirty="0" smtClean="0">
                <a:latin typeface="Arial Black" panose="020B0A04020102020204" pitchFamily="34" charset="0"/>
              </a:rPr>
              <a:t>       3)         5)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48000" y="4067048"/>
            <a:ext cx="698338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«Ледяное </a:t>
            </a:r>
            <a:r>
              <a:rPr lang="ru-RU" sz="2000" dirty="0">
                <a:latin typeface="Arial Black" panose="020B0A04020102020204" pitchFamily="34" charset="0"/>
              </a:rPr>
              <a:t>сердце Урала» – именно так называют гору местные жители. Благодаря остроконечным пикам и заснеженным участкам </a:t>
            </a:r>
            <a:r>
              <a:rPr lang="ru-RU" sz="2000" dirty="0" smtClean="0">
                <a:latin typeface="Arial Black" panose="020B0A04020102020204" pitchFamily="34" charset="0"/>
              </a:rPr>
              <a:t>ее нередко </a:t>
            </a:r>
            <a:r>
              <a:rPr lang="ru-RU" sz="2000" dirty="0">
                <a:latin typeface="Arial Black" panose="020B0A04020102020204" pitchFamily="34" charset="0"/>
              </a:rPr>
              <a:t>именуют «Печорскими Альпами</a:t>
            </a:r>
            <a:r>
              <a:rPr lang="ru-RU" sz="2000" dirty="0" smtClean="0">
                <a:latin typeface="Arial Black" panose="020B0A04020102020204" pitchFamily="34" charset="0"/>
              </a:rPr>
              <a:t>». Что это за гора?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31381" y="4377709"/>
            <a:ext cx="1993776" cy="132918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714250" y="5706893"/>
            <a:ext cx="93109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4. </a:t>
            </a:r>
            <a:r>
              <a:rPr lang="ru-RU" sz="2000" dirty="0" err="1" smtClean="0">
                <a:latin typeface="Arial Black" panose="020B0A04020102020204" pitchFamily="34" charset="0"/>
              </a:rPr>
              <a:t>Вакуль</a:t>
            </a:r>
            <a:r>
              <a:rPr lang="ru-RU" sz="2000" dirty="0" smtClean="0">
                <a:latin typeface="Arial Black" panose="020B0A04020102020204" pitchFamily="34" charset="0"/>
              </a:rPr>
              <a:t> </a:t>
            </a:r>
            <a:r>
              <a:rPr lang="ru-RU" sz="2000" dirty="0">
                <a:latin typeface="Arial Black" panose="020B0A04020102020204" pitchFamily="34" charset="0"/>
              </a:rPr>
              <a:t>– это водяной в мифологии древних коми-пермяков, властвующий подводным миром рек, озер и </a:t>
            </a:r>
            <a:r>
              <a:rPr lang="ru-RU" sz="2000" dirty="0" smtClean="0">
                <a:latin typeface="Arial Black" panose="020B0A04020102020204" pitchFamily="34" charset="0"/>
              </a:rPr>
              <a:t>болот, </a:t>
            </a:r>
            <a:r>
              <a:rPr lang="ru-RU" sz="2000" dirty="0">
                <a:latin typeface="Arial Black" panose="020B0A04020102020204" pitchFamily="34" charset="0"/>
              </a:rPr>
              <a:t>может обитать в воде в виде огромной </a:t>
            </a:r>
            <a:r>
              <a:rPr lang="ru-RU" sz="2000" dirty="0" smtClean="0">
                <a:latin typeface="Arial Black" panose="020B0A04020102020204" pitchFamily="34" charset="0"/>
              </a:rPr>
              <a:t>… 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552997"/>
              </p:ext>
            </p:extLst>
          </p:nvPr>
        </p:nvGraphicFramePr>
        <p:xfrm>
          <a:off x="4785829" y="47523"/>
          <a:ext cx="2808566" cy="3298505"/>
        </p:xfrm>
        <a:graphic>
          <a:graphicData uri="http://schemas.openxmlformats.org/drawingml/2006/table">
            <a:tbl>
              <a:tblPr/>
              <a:tblGrid>
                <a:gridCol w="276554"/>
                <a:gridCol w="270410"/>
                <a:gridCol w="270410"/>
                <a:gridCol w="276554"/>
                <a:gridCol w="294992"/>
                <a:gridCol w="276554"/>
                <a:gridCol w="319574"/>
                <a:gridCol w="276554"/>
                <a:gridCol w="276554"/>
                <a:gridCol w="270410"/>
              </a:tblGrid>
              <a:tr h="41388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5219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4↓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5↓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81"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Щ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388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8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8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8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33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099661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69" y="431604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Ы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28947"/>
            <a:ext cx="66859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Налоговый </a:t>
            </a:r>
            <a:r>
              <a:rPr lang="ru-RU" sz="20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вЫ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… - сумма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, на которую уменьшается налогооблагаемая база (доход, с которого уплачивается налог), либо возврат части ранее уплаченного налога на доходы физического лица в установленных законом случаях.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3703" y="0"/>
            <a:ext cx="1929145" cy="15808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981627" y="1645300"/>
            <a:ext cx="42103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Село </a:t>
            </a:r>
            <a:r>
              <a:rPr lang="ru-RU" b="1" dirty="0" err="1">
                <a:solidFill>
                  <a:srgbClr val="C00000"/>
                </a:solidFill>
              </a:rPr>
              <a:t>Ыб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является самым древним населённым пунктом на территории России из начинающихся на букву «Ы</a:t>
            </a:r>
            <a:r>
              <a:rPr lang="ru-RU" b="1" dirty="0" smtClean="0">
                <a:solidFill>
                  <a:srgbClr val="C00000"/>
                </a:solidFill>
              </a:rPr>
              <a:t>».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Ыб</a:t>
            </a:r>
            <a:r>
              <a:rPr lang="ru-RU" b="1" dirty="0">
                <a:solidFill>
                  <a:srgbClr val="C00000"/>
                </a:solidFill>
              </a:rPr>
              <a:t> - самое длинное село с самым коротким </a:t>
            </a:r>
            <a:r>
              <a:rPr lang="ru-RU" b="1" dirty="0" smtClean="0">
                <a:solidFill>
                  <a:srgbClr val="C00000"/>
                </a:solidFill>
              </a:rPr>
              <a:t>названием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33703" y="0"/>
            <a:ext cx="6335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Ыб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61103" y="4401699"/>
            <a:ext cx="87270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Село </a:t>
            </a:r>
            <a:r>
              <a:rPr lang="ru-RU" sz="2000" dirty="0" err="1" smtClean="0">
                <a:latin typeface="Arial Black" panose="020B0A04020102020204" pitchFamily="34" charset="0"/>
              </a:rPr>
              <a:t>Ыб</a:t>
            </a:r>
            <a:r>
              <a:rPr lang="ru-RU" sz="2000" dirty="0" smtClean="0">
                <a:latin typeface="Arial Black" panose="020B0A04020102020204" pitchFamily="34" charset="0"/>
              </a:rPr>
              <a:t> раскинулось </a:t>
            </a:r>
            <a:r>
              <a:rPr lang="ru-RU" sz="2000" dirty="0">
                <a:latin typeface="Arial Black" panose="020B0A04020102020204" pitchFamily="34" charset="0"/>
              </a:rPr>
              <a:t>на высоком левом берегу реки </a:t>
            </a:r>
            <a:r>
              <a:rPr lang="ru-RU" sz="2000" dirty="0" smtClean="0">
                <a:latin typeface="Arial Black" panose="020B0A04020102020204" pitchFamily="34" charset="0"/>
              </a:rPr>
              <a:t>….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7979" y="4970270"/>
            <a:ext cx="91933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В </a:t>
            </a:r>
            <a:r>
              <a:rPr lang="ru-RU" sz="2000" dirty="0">
                <a:latin typeface="Arial Black" panose="020B0A04020102020204" pitchFamily="34" charset="0"/>
              </a:rPr>
              <a:t>XIV веке в этих местах активно действовал православный монах Стефан, прозванный позже </a:t>
            </a:r>
            <a:r>
              <a:rPr lang="ru-RU" sz="2000" dirty="0" smtClean="0">
                <a:latin typeface="Arial Black" panose="020B0A04020102020204" pitchFamily="34" charset="0"/>
              </a:rPr>
              <a:t>Стефан …. </a:t>
            </a:r>
            <a:r>
              <a:rPr lang="ru-RU" sz="2000" dirty="0">
                <a:latin typeface="Arial Black" panose="020B0A04020102020204" pitchFamily="34" charset="0"/>
              </a:rPr>
              <a:t>Он принуждал принимать христианство живших здесь людей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27481" y="6103847"/>
            <a:ext cx="9293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С </a:t>
            </a:r>
            <a:r>
              <a:rPr lang="ru-RU" sz="2000" dirty="0">
                <a:latin typeface="Arial Black" panose="020B0A04020102020204" pitchFamily="34" charset="0"/>
              </a:rPr>
              <a:t>2010 года в </a:t>
            </a:r>
            <a:r>
              <a:rPr lang="ru-RU" sz="2000" dirty="0" err="1">
                <a:latin typeface="Arial Black" panose="020B0A04020102020204" pitchFamily="34" charset="0"/>
              </a:rPr>
              <a:t>Ыбе</a:t>
            </a:r>
            <a:r>
              <a:rPr lang="ru-RU" sz="2000" dirty="0">
                <a:latin typeface="Arial Black" panose="020B0A04020102020204" pitchFamily="34" charset="0"/>
              </a:rPr>
              <a:t> работает Финно-угорский </a:t>
            </a:r>
            <a:r>
              <a:rPr lang="ru-RU" sz="2000" dirty="0" smtClean="0">
                <a:latin typeface="Arial Black" panose="020B0A04020102020204" pitchFamily="34" charset="0"/>
              </a:rPr>
              <a:t>…, </a:t>
            </a:r>
            <a:r>
              <a:rPr lang="ru-RU" sz="2000" dirty="0">
                <a:latin typeface="Arial Black" panose="020B0A04020102020204" pitchFamily="34" charset="0"/>
              </a:rPr>
              <a:t>где можно с интересом провести время и познакомиться с культурой </a:t>
            </a:r>
            <a:r>
              <a:rPr lang="ru-RU" sz="2000" dirty="0" err="1">
                <a:latin typeface="Arial Black" panose="020B0A04020102020204" pitchFamily="34" charset="0"/>
              </a:rPr>
              <a:t>коми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187398"/>
              </p:ext>
            </p:extLst>
          </p:nvPr>
        </p:nvGraphicFramePr>
        <p:xfrm>
          <a:off x="6075336" y="591864"/>
          <a:ext cx="1789194" cy="3584200"/>
        </p:xfrm>
        <a:graphic>
          <a:graphicData uri="http://schemas.openxmlformats.org/drawingml/2006/table">
            <a:tbl>
              <a:tblPr/>
              <a:tblGrid>
                <a:gridCol w="348339"/>
                <a:gridCol w="348339"/>
                <a:gridCol w="356256"/>
                <a:gridCol w="380004"/>
                <a:gridCol w="356256"/>
              </a:tblGrid>
              <a:tr h="448025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2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8025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25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25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25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25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25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168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099661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7913" y="431604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Э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682" y="24716"/>
            <a:ext cx="10073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Э… - выпуск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в обращение денежных знаков.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12623" y="1755409"/>
            <a:ext cx="41793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озеро </a:t>
            </a:r>
            <a:r>
              <a:rPr lang="ru-RU" b="1" dirty="0" err="1" smtClean="0">
                <a:solidFill>
                  <a:srgbClr val="C00000"/>
                </a:solidFill>
              </a:rPr>
              <a:t>Эньты</a:t>
            </a:r>
            <a:r>
              <a:rPr lang="ru-RU" b="1" dirty="0" smtClean="0">
                <a:solidFill>
                  <a:srgbClr val="C00000"/>
                </a:solidFill>
              </a:rPr>
              <a:t>. </a:t>
            </a:r>
            <a:r>
              <a:rPr lang="ru-RU" b="1" dirty="0">
                <a:solidFill>
                  <a:srgbClr val="C00000"/>
                </a:solidFill>
              </a:rPr>
              <a:t>На его берегу в 1970-х годах </a:t>
            </a:r>
            <a:r>
              <a:rPr lang="ru-RU" b="1" dirty="0" smtClean="0">
                <a:solidFill>
                  <a:srgbClr val="C00000"/>
                </a:solidFill>
              </a:rPr>
              <a:t>найдены </a:t>
            </a:r>
            <a:r>
              <a:rPr lang="ru-RU" b="1" dirty="0">
                <a:solidFill>
                  <a:srgbClr val="C00000"/>
                </a:solidFill>
              </a:rPr>
              <a:t>несколько очень древних поселений, в основном эпохи неолита.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0806" y="208638"/>
            <a:ext cx="1144031" cy="15273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843709" y="180400"/>
            <a:ext cx="10919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Эньты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0798" y="3039106"/>
            <a:ext cx="63698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На </a:t>
            </a:r>
            <a:r>
              <a:rPr lang="ru-RU" dirty="0">
                <a:latin typeface="Arial Black" panose="020B0A04020102020204" pitchFamily="34" charset="0"/>
              </a:rPr>
              <a:t>территории </a:t>
            </a:r>
            <a:r>
              <a:rPr lang="ru-RU" dirty="0" err="1">
                <a:latin typeface="Arial Black" panose="020B0A04020102020204" pitchFamily="34" charset="0"/>
              </a:rPr>
              <a:t>Удорского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района </a:t>
            </a:r>
            <a:r>
              <a:rPr lang="ru-RU" dirty="0">
                <a:latin typeface="Arial Black" panose="020B0A04020102020204" pitchFamily="34" charset="0"/>
              </a:rPr>
              <a:t>протекает самая чистая магистральная река Европы - </a:t>
            </a:r>
            <a:r>
              <a:rPr lang="ru-RU" dirty="0" smtClean="0">
                <a:latin typeface="Arial Black" panose="020B0A04020102020204" pitchFamily="34" charset="0"/>
              </a:rPr>
              <a:t>…, </a:t>
            </a:r>
            <a:r>
              <a:rPr lang="ru-RU" dirty="0">
                <a:latin typeface="Arial Black" panose="020B0A04020102020204" pitchFamily="34" charset="0"/>
              </a:rPr>
              <a:t>удивительное «ожерелье </a:t>
            </a:r>
            <a:r>
              <a:rPr lang="ru-RU" dirty="0" err="1">
                <a:latin typeface="Arial Black" panose="020B0A04020102020204" pitchFamily="34" charset="0"/>
              </a:rPr>
              <a:t>Удоры</a:t>
            </a:r>
            <a:r>
              <a:rPr lang="ru-RU" dirty="0" smtClean="0">
                <a:latin typeface="Arial Black" panose="020B0A04020102020204" pitchFamily="34" charset="0"/>
              </a:rPr>
              <a:t>».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16155" y="5674085"/>
            <a:ext cx="95121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По </a:t>
            </a:r>
            <a:r>
              <a:rPr lang="ru-RU" dirty="0">
                <a:latin typeface="Arial Black" panose="020B0A04020102020204" pitchFamily="34" charset="0"/>
              </a:rPr>
              <a:t>древним преданиям в деревне </a:t>
            </a:r>
            <a:r>
              <a:rPr lang="ru-RU" dirty="0" err="1">
                <a:latin typeface="Arial Black" panose="020B0A04020102020204" pitchFamily="34" charset="0"/>
              </a:rPr>
              <a:t>Мелентьево</a:t>
            </a:r>
            <a:r>
              <a:rPr lang="ru-RU" dirty="0">
                <a:latin typeface="Arial Black" panose="020B0A04020102020204" pitchFamily="34" charset="0"/>
              </a:rPr>
              <a:t> жил волшебник </a:t>
            </a:r>
            <a:r>
              <a:rPr lang="ru-RU" dirty="0" smtClean="0">
                <a:latin typeface="Arial Black" panose="020B0A04020102020204" pitchFamily="34" charset="0"/>
              </a:rPr>
              <a:t>…, </a:t>
            </a:r>
            <a:r>
              <a:rPr lang="ru-RU" dirty="0">
                <a:latin typeface="Arial Black" panose="020B0A04020102020204" pitchFamily="34" charset="0"/>
              </a:rPr>
              <a:t>который не пропускал на Мезень нежелательных существ, очищал от них лодки и брал за это дань. Пока он не давал свое разрешение, лодка не могла плыть дальше.  До сих пор на </a:t>
            </a:r>
            <a:r>
              <a:rPr lang="ru-RU" dirty="0" err="1">
                <a:latin typeface="Arial Black" panose="020B0A04020102020204" pitchFamily="34" charset="0"/>
              </a:rPr>
              <a:t>Удоре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не </a:t>
            </a:r>
            <a:r>
              <a:rPr lang="ru-RU" dirty="0">
                <a:latin typeface="Arial Black" panose="020B0A04020102020204" pitchFamily="34" charset="0"/>
              </a:rPr>
              <a:t>живут крысы.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864277" y="3932122"/>
            <a:ext cx="65036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Заказник Корабельная чаща, расположенный </a:t>
            </a:r>
            <a:r>
              <a:rPr lang="ru-RU" dirty="0">
                <a:latin typeface="Arial Black" panose="020B0A04020102020204" pitchFamily="34" charset="0"/>
              </a:rPr>
              <a:t>в </a:t>
            </a:r>
            <a:r>
              <a:rPr lang="ru-RU" dirty="0" err="1">
                <a:latin typeface="Arial Black" panose="020B0A04020102020204" pitchFamily="34" charset="0"/>
              </a:rPr>
              <a:t>Удорском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районе, своё </a:t>
            </a:r>
            <a:r>
              <a:rPr lang="ru-RU" dirty="0">
                <a:latin typeface="Arial Black" panose="020B0A04020102020204" pitchFamily="34" charset="0"/>
              </a:rPr>
              <a:t>название </a:t>
            </a:r>
            <a:r>
              <a:rPr lang="ru-RU" dirty="0" smtClean="0">
                <a:latin typeface="Arial Black" panose="020B0A04020102020204" pitchFamily="34" charset="0"/>
              </a:rPr>
              <a:t>получил </a:t>
            </a:r>
            <a:r>
              <a:rPr lang="ru-RU" dirty="0">
                <a:latin typeface="Arial Black" panose="020B0A04020102020204" pitchFamily="34" charset="0"/>
              </a:rPr>
              <a:t>с «лёгкой руки» писателя </a:t>
            </a:r>
            <a:r>
              <a:rPr lang="ru-RU" dirty="0" smtClean="0">
                <a:latin typeface="Arial Black" panose="020B0A04020102020204" pitchFamily="34" charset="0"/>
              </a:rPr>
              <a:t>М.М. Пришвина</a:t>
            </a:r>
            <a:r>
              <a:rPr lang="ru-RU" dirty="0">
                <a:latin typeface="Arial Black" panose="020B0A04020102020204" pitchFamily="34" charset="0"/>
              </a:rPr>
              <a:t>, </a:t>
            </a:r>
            <a:r>
              <a:rPr lang="ru-RU" dirty="0" smtClean="0">
                <a:latin typeface="Arial Black" panose="020B0A04020102020204" pitchFamily="34" charset="0"/>
              </a:rPr>
              <a:t>написавший одноименную повесть-сказку после посещения реликтового бора, состоящего из …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8072" y="4316047"/>
            <a:ext cx="1709363" cy="114013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02317" y="3011955"/>
            <a:ext cx="1337714" cy="950481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003393"/>
              </p:ext>
            </p:extLst>
          </p:nvPr>
        </p:nvGraphicFramePr>
        <p:xfrm>
          <a:off x="2602154" y="408692"/>
          <a:ext cx="1989365" cy="4603224"/>
        </p:xfrm>
        <a:graphic>
          <a:graphicData uri="http://schemas.openxmlformats.org/drawingml/2006/table">
            <a:tbl>
              <a:tblPr/>
              <a:tblGrid>
                <a:gridCol w="284195"/>
                <a:gridCol w="284195"/>
                <a:gridCol w="284195"/>
                <a:gridCol w="284195"/>
                <a:gridCol w="284195"/>
                <a:gridCol w="284195"/>
                <a:gridCol w="284195"/>
              </a:tblGrid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60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096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9662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0603" y="431604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Ю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5498"/>
            <a:ext cx="6067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Ю…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— современная валюта Китайской Народной Республики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84240" y="1823416"/>
            <a:ext cx="81214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Национальный парк «</a:t>
            </a:r>
            <a:r>
              <a:rPr lang="ru-RU" b="1" dirty="0" err="1">
                <a:solidFill>
                  <a:srgbClr val="C00000"/>
                </a:solidFill>
              </a:rPr>
              <a:t>Югыд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ва</a:t>
            </a:r>
            <a:r>
              <a:rPr lang="ru-RU" b="1" dirty="0">
                <a:solidFill>
                  <a:srgbClr val="C00000"/>
                </a:solidFill>
              </a:rPr>
              <a:t>» — один из самых уникальных не только в России, но и в мире. Это крупнейший природный резерват, где сохранился самый большой в Европе массив девственных таежных лесов. В границах парка находятся высочайшие горы Урала, более 800 озёр и река Печора с многочисленными притоками, одна из самых чистых в Европе</a:t>
            </a:r>
            <a:r>
              <a:rPr lang="ru-RU" b="1" dirty="0" smtClean="0">
                <a:solidFill>
                  <a:srgbClr val="C00000"/>
                </a:solidFill>
              </a:rPr>
              <a:t>. Главная </a:t>
            </a:r>
            <a:r>
              <a:rPr lang="ru-RU" b="1" dirty="0">
                <a:solidFill>
                  <a:srgbClr val="C00000"/>
                </a:solidFill>
              </a:rPr>
              <a:t>ценность парка — кристально чистая природная вода.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4998" y="80341"/>
            <a:ext cx="1866900" cy="17430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3326" y="123363"/>
            <a:ext cx="1406431" cy="16877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2457" y="135697"/>
            <a:ext cx="2513234" cy="168771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702763" y="135697"/>
            <a:ext cx="14269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Югыд</a:t>
            </a:r>
            <a:r>
              <a:rPr lang="ru-RU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ва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60176" y="4185331"/>
            <a:ext cx="91767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В </a:t>
            </a:r>
            <a:r>
              <a:rPr lang="ru-RU" dirty="0">
                <a:latin typeface="Arial Black" panose="020B0A04020102020204" pitchFamily="34" charset="0"/>
              </a:rPr>
              <a:t>30 километрах юго-восточнее Койгородка расположился поселок </a:t>
            </a:r>
            <a:r>
              <a:rPr lang="ru-RU" dirty="0" smtClean="0">
                <a:latin typeface="Arial Black" panose="020B0A04020102020204" pitchFamily="34" charset="0"/>
              </a:rPr>
              <a:t>…. </a:t>
            </a:r>
            <a:r>
              <a:rPr lang="ru-RU" dirty="0">
                <a:latin typeface="Arial Black" panose="020B0A04020102020204" pitchFamily="34" charset="0"/>
              </a:rPr>
              <a:t>Там </a:t>
            </a:r>
            <a:r>
              <a:rPr lang="ru-RU" dirty="0" smtClean="0">
                <a:latin typeface="Arial Black" panose="020B0A04020102020204" pitchFamily="34" charset="0"/>
              </a:rPr>
              <a:t>находится символ района – чугунолитейный завод</a:t>
            </a:r>
            <a:r>
              <a:rPr lang="ru-RU" dirty="0">
                <a:latin typeface="Arial Black" panose="020B0A04020102020204" pitchFamily="34" charset="0"/>
              </a:rPr>
              <a:t>. Считается, что промышленник Дмитрий Егорович </a:t>
            </a:r>
            <a:r>
              <a:rPr lang="ru-RU" dirty="0" err="1" smtClean="0">
                <a:latin typeface="Arial Black" panose="020B0A04020102020204" pitchFamily="34" charset="0"/>
              </a:rPr>
              <a:t>Бенардаки</a:t>
            </a:r>
            <a:r>
              <a:rPr lang="ru-RU" dirty="0" smtClean="0">
                <a:latin typeface="Arial Black" panose="020B0A04020102020204" pitchFamily="34" charset="0"/>
              </a:rPr>
              <a:t>, </a:t>
            </a:r>
            <a:r>
              <a:rPr lang="ru-RU" dirty="0">
                <a:latin typeface="Arial Black" panose="020B0A04020102020204" pitchFamily="34" charset="0"/>
              </a:rPr>
              <a:t>один из владельцев предприятия в XIX веке и друг </a:t>
            </a:r>
            <a:r>
              <a:rPr lang="ru-RU" dirty="0" smtClean="0">
                <a:latin typeface="Arial Black" panose="020B0A04020102020204" pitchFamily="34" charset="0"/>
              </a:rPr>
              <a:t>Гоголя, </a:t>
            </a:r>
            <a:r>
              <a:rPr lang="ru-RU" dirty="0">
                <a:latin typeface="Arial Black" panose="020B0A04020102020204" pitchFamily="34" charset="0"/>
              </a:rPr>
              <a:t>стал прототипом благодетельного капиталиста </a:t>
            </a:r>
            <a:r>
              <a:rPr lang="ru-RU" dirty="0" smtClean="0">
                <a:latin typeface="Arial Black" panose="020B0A04020102020204" pitchFamily="34" charset="0"/>
              </a:rPr>
              <a:t>Костанжогло в поэме «Мертвые души».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63082" y="3549889"/>
            <a:ext cx="7818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На территории </a:t>
            </a:r>
            <a:r>
              <a:rPr lang="ru-RU" dirty="0" err="1" smtClean="0">
                <a:latin typeface="Arial Black" panose="020B0A04020102020204" pitchFamily="34" charset="0"/>
              </a:rPr>
              <a:t>Прилузского</a:t>
            </a:r>
            <a:r>
              <a:rPr lang="ru-RU" dirty="0" smtClean="0">
                <a:latin typeface="Arial Black" panose="020B0A04020102020204" pitchFamily="34" charset="0"/>
              </a:rPr>
              <a:t> района находится Мыт-Пыл-Нюр - болотный </a:t>
            </a:r>
            <a:r>
              <a:rPr lang="ru-RU" dirty="0">
                <a:latin typeface="Arial Black" panose="020B0A04020102020204" pitchFamily="34" charset="0"/>
              </a:rPr>
              <a:t>памятник </a:t>
            </a:r>
            <a:r>
              <a:rPr lang="ru-RU" dirty="0" smtClean="0">
                <a:latin typeface="Arial Black" panose="020B0A04020102020204" pitchFamily="34" charset="0"/>
              </a:rPr>
              <a:t>ягоде. Какой ягоде?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60176" y="5922693"/>
            <a:ext cx="9231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В </a:t>
            </a:r>
            <a:r>
              <a:rPr lang="ru-RU" dirty="0">
                <a:latin typeface="Arial Black" panose="020B0A04020102020204" pitchFamily="34" charset="0"/>
              </a:rPr>
              <a:t>центре Корткероса </a:t>
            </a:r>
            <a:r>
              <a:rPr lang="ru-RU" dirty="0" smtClean="0">
                <a:latin typeface="Arial Black" panose="020B0A04020102020204" pitchFamily="34" charset="0"/>
              </a:rPr>
              <a:t>находится уникальный арт-объект - карта </a:t>
            </a:r>
            <a:r>
              <a:rPr lang="ru-RU" dirty="0" err="1">
                <a:latin typeface="Arial Black" panose="020B0A04020102020204" pitchFamily="34" charset="0"/>
              </a:rPr>
              <a:t>Корткеросского</a:t>
            </a:r>
            <a:r>
              <a:rPr lang="ru-RU" dirty="0">
                <a:latin typeface="Arial Black" panose="020B0A04020102020204" pitchFamily="34" charset="0"/>
              </a:rPr>
              <a:t> района </a:t>
            </a:r>
            <a:r>
              <a:rPr lang="ru-RU" dirty="0" smtClean="0">
                <a:latin typeface="Arial Black" panose="020B0A04020102020204" pitchFamily="34" charset="0"/>
              </a:rPr>
              <a:t>с достопримечательностями. Уникальность карты в том, что она ….</a:t>
            </a:r>
            <a:endParaRPr lang="ru-RU" dirty="0">
              <a:latin typeface="Arial Black" panose="020B0A04020102020204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649090"/>
              </p:ext>
            </p:extLst>
          </p:nvPr>
        </p:nvGraphicFramePr>
        <p:xfrm>
          <a:off x="2582251" y="723384"/>
          <a:ext cx="1457074" cy="2900152"/>
        </p:xfrm>
        <a:graphic>
          <a:graphicData uri="http://schemas.openxmlformats.org/drawingml/2006/table">
            <a:tbl>
              <a:tblPr/>
              <a:tblGrid>
                <a:gridCol w="376830"/>
                <a:gridCol w="334959"/>
                <a:gridCol w="368455"/>
                <a:gridCol w="376830"/>
              </a:tblGrid>
              <a:tr h="36251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251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2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2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2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2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2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930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6" y="3103597"/>
            <a:ext cx="2818753" cy="375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1071" y="4316048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" y="15498"/>
            <a:ext cx="86945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…Я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(вознаграждение) — вознаграждение работнику за добросовестное выполнение должностных обязанностей.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7817" y="250827"/>
            <a:ext cx="1233730" cy="16587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598642" y="0"/>
            <a:ext cx="27478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Яков Перепелица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56063" y="1851788"/>
            <a:ext cx="58851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Композитор, педагог, заслуженный деятель искусств Коми </a:t>
            </a:r>
            <a:r>
              <a:rPr lang="ru-RU" b="1" dirty="0" smtClean="0">
                <a:solidFill>
                  <a:srgbClr val="C00000"/>
                </a:solidFill>
              </a:rPr>
              <a:t>АССР, </a:t>
            </a:r>
            <a:r>
              <a:rPr lang="ru-RU" b="1" dirty="0">
                <a:solidFill>
                  <a:srgbClr val="C00000"/>
                </a:solidFill>
              </a:rPr>
              <a:t>заслуженный работник культуры </a:t>
            </a:r>
            <a:r>
              <a:rPr lang="ru-RU" b="1" dirty="0" smtClean="0">
                <a:solidFill>
                  <a:srgbClr val="C00000"/>
                </a:solidFill>
              </a:rPr>
              <a:t>РСФСР, </a:t>
            </a:r>
            <a:r>
              <a:rPr lang="ru-RU" b="1" dirty="0">
                <a:solidFill>
                  <a:srgbClr val="C00000"/>
                </a:solidFill>
              </a:rPr>
              <a:t>лауреат Государственной премии Коми </a:t>
            </a:r>
            <a:r>
              <a:rPr lang="ru-RU" b="1" dirty="0" smtClean="0">
                <a:solidFill>
                  <a:srgbClr val="C00000"/>
                </a:solidFill>
              </a:rPr>
              <a:t>АССР, </a:t>
            </a:r>
            <a:r>
              <a:rPr lang="ru-RU" b="1" dirty="0">
                <a:solidFill>
                  <a:srgbClr val="C00000"/>
                </a:solidFill>
              </a:rPr>
              <a:t>член Союза композиторов </a:t>
            </a:r>
            <a:r>
              <a:rPr lang="ru-RU" b="1" dirty="0" smtClean="0">
                <a:solidFill>
                  <a:srgbClr val="C00000"/>
                </a:solidFill>
              </a:rPr>
              <a:t>СССР.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20726" y="3096259"/>
            <a:ext cx="69084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1. Как называется знаменитый </a:t>
            </a:r>
            <a:r>
              <a:rPr lang="ru-RU" dirty="0">
                <a:latin typeface="Arial Black" panose="020B0A04020102020204" pitchFamily="34" charset="0"/>
              </a:rPr>
              <a:t>первый национальный балет </a:t>
            </a:r>
            <a:r>
              <a:rPr lang="ru-RU" dirty="0" err="1" smtClean="0">
                <a:latin typeface="Arial Black" panose="020B0A04020102020204" pitchFamily="34" charset="0"/>
              </a:rPr>
              <a:t>Я.Перепелицы</a:t>
            </a:r>
            <a:r>
              <a:rPr lang="ru-RU" dirty="0" smtClean="0">
                <a:latin typeface="Arial Black" panose="020B0A04020102020204" pitchFamily="34" charset="0"/>
              </a:rPr>
              <a:t>, который  </a:t>
            </a:r>
            <a:r>
              <a:rPr lang="ru-RU" dirty="0">
                <a:latin typeface="Arial Black" panose="020B0A04020102020204" pitchFamily="34" charset="0"/>
              </a:rPr>
              <a:t>стал творческой визитной карточкой Т</a:t>
            </a:r>
            <a:r>
              <a:rPr lang="ru-RU" dirty="0" smtClean="0">
                <a:latin typeface="Arial Black" panose="020B0A04020102020204" pitchFamily="34" charset="0"/>
              </a:rPr>
              <a:t>еатра оперы и балета Республики Коми, </a:t>
            </a:r>
            <a:r>
              <a:rPr lang="ru-RU" dirty="0">
                <a:latin typeface="Arial Black" panose="020B0A04020102020204" pitchFamily="34" charset="0"/>
              </a:rPr>
              <a:t>вехой в развитии музыкально-театрального искусства </a:t>
            </a:r>
            <a:r>
              <a:rPr lang="ru-RU" dirty="0" smtClean="0">
                <a:latin typeface="Arial Black" panose="020B0A04020102020204" pitchFamily="34" charset="0"/>
              </a:rPr>
              <a:t>республики? 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9148" y="3257030"/>
            <a:ext cx="1762852" cy="117580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20726" y="4634728"/>
            <a:ext cx="6775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2. Республиканский </a:t>
            </a:r>
            <a:r>
              <a:rPr lang="ru-RU" dirty="0">
                <a:latin typeface="Arial Black" panose="020B0A04020102020204" pitchFamily="34" charset="0"/>
              </a:rPr>
              <a:t>лыжный фестиваль на </a:t>
            </a:r>
            <a:r>
              <a:rPr lang="ru-RU" dirty="0" err="1">
                <a:latin typeface="Arial Black" panose="020B0A04020102020204" pitchFamily="34" charset="0"/>
              </a:rPr>
              <a:t>лямпах</a:t>
            </a:r>
            <a:r>
              <a:rPr lang="ru-RU" dirty="0">
                <a:latin typeface="Arial Black" panose="020B0A04020102020204" pitchFamily="34" charset="0"/>
              </a:rPr>
              <a:t>, </a:t>
            </a:r>
            <a:r>
              <a:rPr lang="ru-RU" dirty="0" err="1">
                <a:latin typeface="Arial Black" panose="020B0A04020102020204" pitchFamily="34" charset="0"/>
              </a:rPr>
              <a:t>лызях</a:t>
            </a:r>
            <a:r>
              <a:rPr lang="ru-RU" dirty="0">
                <a:latin typeface="Arial Black" panose="020B0A04020102020204" pitchFamily="34" charset="0"/>
              </a:rPr>
              <a:t>, охотничьих и гоночных лыжах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81437" y="4611739"/>
            <a:ext cx="1891923" cy="10650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34825" t="10332" r="26922" b="4073"/>
          <a:stretch/>
        </p:blipFill>
        <p:spPr>
          <a:xfrm>
            <a:off x="2794573" y="5342200"/>
            <a:ext cx="1015299" cy="151579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19869" y="5641611"/>
            <a:ext cx="82416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3. Один </a:t>
            </a:r>
            <a:r>
              <a:rPr lang="ru-RU" dirty="0">
                <a:latin typeface="Arial Black" panose="020B0A04020102020204" pitchFamily="34" charset="0"/>
              </a:rPr>
              <a:t>из наиболее известных персонажей </a:t>
            </a:r>
            <a:r>
              <a:rPr lang="ru-RU" dirty="0" err="1">
                <a:latin typeface="Arial Black" panose="020B0A04020102020204" pitchFamily="34" charset="0"/>
              </a:rPr>
              <a:t>коми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мифологии, который смастерил </a:t>
            </a:r>
            <a:r>
              <a:rPr lang="ru-RU" dirty="0">
                <a:latin typeface="Arial Black" panose="020B0A04020102020204" pitchFamily="34" charset="0"/>
              </a:rPr>
              <a:t>лыжи-скороходы из «ас </a:t>
            </a:r>
            <a:r>
              <a:rPr lang="ru-RU" dirty="0" err="1">
                <a:latin typeface="Arial Black" panose="020B0A04020102020204" pitchFamily="34" charset="0"/>
              </a:rPr>
              <a:t>пу</a:t>
            </a:r>
            <a:r>
              <a:rPr lang="ru-RU" dirty="0">
                <a:latin typeface="Arial Black" panose="020B0A04020102020204" pitchFamily="34" charset="0"/>
              </a:rPr>
              <a:t>» (своего дерева) и стал самым удачливым охотником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677595"/>
              </p:ext>
            </p:extLst>
          </p:nvPr>
        </p:nvGraphicFramePr>
        <p:xfrm>
          <a:off x="1935505" y="739218"/>
          <a:ext cx="1718066" cy="4117707"/>
        </p:xfrm>
        <a:graphic>
          <a:graphicData uri="http://schemas.openxmlformats.org/drawingml/2006/table">
            <a:tbl>
              <a:tblPr/>
              <a:tblGrid>
                <a:gridCol w="279981"/>
                <a:gridCol w="286345"/>
                <a:gridCol w="305433"/>
                <a:gridCol w="286345"/>
                <a:gridCol w="279981"/>
                <a:gridCol w="279981"/>
              </a:tblGrid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-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3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939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73" y="418454"/>
            <a:ext cx="7253207" cy="6137329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Вот и подошло к концу наше увлекательное  путешествие по Республике Коми! </a:t>
            </a:r>
            <a:b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</a:b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Мы собрали всю азбуку и узнали много интересного про нашу малую Родину!! </a:t>
            </a:r>
            <a:b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</a:b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Желаю всем вам финансово благоразумного поведения и благодарю за работу!</a:t>
            </a:r>
            <a:endParaRPr lang="ru-RU" i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94" r="18537"/>
          <a:stretch/>
        </p:blipFill>
        <p:spPr>
          <a:xfrm>
            <a:off x="7609669" y="1027906"/>
            <a:ext cx="4200040" cy="4936210"/>
          </a:xfrm>
        </p:spPr>
      </p:pic>
    </p:spTree>
    <p:extLst>
      <p:ext uri="{BB962C8B-B14F-4D97-AF65-F5344CB8AC3E}">
        <p14:creationId xmlns:p14="http://schemas.microsoft.com/office/powerpoint/2010/main" val="354460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3" y="0"/>
            <a:ext cx="1848173" cy="2464231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3872678"/>
              </p:ext>
            </p:extLst>
          </p:nvPr>
        </p:nvGraphicFramePr>
        <p:xfrm>
          <a:off x="2755812" y="827311"/>
          <a:ext cx="1827832" cy="3273840"/>
        </p:xfrm>
        <a:graphic>
          <a:graphicData uri="http://schemas.openxmlformats.org/drawingml/2006/table">
            <a:tbl>
              <a:tblPr/>
              <a:tblGrid>
                <a:gridCol w="294812"/>
                <a:gridCol w="340671"/>
                <a:gridCol w="340671"/>
                <a:gridCol w="294812"/>
                <a:gridCol w="294812"/>
                <a:gridCol w="262054"/>
              </a:tblGrid>
              <a:tr h="54564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64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64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ж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564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4564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129855"/>
              </p:ext>
            </p:extLst>
          </p:nvPr>
        </p:nvGraphicFramePr>
        <p:xfrm>
          <a:off x="705806" y="1583756"/>
          <a:ext cx="2155997" cy="5165400"/>
        </p:xfrm>
        <a:graphic>
          <a:graphicData uri="http://schemas.openxmlformats.org/drawingml/2006/table">
            <a:tbl>
              <a:tblPr/>
              <a:tblGrid>
                <a:gridCol w="419752"/>
                <a:gridCol w="419752"/>
                <a:gridCol w="429292"/>
                <a:gridCol w="457909"/>
                <a:gridCol w="429292"/>
              </a:tblGrid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813070" y="660426"/>
            <a:ext cx="8383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81159" y="17629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16070" y="2136741"/>
            <a:ext cx="3913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В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927022"/>
              </p:ext>
            </p:extLst>
          </p:nvPr>
        </p:nvGraphicFramePr>
        <p:xfrm>
          <a:off x="4354308" y="2946423"/>
          <a:ext cx="2063103" cy="3928820"/>
        </p:xfrm>
        <a:graphic>
          <a:graphicData uri="http://schemas.openxmlformats.org/drawingml/2006/table">
            <a:tbl>
              <a:tblPr/>
              <a:tblGrid>
                <a:gridCol w="336209"/>
                <a:gridCol w="336209"/>
                <a:gridCol w="343851"/>
                <a:gridCol w="366774"/>
                <a:gridCol w="343851"/>
                <a:gridCol w="336209"/>
              </a:tblGrid>
              <a:tr h="39288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88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88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88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88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88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88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ю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288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288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88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964016"/>
              </p:ext>
            </p:extLst>
          </p:nvPr>
        </p:nvGraphicFramePr>
        <p:xfrm>
          <a:off x="6266398" y="660426"/>
          <a:ext cx="1799730" cy="4588272"/>
        </p:xfrm>
        <a:graphic>
          <a:graphicData uri="http://schemas.openxmlformats.org/drawingml/2006/table">
            <a:tbl>
              <a:tblPr/>
              <a:tblGrid>
                <a:gridCol w="417463"/>
                <a:gridCol w="482402"/>
                <a:gridCol w="482402"/>
                <a:gridCol w="417463"/>
              </a:tblGrid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56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7166263" y="-96019"/>
            <a:ext cx="48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638331"/>
              </p:ext>
            </p:extLst>
          </p:nvPr>
        </p:nvGraphicFramePr>
        <p:xfrm>
          <a:off x="8100165" y="2818666"/>
          <a:ext cx="2050224" cy="4017936"/>
        </p:xfrm>
        <a:graphic>
          <a:graphicData uri="http://schemas.openxmlformats.org/drawingml/2006/table">
            <a:tbl>
              <a:tblPr/>
              <a:tblGrid>
                <a:gridCol w="334110"/>
                <a:gridCol w="334110"/>
                <a:gridCol w="341705"/>
                <a:gridCol w="364484"/>
                <a:gridCol w="341705"/>
                <a:gridCol w="334110"/>
              </a:tblGrid>
              <a:tr h="50224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224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224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224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224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224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2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224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8799707" y="1895336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Д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256085"/>
              </p:ext>
            </p:extLst>
          </p:nvPr>
        </p:nvGraphicFramePr>
        <p:xfrm>
          <a:off x="10213943" y="827311"/>
          <a:ext cx="1619200" cy="3450223"/>
        </p:xfrm>
        <a:graphic>
          <a:graphicData uri="http://schemas.openxmlformats.org/drawingml/2006/table">
            <a:tbl>
              <a:tblPr/>
              <a:tblGrid>
                <a:gridCol w="375588"/>
                <a:gridCol w="375588"/>
                <a:gridCol w="434012"/>
                <a:gridCol w="434012"/>
              </a:tblGrid>
              <a:tr h="4928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8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8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8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28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8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8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10860526" y="-70818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3122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5" y="4651814"/>
            <a:ext cx="1577341" cy="2103123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982972"/>
              </p:ext>
            </p:extLst>
          </p:nvPr>
        </p:nvGraphicFramePr>
        <p:xfrm>
          <a:off x="70858" y="833699"/>
          <a:ext cx="2140596" cy="4035978"/>
        </p:xfrm>
        <a:graphic>
          <a:graphicData uri="http://schemas.openxmlformats.org/drawingml/2006/table">
            <a:tbl>
              <a:tblPr/>
              <a:tblGrid>
                <a:gridCol w="410741"/>
                <a:gridCol w="355449"/>
                <a:gridCol w="355449"/>
                <a:gridCol w="315955"/>
                <a:gridCol w="347553"/>
                <a:gridCol w="355449"/>
              </a:tblGrid>
              <a:tr h="448442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ж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Ж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78996" y="0"/>
            <a:ext cx="936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Ж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55844"/>
              </p:ext>
            </p:extLst>
          </p:nvPr>
        </p:nvGraphicFramePr>
        <p:xfrm>
          <a:off x="2293748" y="2703003"/>
          <a:ext cx="2210340" cy="4154997"/>
        </p:xfrm>
        <a:graphic>
          <a:graphicData uri="http://schemas.openxmlformats.org/drawingml/2006/table">
            <a:tbl>
              <a:tblPr/>
              <a:tblGrid>
                <a:gridCol w="270286"/>
                <a:gridCol w="312330"/>
                <a:gridCol w="312330"/>
                <a:gridCol w="270286"/>
                <a:gridCol w="270286"/>
                <a:gridCol w="240255"/>
                <a:gridCol w="264281"/>
                <a:gridCol w="270286"/>
              </a:tblGrid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7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154917" y="2417627"/>
            <a:ext cx="660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З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5583" y="74909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И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68275" y="1779673"/>
            <a:ext cx="6896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К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876402"/>
              </p:ext>
            </p:extLst>
          </p:nvPr>
        </p:nvGraphicFramePr>
        <p:xfrm>
          <a:off x="4504088" y="215370"/>
          <a:ext cx="2253470" cy="5327844"/>
        </p:xfrm>
        <a:graphic>
          <a:graphicData uri="http://schemas.openxmlformats.org/drawingml/2006/table">
            <a:tbl>
              <a:tblPr/>
              <a:tblGrid>
                <a:gridCol w="273148"/>
                <a:gridCol w="279356"/>
                <a:gridCol w="297979"/>
                <a:gridCol w="279356"/>
                <a:gridCol w="273148"/>
                <a:gridCol w="273148"/>
                <a:gridCol w="279356"/>
                <a:gridCol w="297979"/>
              </a:tblGrid>
              <a:tr h="44398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98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370537"/>
              </p:ext>
            </p:extLst>
          </p:nvPr>
        </p:nvGraphicFramePr>
        <p:xfrm>
          <a:off x="6326909" y="2866520"/>
          <a:ext cx="1779820" cy="4006314"/>
        </p:xfrm>
        <a:graphic>
          <a:graphicData uri="http://schemas.openxmlformats.org/drawingml/2006/table">
            <a:tbl>
              <a:tblPr/>
              <a:tblGrid>
                <a:gridCol w="282014"/>
                <a:gridCol w="282014"/>
                <a:gridCol w="325882"/>
                <a:gridCol w="325882"/>
                <a:gridCol w="282014"/>
                <a:gridCol w="282014"/>
              </a:tblGrid>
              <a:tr h="44514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514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45958"/>
              </p:ext>
            </p:extLst>
          </p:nvPr>
        </p:nvGraphicFramePr>
        <p:xfrm>
          <a:off x="8277504" y="215370"/>
          <a:ext cx="2699663" cy="4051936"/>
        </p:xfrm>
        <a:graphic>
          <a:graphicData uri="http://schemas.openxmlformats.org/drawingml/2006/table">
            <a:tbl>
              <a:tblPr/>
              <a:tblGrid>
                <a:gridCol w="248945"/>
                <a:gridCol w="221283"/>
                <a:gridCol w="243412"/>
                <a:gridCol w="248945"/>
                <a:gridCol w="243412"/>
                <a:gridCol w="243412"/>
                <a:gridCol w="248945"/>
                <a:gridCol w="265540"/>
                <a:gridCol w="248945"/>
                <a:gridCol w="243412"/>
                <a:gridCol w="243412"/>
              </a:tblGrid>
              <a:tr h="506492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6492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6492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6492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649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06492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6492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6492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8716943" y="84491"/>
            <a:ext cx="7409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Л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977167" y="2390023"/>
            <a:ext cx="838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М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095160"/>
              </p:ext>
            </p:extLst>
          </p:nvPr>
        </p:nvGraphicFramePr>
        <p:xfrm>
          <a:off x="10445857" y="3340953"/>
          <a:ext cx="1518256" cy="3517047"/>
        </p:xfrm>
        <a:graphic>
          <a:graphicData uri="http://schemas.openxmlformats.org/drawingml/2006/table">
            <a:tbl>
              <a:tblPr/>
              <a:tblGrid>
                <a:gridCol w="240569"/>
                <a:gridCol w="240569"/>
                <a:gridCol w="277990"/>
                <a:gridCol w="277990"/>
                <a:gridCol w="240569"/>
                <a:gridCol w="240569"/>
              </a:tblGrid>
              <a:tr h="39078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078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078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078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78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078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078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078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0783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29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321" y="74909"/>
            <a:ext cx="1577341" cy="210312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8762" y="74909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Н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48058" y="2258503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О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67398" y="74909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П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1148" y="2283823"/>
            <a:ext cx="68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Р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384796" y="74909"/>
            <a:ext cx="72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С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675187" y="2348881"/>
            <a:ext cx="68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Т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768519"/>
              </p:ext>
            </p:extLst>
          </p:nvPr>
        </p:nvGraphicFramePr>
        <p:xfrm>
          <a:off x="53495" y="839162"/>
          <a:ext cx="1992283" cy="3812652"/>
        </p:xfrm>
        <a:graphic>
          <a:graphicData uri="http://schemas.openxmlformats.org/drawingml/2006/table">
            <a:tbl>
              <a:tblPr/>
              <a:tblGrid>
                <a:gridCol w="340885"/>
                <a:gridCol w="340885"/>
                <a:gridCol w="303008"/>
                <a:gridCol w="333310"/>
                <a:gridCol w="340885"/>
                <a:gridCol w="333310"/>
              </a:tblGrid>
              <a:tr h="42362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62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62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2362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3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362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362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362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3628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084926"/>
              </p:ext>
            </p:extLst>
          </p:nvPr>
        </p:nvGraphicFramePr>
        <p:xfrm>
          <a:off x="1833858" y="3158531"/>
          <a:ext cx="1838369" cy="3626600"/>
        </p:xfrm>
        <a:graphic>
          <a:graphicData uri="http://schemas.openxmlformats.org/drawingml/2006/table">
            <a:tbl>
              <a:tblPr/>
              <a:tblGrid>
                <a:gridCol w="358123"/>
                <a:gridCol w="413833"/>
                <a:gridCol w="358123"/>
                <a:gridCol w="358123"/>
                <a:gridCol w="350167"/>
              </a:tblGrid>
              <a:tr h="4533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3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3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533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3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3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533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33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38141"/>
              </p:ext>
            </p:extLst>
          </p:nvPr>
        </p:nvGraphicFramePr>
        <p:xfrm>
          <a:off x="3702968" y="946953"/>
          <a:ext cx="1984186" cy="4423155"/>
        </p:xfrm>
        <a:graphic>
          <a:graphicData uri="http://schemas.openxmlformats.org/drawingml/2006/table">
            <a:tbl>
              <a:tblPr/>
              <a:tblGrid>
                <a:gridCol w="314396"/>
                <a:gridCol w="314396"/>
                <a:gridCol w="363301"/>
                <a:gridCol w="363301"/>
                <a:gridCol w="314396"/>
                <a:gridCol w="314396"/>
              </a:tblGrid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10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166403"/>
              </p:ext>
            </p:extLst>
          </p:nvPr>
        </p:nvGraphicFramePr>
        <p:xfrm>
          <a:off x="5158474" y="2720168"/>
          <a:ext cx="2009567" cy="4088270"/>
        </p:xfrm>
        <a:graphic>
          <a:graphicData uri="http://schemas.openxmlformats.org/drawingml/2006/table">
            <a:tbl>
              <a:tblPr/>
              <a:tblGrid>
                <a:gridCol w="294562"/>
                <a:gridCol w="294562"/>
                <a:gridCol w="261833"/>
                <a:gridCol w="288016"/>
                <a:gridCol w="294562"/>
                <a:gridCol w="288016"/>
                <a:gridCol w="288016"/>
              </a:tblGrid>
              <a:tr h="4088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8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8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8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82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88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8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8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8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8827"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244080"/>
              </p:ext>
            </p:extLst>
          </p:nvPr>
        </p:nvGraphicFramePr>
        <p:xfrm>
          <a:off x="7471835" y="699677"/>
          <a:ext cx="2867310" cy="5945968"/>
        </p:xfrm>
        <a:graphic>
          <a:graphicData uri="http://schemas.openxmlformats.org/drawingml/2006/table">
            <a:tbl>
              <a:tblPr/>
              <a:tblGrid>
                <a:gridCol w="281111"/>
                <a:gridCol w="316247"/>
                <a:gridCol w="316247"/>
                <a:gridCol w="365441"/>
                <a:gridCol w="365441"/>
                <a:gridCol w="316247"/>
                <a:gridCol w="316247"/>
                <a:gridCol w="281111"/>
                <a:gridCol w="309218"/>
              </a:tblGrid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ж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6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797795"/>
              </p:ext>
            </p:extLst>
          </p:nvPr>
        </p:nvGraphicFramePr>
        <p:xfrm>
          <a:off x="10003102" y="2606780"/>
          <a:ext cx="1735813" cy="4251220"/>
        </p:xfrm>
        <a:graphic>
          <a:graphicData uri="http://schemas.openxmlformats.org/drawingml/2006/table">
            <a:tbl>
              <a:tblPr/>
              <a:tblGrid>
                <a:gridCol w="348713"/>
                <a:gridCol w="348713"/>
                <a:gridCol w="340961"/>
                <a:gridCol w="348713"/>
                <a:gridCol w="348713"/>
              </a:tblGrid>
              <a:tr h="425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1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5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25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5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99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3610" y="181812"/>
            <a:ext cx="8127815" cy="327431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ЕФИМ подготовил для вас азбуку финансовой грамотности, но Баба </a:t>
            </a:r>
            <a:r>
              <a:rPr lang="ru-RU" b="1" dirty="0" err="1" smtClean="0">
                <a:solidFill>
                  <a:srgbClr val="0070C0"/>
                </a:solidFill>
              </a:rPr>
              <a:t>Йома</a:t>
            </a:r>
            <a:r>
              <a:rPr lang="ru-RU" b="1" dirty="0" smtClean="0">
                <a:solidFill>
                  <a:srgbClr val="0070C0"/>
                </a:solidFill>
              </a:rPr>
              <a:t> и Леший В</a:t>
            </a:r>
            <a:r>
              <a:rPr lang="en-US" b="1" dirty="0" smtClean="0">
                <a:solidFill>
                  <a:srgbClr val="0070C0"/>
                </a:solidFill>
              </a:rPr>
              <a:t>ö</a:t>
            </a:r>
            <a:r>
              <a:rPr lang="ru-RU" b="1" dirty="0" err="1" smtClean="0">
                <a:solidFill>
                  <a:srgbClr val="0070C0"/>
                </a:solidFill>
              </a:rPr>
              <a:t>рись</a:t>
            </a:r>
            <a:r>
              <a:rPr lang="ru-RU" b="1" dirty="0" smtClean="0">
                <a:solidFill>
                  <a:srgbClr val="0070C0"/>
                </a:solidFill>
              </a:rPr>
              <a:t> украли буквы и скрылись где-то в республике Коми.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Чтобы собрать буквы, надо выполнить задания </a:t>
            </a:r>
            <a:r>
              <a:rPr lang="ru-RU" b="1" dirty="0" err="1" smtClean="0">
                <a:solidFill>
                  <a:srgbClr val="0070C0"/>
                </a:solidFill>
              </a:rPr>
              <a:t>Йомы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и В</a:t>
            </a:r>
            <a:r>
              <a:rPr lang="en-US" b="1" dirty="0">
                <a:solidFill>
                  <a:srgbClr val="0070C0"/>
                </a:solidFill>
              </a:rPr>
              <a:t>ö</a:t>
            </a:r>
            <a:r>
              <a:rPr lang="ru-RU" b="1" dirty="0" err="1" smtClean="0">
                <a:solidFill>
                  <a:srgbClr val="0070C0"/>
                </a:solidFill>
              </a:rPr>
              <a:t>рися</a:t>
            </a:r>
            <a:r>
              <a:rPr lang="ru-RU" b="1" dirty="0" smtClean="0">
                <a:solidFill>
                  <a:srgbClr val="0070C0"/>
                </a:solidFill>
              </a:rPr>
              <a:t> и отгадать зашифрованные слова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Помогите ЕФИМУ собрать азбуку!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29099"/>
          <a:stretch/>
        </p:blipFill>
        <p:spPr>
          <a:xfrm>
            <a:off x="152961" y="3353470"/>
            <a:ext cx="3566632" cy="35045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2891"/>
          <a:stretch/>
        </p:blipFill>
        <p:spPr>
          <a:xfrm>
            <a:off x="10041295" y="181812"/>
            <a:ext cx="2068852" cy="36462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961" y="371959"/>
            <a:ext cx="1688738" cy="248128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719593" y="3828081"/>
            <a:ext cx="847240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Азбука создана с целью формирования интереса обучающихся </a:t>
            </a:r>
            <a:r>
              <a:rPr lang="ru-RU" sz="2800" dirty="0" smtClean="0"/>
              <a:t>к </a:t>
            </a:r>
            <a:r>
              <a:rPr lang="ru-RU" sz="2800" dirty="0"/>
              <a:t>освоению финансовой грамотности и для разъяснения основных экономических терминов, которые часто используются в теории и практике финансового образования </a:t>
            </a:r>
            <a:r>
              <a:rPr lang="ru-RU" sz="2800" dirty="0" smtClean="0"/>
              <a:t>детей, а также для ознакомления с интересными фактами о республике Коми.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6754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366" y="4804475"/>
            <a:ext cx="1424295" cy="189906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2472" y="1767331"/>
            <a:ext cx="649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У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08070" y="74909"/>
            <a:ext cx="824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Ф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20844" y="2832392"/>
            <a:ext cx="72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Х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98815" y="74909"/>
            <a:ext cx="7793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Ц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75823" y="2370727"/>
            <a:ext cx="7409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Ч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844990" y="74909"/>
            <a:ext cx="9525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Ш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440291"/>
              </p:ext>
            </p:extLst>
          </p:nvPr>
        </p:nvGraphicFramePr>
        <p:xfrm>
          <a:off x="93822" y="2832392"/>
          <a:ext cx="1899746" cy="3961220"/>
        </p:xfrm>
        <a:graphic>
          <a:graphicData uri="http://schemas.openxmlformats.org/drawingml/2006/table">
            <a:tbl>
              <a:tblPr/>
              <a:tblGrid>
                <a:gridCol w="301016"/>
                <a:gridCol w="301016"/>
                <a:gridCol w="347841"/>
                <a:gridCol w="347841"/>
                <a:gridCol w="301016"/>
                <a:gridCol w="301016"/>
              </a:tblGrid>
              <a:tr h="396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6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6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122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656782"/>
              </p:ext>
            </p:extLst>
          </p:nvPr>
        </p:nvGraphicFramePr>
        <p:xfrm>
          <a:off x="1102009" y="344687"/>
          <a:ext cx="2926784" cy="4975410"/>
        </p:xfrm>
        <a:graphic>
          <a:graphicData uri="http://schemas.openxmlformats.org/drawingml/2006/table">
            <a:tbl>
              <a:tblPr/>
              <a:tblGrid>
                <a:gridCol w="295967"/>
                <a:gridCol w="295967"/>
                <a:gridCol w="263081"/>
                <a:gridCol w="289390"/>
                <a:gridCol w="295967"/>
                <a:gridCol w="289390"/>
                <a:gridCol w="289390"/>
                <a:gridCol w="295967"/>
                <a:gridCol w="315698"/>
                <a:gridCol w="295967"/>
              </a:tblGrid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Ф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31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142207"/>
              </p:ext>
            </p:extLst>
          </p:nvPr>
        </p:nvGraphicFramePr>
        <p:xfrm>
          <a:off x="4235577" y="3166922"/>
          <a:ext cx="1678630" cy="3470072"/>
        </p:xfrm>
        <a:graphic>
          <a:graphicData uri="http://schemas.openxmlformats.org/drawingml/2006/table">
            <a:tbl>
              <a:tblPr/>
              <a:tblGrid>
                <a:gridCol w="316060"/>
                <a:gridCol w="316060"/>
                <a:gridCol w="365225"/>
                <a:gridCol w="365225"/>
                <a:gridCol w="316060"/>
              </a:tblGrid>
              <a:tr h="43375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375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75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75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7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Х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375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75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375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775238"/>
              </p:ext>
            </p:extLst>
          </p:nvPr>
        </p:nvGraphicFramePr>
        <p:xfrm>
          <a:off x="5488976" y="998239"/>
          <a:ext cx="1563652" cy="2461515"/>
        </p:xfrm>
        <a:graphic>
          <a:graphicData uri="http://schemas.openxmlformats.org/drawingml/2006/table">
            <a:tbl>
              <a:tblPr/>
              <a:tblGrid>
                <a:gridCol w="419123"/>
                <a:gridCol w="419123"/>
                <a:gridCol w="362703"/>
                <a:gridCol w="362703"/>
              </a:tblGrid>
              <a:tr h="35164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4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4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4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164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164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449551"/>
              </p:ext>
            </p:extLst>
          </p:nvPr>
        </p:nvGraphicFramePr>
        <p:xfrm>
          <a:off x="6481242" y="3386797"/>
          <a:ext cx="2401920" cy="3316740"/>
        </p:xfrm>
        <a:graphic>
          <a:graphicData uri="http://schemas.openxmlformats.org/drawingml/2006/table">
            <a:tbl>
              <a:tblPr/>
              <a:tblGrid>
                <a:gridCol w="293713"/>
                <a:gridCol w="287187"/>
                <a:gridCol w="287187"/>
                <a:gridCol w="293713"/>
                <a:gridCol w="313293"/>
                <a:gridCol w="293713"/>
                <a:gridCol w="339401"/>
                <a:gridCol w="293713"/>
              </a:tblGrid>
              <a:tr h="4738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82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7382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382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Ч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382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382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382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546883"/>
              </p:ext>
            </p:extLst>
          </p:nvPr>
        </p:nvGraphicFramePr>
        <p:xfrm>
          <a:off x="8739813" y="74909"/>
          <a:ext cx="1984553" cy="5075994"/>
        </p:xfrm>
        <a:graphic>
          <a:graphicData uri="http://schemas.openxmlformats.org/drawingml/2006/table">
            <a:tbl>
              <a:tblPr/>
              <a:tblGrid>
                <a:gridCol w="373661"/>
                <a:gridCol w="373661"/>
                <a:gridCol w="431785"/>
                <a:gridCol w="431785"/>
                <a:gridCol w="373661"/>
              </a:tblGrid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1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46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4" y="0"/>
            <a:ext cx="1534332" cy="20457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1345" y="2390723"/>
            <a:ext cx="973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Щ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76296" y="99558"/>
            <a:ext cx="9332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Ы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0619" y="2344009"/>
            <a:ext cx="7361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Э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048208" y="99558"/>
            <a:ext cx="986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Ю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875558" y="1345770"/>
            <a:ext cx="724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22392"/>
              </p:ext>
            </p:extLst>
          </p:nvPr>
        </p:nvGraphicFramePr>
        <p:xfrm>
          <a:off x="82033" y="3270141"/>
          <a:ext cx="2676665" cy="3510367"/>
        </p:xfrm>
        <a:graphic>
          <a:graphicData uri="http://schemas.openxmlformats.org/drawingml/2006/table">
            <a:tbl>
              <a:tblPr/>
              <a:tblGrid>
                <a:gridCol w="312303"/>
                <a:gridCol w="312303"/>
                <a:gridCol w="270263"/>
                <a:gridCol w="270263"/>
                <a:gridCol w="240232"/>
                <a:gridCol w="264256"/>
                <a:gridCol w="270263"/>
                <a:gridCol w="264256"/>
                <a:gridCol w="264256"/>
                <a:gridCol w="208270"/>
              </a:tblGrid>
              <a:tr h="50148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1481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Щ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14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506294"/>
              </p:ext>
            </p:extLst>
          </p:nvPr>
        </p:nvGraphicFramePr>
        <p:xfrm>
          <a:off x="2758699" y="1345770"/>
          <a:ext cx="1920927" cy="3303720"/>
        </p:xfrm>
        <a:graphic>
          <a:graphicData uri="http://schemas.openxmlformats.org/drawingml/2006/table">
            <a:tbl>
              <a:tblPr/>
              <a:tblGrid>
                <a:gridCol w="441983"/>
                <a:gridCol w="382486"/>
                <a:gridCol w="382486"/>
                <a:gridCol w="339986"/>
                <a:gridCol w="373986"/>
              </a:tblGrid>
              <a:tr h="41296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96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6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6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6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6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6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36334"/>
              </p:ext>
            </p:extLst>
          </p:nvPr>
        </p:nvGraphicFramePr>
        <p:xfrm>
          <a:off x="5043636" y="1797808"/>
          <a:ext cx="2417735" cy="4982700"/>
        </p:xfrm>
        <a:graphic>
          <a:graphicData uri="http://schemas.openxmlformats.org/drawingml/2006/table">
            <a:tbl>
              <a:tblPr/>
              <a:tblGrid>
                <a:gridCol w="328335"/>
                <a:gridCol w="335796"/>
                <a:gridCol w="358183"/>
                <a:gridCol w="335796"/>
                <a:gridCol w="388033"/>
                <a:gridCol w="335796"/>
                <a:gridCol w="335796"/>
              </a:tblGrid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Э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225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835338"/>
              </p:ext>
            </p:extLst>
          </p:nvPr>
        </p:nvGraphicFramePr>
        <p:xfrm>
          <a:off x="7784664" y="1345770"/>
          <a:ext cx="1555574" cy="3522584"/>
        </p:xfrm>
        <a:graphic>
          <a:graphicData uri="http://schemas.openxmlformats.org/drawingml/2006/table">
            <a:tbl>
              <a:tblPr/>
              <a:tblGrid>
                <a:gridCol w="360829"/>
                <a:gridCol w="360829"/>
                <a:gridCol w="416958"/>
                <a:gridCol w="416958"/>
              </a:tblGrid>
              <a:tr h="4403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0323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0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0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Ю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0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ж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40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0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370078"/>
              </p:ext>
            </p:extLst>
          </p:nvPr>
        </p:nvGraphicFramePr>
        <p:xfrm>
          <a:off x="9746309" y="2045779"/>
          <a:ext cx="2202885" cy="4734730"/>
        </p:xfrm>
        <a:graphic>
          <a:graphicData uri="http://schemas.openxmlformats.org/drawingml/2006/table">
            <a:tbl>
              <a:tblPr/>
              <a:tblGrid>
                <a:gridCol w="422694"/>
                <a:gridCol w="365792"/>
                <a:gridCol w="365792"/>
                <a:gridCol w="325149"/>
                <a:gridCol w="357666"/>
                <a:gridCol w="365792"/>
              </a:tblGrid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_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30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88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23986" y="365125"/>
            <a:ext cx="1190269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Отдельные слова благодарности «родителям» ЕФИМА </a:t>
            </a:r>
            <a:r>
              <a:rPr lang="ru-RU" b="1" dirty="0">
                <a:solidFill>
                  <a:schemeClr val="bg1"/>
                </a:solidFill>
              </a:rPr>
              <a:t>- </a:t>
            </a:r>
            <a:r>
              <a:rPr lang="ru-RU" b="1" dirty="0" smtClean="0">
                <a:solidFill>
                  <a:schemeClr val="bg1"/>
                </a:solidFill>
              </a:rPr>
              <a:t>департаменту </a:t>
            </a:r>
            <a:r>
              <a:rPr lang="ru-RU" b="1" dirty="0">
                <a:solidFill>
                  <a:schemeClr val="bg1"/>
                </a:solidFill>
              </a:rPr>
              <a:t>финансов администрации Сыктывкара</a:t>
            </a:r>
          </a:p>
        </p:txBody>
      </p:sp>
    </p:spTree>
    <p:extLst>
      <p:ext uri="{BB962C8B-B14F-4D97-AF65-F5344CB8AC3E}">
        <p14:creationId xmlns:p14="http://schemas.microsoft.com/office/powerpoint/2010/main" val="305827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98902"/>
            <a:ext cx="12192000" cy="595909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ru-RU" b="1" i="1" dirty="0">
                <a:latin typeface="Comic Sans MS" panose="030F0702030302020204" pitchFamily="66" charset="0"/>
              </a:rPr>
              <a:t>Республика Коми – удивительное место. Здесь соседствуют памятники истории, связанные с древней культурой финно-угорских народов и старообрядческой стариной, а рядом – места, напоминающие о драматических событиях ХХ столетия. В Коми много заповедных территорий, но много и промышленных объектов, часть из которых также стали историческими памятниками. </a:t>
            </a:r>
          </a:p>
          <a:p>
            <a:pPr>
              <a:lnSpc>
                <a:spcPct val="170000"/>
              </a:lnSpc>
            </a:pPr>
            <a:r>
              <a:rPr lang="ru-RU" b="1" i="1" dirty="0">
                <a:latin typeface="Comic Sans MS" panose="030F0702030302020204" pitchFamily="66" charset="0"/>
              </a:rPr>
              <a:t>Это значит, что путешествие по Республике Коми обещает быть интересным и разнообразным.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pPr>
              <a:lnSpc>
                <a:spcPct val="170000"/>
              </a:lnSpc>
            </a:pPr>
            <a:r>
              <a:rPr lang="ru-RU" b="1" i="1" dirty="0">
                <a:latin typeface="Comic Sans MS" panose="030F0702030302020204" pitchFamily="66" charset="0"/>
              </a:rPr>
              <a:t>Азбука поможет педагогам разнообразить занятия по финансовой грамотности, сделать их интересными, а школьникам – совершить познавательное путешествие </a:t>
            </a:r>
            <a:r>
              <a:rPr lang="ru-RU" b="1" i="1" dirty="0" smtClean="0">
                <a:latin typeface="Comic Sans MS" panose="030F0702030302020204" pitchFamily="66" charset="0"/>
              </a:rPr>
              <a:t>как в </a:t>
            </a:r>
            <a:r>
              <a:rPr lang="ru-RU" b="1" i="1" dirty="0">
                <a:latin typeface="Comic Sans MS" panose="030F0702030302020204" pitchFamily="66" charset="0"/>
              </a:rPr>
              <a:t>мир </a:t>
            </a:r>
            <a:r>
              <a:rPr lang="ru-RU" b="1" i="1" dirty="0" smtClean="0">
                <a:latin typeface="Comic Sans MS" panose="030F0702030302020204" pitchFamily="66" charset="0"/>
              </a:rPr>
              <a:t>финансов, так и в историю Республики Коми.</a:t>
            </a:r>
          </a:p>
          <a:p>
            <a:pPr marL="0" indent="0">
              <a:lnSpc>
                <a:spcPct val="170000"/>
              </a:lnSpc>
              <a:buNone/>
            </a:pPr>
            <a:endParaRPr lang="ru-RU" b="1" i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08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3218" y="181813"/>
            <a:ext cx="8906043" cy="150003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</a:rPr>
              <a:t>Помогите ЕФИМУ собрать азбуку!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Выберите букву, выполните задания </a:t>
            </a:r>
            <a:r>
              <a:rPr lang="ru-RU" sz="2400" b="1" dirty="0" err="1" smtClean="0">
                <a:solidFill>
                  <a:srgbClr val="0070C0"/>
                </a:solidFill>
              </a:rPr>
              <a:t>Йомы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>
                <a:solidFill>
                  <a:srgbClr val="0070C0"/>
                </a:solidFill>
              </a:rPr>
              <a:t>и В</a:t>
            </a:r>
            <a:r>
              <a:rPr lang="en-US" sz="2400" b="1" dirty="0">
                <a:solidFill>
                  <a:srgbClr val="0070C0"/>
                </a:solidFill>
              </a:rPr>
              <a:t>ö</a:t>
            </a:r>
            <a:r>
              <a:rPr lang="ru-RU" sz="2400" b="1" dirty="0" err="1" smtClean="0">
                <a:solidFill>
                  <a:srgbClr val="0070C0"/>
                </a:solidFill>
              </a:rPr>
              <a:t>рися</a:t>
            </a:r>
            <a:r>
              <a:rPr lang="ru-RU" sz="2400" b="1" dirty="0" smtClean="0">
                <a:solidFill>
                  <a:srgbClr val="0070C0"/>
                </a:solidFill>
              </a:rPr>
              <a:t> и отгадайте зашифрованные слова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Возврат к выбору буквы происходит по нажатию на кружок →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8" y="16875"/>
            <a:ext cx="1688738" cy="24812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59983" y="1624905"/>
            <a:ext cx="9300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hlinkClick r:id="rId3" action="ppaction://hlinksldjump"/>
              </a:rPr>
              <a:t>А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4533" y="1649811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4" action="ppaction://hlinksldjump"/>
              </a:rPr>
              <a:t>Б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77938" y="1643236"/>
            <a:ext cx="8755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5" action="ppaction://hlinksldjump"/>
              </a:rPr>
              <a:t>В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1590" y="1624905"/>
            <a:ext cx="7168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6" action="ppaction://hlinksldjump"/>
              </a:rPr>
              <a:t>Г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82836" y="1617155"/>
            <a:ext cx="10134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7" action="ppaction://hlinksldjump"/>
              </a:rPr>
              <a:t>Д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24568" y="1607180"/>
            <a:ext cx="7857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8" action="ppaction://hlinksldjump"/>
              </a:rPr>
              <a:t>Е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85491" y="1574114"/>
            <a:ext cx="12089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9" action="ppaction://hlinksldjump"/>
              </a:rPr>
              <a:t>Ж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888970" y="1600041"/>
            <a:ext cx="77777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0" action="ppaction://hlinksldjump"/>
              </a:rPr>
              <a:t>З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1573" y="3192240"/>
            <a:ext cx="9877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1" action="ppaction://hlinksldjump"/>
              </a:rPr>
              <a:t>И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18507" y="3187438"/>
            <a:ext cx="8771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2" action="ppaction://hlinksldjump"/>
              </a:rPr>
              <a:t>К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36330" y="3146688"/>
            <a:ext cx="9589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3" action="ppaction://hlinksldjump"/>
              </a:rPr>
              <a:t>Л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69274" y="3122127"/>
            <a:ext cx="12602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4" action="ppaction://hlinksldjump"/>
              </a:rPr>
              <a:t>М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93298" y="3137626"/>
            <a:ext cx="9621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5" action="ppaction://hlinksldjump"/>
              </a:rPr>
              <a:t>Н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69361" y="3087899"/>
            <a:ext cx="10166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6" action="ppaction://hlinksldjump"/>
              </a:rPr>
              <a:t>О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237170" y="3122649"/>
            <a:ext cx="9605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7" action="ppaction://hlinksldjump"/>
              </a:rPr>
              <a:t>П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286723" y="3122649"/>
            <a:ext cx="8402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8" action="ppaction://hlinksldjump"/>
              </a:rPr>
              <a:t>Р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63135" y="3130820"/>
            <a:ext cx="8370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19" action="ppaction://hlinksldjump"/>
              </a:rPr>
              <a:t>С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334072" y="3137626"/>
            <a:ext cx="8579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0" action="ppaction://hlinksldjump"/>
              </a:rPr>
              <a:t>У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379261" y="3152552"/>
            <a:ext cx="7938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1" action="ppaction://hlinksldjump"/>
              </a:rPr>
              <a:t>Т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30942" y="4580395"/>
            <a:ext cx="107593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2" action="ppaction://hlinksldjump"/>
              </a:rPr>
              <a:t>Ф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73218" y="4580395"/>
            <a:ext cx="8627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3" action="ppaction://hlinksldjump"/>
              </a:rPr>
              <a:t>Х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45581" y="4585893"/>
            <a:ext cx="9941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4" action="ppaction://hlinksldjump"/>
              </a:rPr>
              <a:t>Ц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25827" y="4591336"/>
            <a:ext cx="8851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5" action="ppaction://hlinksldjump"/>
              </a:rPr>
              <a:t>Ч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610499" y="4614572"/>
            <a:ext cx="12891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6" action="ppaction://hlinksldjump"/>
              </a:rPr>
              <a:t>Ш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933253" y="4614572"/>
            <a:ext cx="13260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7" action="ppaction://hlinksldjump"/>
              </a:rPr>
              <a:t>Щ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297508" y="4638771"/>
            <a:ext cx="11673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8" action="ppaction://hlinksldjump"/>
              </a:rPr>
              <a:t>Ы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8464815" y="4596591"/>
            <a:ext cx="84831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9" action="ppaction://hlinksldjump"/>
              </a:rPr>
              <a:t>Э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9348342" y="4585802"/>
            <a:ext cx="13099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30" action="ppaction://hlinksldjump"/>
              </a:rPr>
              <a:t>Ю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0727273" y="4573866"/>
            <a:ext cx="89159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31" action="ppaction://hlinksldjump"/>
              </a:rPr>
              <a:t>Я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0134774" y="-26649"/>
            <a:ext cx="2057226" cy="2741396"/>
          </a:xfrm>
          <a:prstGeom prst="rect">
            <a:avLst/>
          </a:prstGeom>
        </p:spPr>
      </p:pic>
      <p:sp>
        <p:nvSpPr>
          <p:cNvPr id="37" name="Управляющая кнопка: в конец 36">
            <a:hlinkClick r:id="rId33" action="ppaction://hlinksldjump" highlightClick="1"/>
          </p:cNvPr>
          <p:cNvSpPr/>
          <p:nvPr/>
        </p:nvSpPr>
        <p:spPr>
          <a:xfrm>
            <a:off x="11006328" y="6143526"/>
            <a:ext cx="1185672" cy="583845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24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316636"/>
            <a:ext cx="2656022" cy="3541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425" y="4283020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А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9226" y="108487"/>
            <a:ext cx="6038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А.… - лицевая, главная сторона монеты.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4985" y="108487"/>
            <a:ext cx="1273641" cy="19134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81247" y="2083496"/>
            <a:ext cx="53107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Поселок </a:t>
            </a:r>
            <a:r>
              <a:rPr lang="ru-RU" sz="2000" b="1" dirty="0" err="1">
                <a:solidFill>
                  <a:srgbClr val="C00000"/>
                </a:solidFill>
              </a:rPr>
              <a:t>Абезь</a:t>
            </a:r>
            <a:r>
              <a:rPr lang="ru-RU" sz="2000" b="1" dirty="0">
                <a:solidFill>
                  <a:srgbClr val="C00000"/>
                </a:solidFill>
              </a:rPr>
              <a:t> Интинского района образован в 1932 г., как </a:t>
            </a:r>
            <a:r>
              <a:rPr lang="ru-RU" sz="2000" b="1" dirty="0" err="1">
                <a:solidFill>
                  <a:srgbClr val="C00000"/>
                </a:solidFill>
              </a:rPr>
              <a:t>лагпункт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Ухтпечлага</a:t>
            </a:r>
            <a:r>
              <a:rPr lang="ru-RU" sz="2000" b="1" dirty="0">
                <a:solidFill>
                  <a:srgbClr val="C00000"/>
                </a:solidFill>
              </a:rPr>
              <a:t>. Центр сельской администрации Интинского </a:t>
            </a:r>
            <a:r>
              <a:rPr lang="ru-RU" sz="2000" b="1" dirty="0" smtClean="0">
                <a:solidFill>
                  <a:srgbClr val="C00000"/>
                </a:solidFill>
              </a:rPr>
              <a:t>МО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081" y="108487"/>
            <a:ext cx="1911366" cy="19233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374361" y="136637"/>
            <a:ext cx="9688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>
                <a:solidFill>
                  <a:srgbClr val="C00000"/>
                </a:solidFill>
              </a:rPr>
              <a:t>Абезь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88026" y="2940910"/>
            <a:ext cx="75039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Здесь </a:t>
            </a:r>
            <a:r>
              <a:rPr lang="ru-RU" sz="2000" dirty="0">
                <a:latin typeface="Arial Black" panose="020B0A04020102020204" pitchFamily="34" charset="0"/>
              </a:rPr>
              <a:t>находится единственное в Республике Коми мемориальное кладбище.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37299" y="5280012"/>
            <a:ext cx="75188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Горный </a:t>
            </a:r>
            <a:r>
              <a:rPr lang="ru-RU" sz="2000" dirty="0">
                <a:latin typeface="Arial Black" panose="020B0A04020102020204" pitchFamily="34" charset="0"/>
              </a:rPr>
              <a:t>хрусталь городского округа </a:t>
            </a:r>
            <a:r>
              <a:rPr lang="ru-RU" sz="2000" dirty="0" smtClean="0">
                <a:latin typeface="Arial Black" panose="020B0A04020102020204" pitchFamily="34" charset="0"/>
              </a:rPr>
              <a:t>Инты </a:t>
            </a:r>
            <a:r>
              <a:rPr lang="ru-RU" sz="2000" dirty="0">
                <a:latin typeface="Arial Black" panose="020B0A04020102020204" pitchFamily="34" charset="0"/>
              </a:rPr>
              <a:t>известен тем, что именно из него были изготовлены стекла иллюминаторов космического корабля </a:t>
            </a:r>
            <a:r>
              <a:rPr lang="ru-RU" sz="2000" dirty="0" smtClean="0">
                <a:latin typeface="Arial Black" panose="020B0A04020102020204" pitchFamily="34" charset="0"/>
              </a:rPr>
              <a:t>«…-1</a:t>
            </a:r>
            <a:r>
              <a:rPr lang="ru-RU" sz="2000" dirty="0">
                <a:latin typeface="Arial Black" panose="020B0A04020102020204" pitchFamily="34" charset="0"/>
              </a:rPr>
              <a:t>», на котором Юрий Гагарин </a:t>
            </a:r>
            <a:r>
              <a:rPr lang="ru-RU" sz="2000" dirty="0" smtClean="0">
                <a:latin typeface="Arial Black" panose="020B0A04020102020204" pitchFamily="34" charset="0"/>
              </a:rPr>
              <a:t>отправился </a:t>
            </a:r>
            <a:r>
              <a:rPr lang="ru-RU" sz="2000" dirty="0">
                <a:latin typeface="Arial Black" panose="020B0A04020102020204" pitchFamily="34" charset="0"/>
              </a:rPr>
              <a:t>в </a:t>
            </a:r>
            <a:r>
              <a:rPr lang="ru-RU" sz="2000" dirty="0" smtClean="0">
                <a:latin typeface="Arial Black" panose="020B0A04020102020204" pitchFamily="34" charset="0"/>
              </a:rPr>
              <a:t>космос.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4117" y="3858520"/>
            <a:ext cx="1186624" cy="112559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973196" y="3648796"/>
            <a:ext cx="618849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2. Самая </a:t>
            </a:r>
            <a:r>
              <a:rPr lang="ru-RU" sz="2000" dirty="0">
                <a:latin typeface="Arial Black" panose="020B0A04020102020204" pitchFamily="34" charset="0"/>
              </a:rPr>
              <a:t>известная достопримечательность Инты </a:t>
            </a:r>
            <a:r>
              <a:rPr lang="ru-RU" sz="2000" dirty="0" smtClean="0">
                <a:latin typeface="Arial Black" panose="020B0A04020102020204" pitchFamily="34" charset="0"/>
              </a:rPr>
              <a:t>– … башня, которая является </a:t>
            </a:r>
            <a:r>
              <a:rPr lang="ru-RU" sz="2000" dirty="0">
                <a:latin typeface="Arial Black" panose="020B0A04020102020204" pitchFamily="34" charset="0"/>
              </a:rPr>
              <a:t>главным символом города. В ней располагается Музей истории политических репрессий.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904481"/>
              </p:ext>
            </p:extLst>
          </p:nvPr>
        </p:nvGraphicFramePr>
        <p:xfrm>
          <a:off x="2552900" y="508597"/>
          <a:ext cx="2135126" cy="5165400"/>
        </p:xfrm>
        <a:graphic>
          <a:graphicData uri="http://schemas.openxmlformats.org/drawingml/2006/table">
            <a:tbl>
              <a:tblPr/>
              <a:tblGrid>
                <a:gridCol w="415688"/>
                <a:gridCol w="415688"/>
                <a:gridCol w="425137"/>
                <a:gridCol w="453476"/>
                <a:gridCol w="425137"/>
              </a:tblGrid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450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79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5" y="3409626"/>
            <a:ext cx="2586279" cy="34483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2364" y="4329515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Б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4583" y="161602"/>
            <a:ext cx="3698928" cy="24635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9224" y="161601"/>
            <a:ext cx="7949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Б… — расходы и доходы семьи, фирмы или государства.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8438" y="2641677"/>
            <a:ext cx="57665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С</a:t>
            </a:r>
            <a:r>
              <a:rPr lang="ru-RU" sz="2000" b="1" dirty="0" smtClean="0">
                <a:solidFill>
                  <a:srgbClr val="C00000"/>
                </a:solidFill>
              </a:rPr>
              <a:t>амый крупный в </a:t>
            </a:r>
            <a:r>
              <a:rPr lang="ru-RU" sz="2000" b="1" dirty="0">
                <a:solidFill>
                  <a:srgbClr val="C00000"/>
                </a:solidFill>
              </a:rPr>
              <a:t>Республике Коми </a:t>
            </a:r>
            <a:r>
              <a:rPr lang="ru-RU" sz="2000" b="1" dirty="0" smtClean="0">
                <a:solidFill>
                  <a:srgbClr val="C00000"/>
                </a:solidFill>
              </a:rPr>
              <a:t>и в европейской части России водопад на </a:t>
            </a:r>
            <a:r>
              <a:rPr lang="ru-RU" sz="2000" b="1" dirty="0" err="1" smtClean="0">
                <a:solidFill>
                  <a:srgbClr val="C00000"/>
                </a:solidFill>
              </a:rPr>
              <a:t>Халмеръю</a:t>
            </a:r>
            <a:r>
              <a:rPr lang="ru-RU" sz="2000" b="1" dirty="0" smtClean="0">
                <a:solidFill>
                  <a:srgbClr val="C00000"/>
                </a:solidFill>
              </a:rPr>
              <a:t> 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800531" y="161600"/>
            <a:ext cx="1282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</a:rPr>
              <a:t>Буредан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9490" y="4329796"/>
            <a:ext cx="71628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</a:rPr>
              <a:t>2</a:t>
            </a:r>
            <a:r>
              <a:rPr lang="ru-RU" sz="2000" dirty="0" smtClean="0">
                <a:latin typeface="Arial Black" panose="020B0A04020102020204" pitchFamily="34" charset="0"/>
              </a:rPr>
              <a:t>. </a:t>
            </a:r>
            <a:r>
              <a:rPr lang="ru-RU" sz="2000" dirty="0">
                <a:latin typeface="Arial Black" panose="020B0A04020102020204" pitchFamily="34" charset="0"/>
              </a:rPr>
              <a:t>О</a:t>
            </a:r>
            <a:r>
              <a:rPr lang="ru-RU" sz="2000" dirty="0" smtClean="0">
                <a:latin typeface="Arial Black" panose="020B0A04020102020204" pitchFamily="34" charset="0"/>
              </a:rPr>
              <a:t>дна </a:t>
            </a:r>
            <a:r>
              <a:rPr lang="ru-RU" sz="2000" dirty="0">
                <a:latin typeface="Arial Black" panose="020B0A04020102020204" pitchFamily="34" charset="0"/>
              </a:rPr>
              <a:t>из самых красивых скульптур </a:t>
            </a:r>
            <a:r>
              <a:rPr lang="ru-RU" sz="2000" dirty="0" smtClean="0">
                <a:latin typeface="Arial Black" panose="020B0A04020102020204" pitchFamily="34" charset="0"/>
              </a:rPr>
              <a:t>г. Воркута </a:t>
            </a:r>
            <a:r>
              <a:rPr lang="ru-RU" sz="2000" dirty="0">
                <a:latin typeface="Arial Black" panose="020B0A04020102020204" pitchFamily="34" charset="0"/>
              </a:rPr>
              <a:t>посвящена изящному северному зверю, </a:t>
            </a:r>
            <a:r>
              <a:rPr lang="ru-RU" sz="2000" dirty="0" smtClean="0">
                <a:latin typeface="Arial Black" panose="020B0A04020102020204" pitchFamily="34" charset="0"/>
              </a:rPr>
              <a:t>символу </a:t>
            </a:r>
            <a:r>
              <a:rPr lang="ru-RU" sz="2000" dirty="0">
                <a:latin typeface="Arial Black" panose="020B0A04020102020204" pitchFamily="34" charset="0"/>
              </a:rPr>
              <a:t>Крайнего </a:t>
            </a:r>
            <a:r>
              <a:rPr lang="ru-RU" sz="2000" dirty="0" smtClean="0">
                <a:latin typeface="Arial Black" panose="020B0A04020102020204" pitchFamily="34" charset="0"/>
              </a:rPr>
              <a:t>Севера.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7423" t="13278" r="34071" b="23167"/>
          <a:stretch/>
        </p:blipFill>
        <p:spPr>
          <a:xfrm>
            <a:off x="2717290" y="4064394"/>
            <a:ext cx="994483" cy="12290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40259" r="30516" b="5618"/>
          <a:stretch/>
        </p:blipFill>
        <p:spPr>
          <a:xfrm>
            <a:off x="10735323" y="3767891"/>
            <a:ext cx="1379978" cy="296931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717290" y="5295191"/>
            <a:ext cx="810502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3. Монумент Победы в г. Воркута представляет собой лозу,  обвивающую </a:t>
            </a:r>
            <a:r>
              <a:rPr lang="ru-RU" sz="2000" dirty="0">
                <a:latin typeface="Arial Black" panose="020B0A04020102020204" pitchFamily="34" charset="0"/>
              </a:rPr>
              <a:t>четыре оружейных ствола, металлические </a:t>
            </a:r>
            <a:r>
              <a:rPr lang="ru-RU" sz="2000" dirty="0" smtClean="0">
                <a:latin typeface="Arial Black" panose="020B0A04020102020204" pitchFamily="34" charset="0"/>
              </a:rPr>
              <a:t>птицы </a:t>
            </a:r>
            <a:r>
              <a:rPr lang="ru-RU" sz="2000" dirty="0">
                <a:latin typeface="Arial Black" panose="020B0A04020102020204" pitchFamily="34" charset="0"/>
              </a:rPr>
              <a:t>соорудили гнездо на вершине конструкции и высиживают птенцов</a:t>
            </a:r>
            <a:r>
              <a:rPr lang="ru-RU" sz="2000" dirty="0" smtClean="0">
                <a:latin typeface="Arial Black" panose="020B0A04020102020204" pitchFamily="34" charset="0"/>
              </a:rPr>
              <a:t>. Что это за птица?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33560" y="3309614"/>
            <a:ext cx="70887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… - важный </a:t>
            </a:r>
            <a:r>
              <a:rPr lang="ru-RU" sz="2000" dirty="0">
                <a:latin typeface="Arial Black" panose="020B0A04020102020204" pitchFamily="34" charset="0"/>
              </a:rPr>
              <a:t>железнодорожный узел. За </a:t>
            </a:r>
            <a:r>
              <a:rPr lang="ru-RU" sz="2000" dirty="0" smtClean="0">
                <a:latin typeface="Arial Black" panose="020B0A04020102020204" pitchFamily="34" charset="0"/>
              </a:rPr>
              <a:t>… </a:t>
            </a:r>
            <a:r>
              <a:rPr lang="ru-RU" sz="2000" dirty="0">
                <a:latin typeface="Arial Black" panose="020B0A04020102020204" pitchFamily="34" charset="0"/>
              </a:rPr>
              <a:t>железная дорога делится на две </a:t>
            </a:r>
            <a:r>
              <a:rPr lang="ru-RU" sz="2000" dirty="0" smtClean="0">
                <a:latin typeface="Arial Black" panose="020B0A04020102020204" pitchFamily="34" charset="0"/>
              </a:rPr>
              <a:t>ветви. </a:t>
            </a:r>
            <a:r>
              <a:rPr lang="ru-RU" sz="2000" dirty="0">
                <a:latin typeface="Arial Black" panose="020B0A04020102020204" pitchFamily="34" charset="0"/>
              </a:rPr>
              <a:t>Одна ведёт в город </a:t>
            </a:r>
            <a:r>
              <a:rPr lang="ru-RU" sz="2000" dirty="0" err="1">
                <a:latin typeface="Arial Black" panose="020B0A04020102020204" pitchFamily="34" charset="0"/>
              </a:rPr>
              <a:t>Лабытнанги</a:t>
            </a:r>
            <a:r>
              <a:rPr lang="ru-RU" sz="2000" dirty="0">
                <a:latin typeface="Arial Black" panose="020B0A04020102020204" pitchFamily="34" charset="0"/>
              </a:rPr>
              <a:t>, вторая — в Воркуту.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4882" y="1852346"/>
            <a:ext cx="2095500" cy="1400175"/>
          </a:xfrm>
          <a:prstGeom prst="rect">
            <a:avLst/>
          </a:prstGeom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82276"/>
              </p:ext>
            </p:extLst>
          </p:nvPr>
        </p:nvGraphicFramePr>
        <p:xfrm>
          <a:off x="1115879" y="852406"/>
          <a:ext cx="2185259" cy="3130656"/>
        </p:xfrm>
        <a:graphic>
          <a:graphicData uri="http://schemas.openxmlformats.org/drawingml/2006/table">
            <a:tbl>
              <a:tblPr/>
              <a:tblGrid>
                <a:gridCol w="313297"/>
                <a:gridCol w="352462"/>
                <a:gridCol w="352462"/>
                <a:gridCol w="407288"/>
                <a:gridCol w="407288"/>
                <a:gridCol w="352462"/>
              </a:tblGrid>
              <a:tr h="52177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77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77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77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77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21776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459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" y="3347634"/>
            <a:ext cx="2632774" cy="35103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5613" y="4329515"/>
            <a:ext cx="991891" cy="132556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В</a:t>
            </a:r>
            <a:endParaRPr lang="ru-RU" sz="9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1993"/>
            <a:ext cx="60035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В… — это официальные деньги страны 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37329" y="2152776"/>
            <a:ext cx="61683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«Заполярная </a:t>
            </a:r>
            <a:r>
              <a:rPr lang="ru-RU" sz="2000" b="1" dirty="0">
                <a:solidFill>
                  <a:srgbClr val="C00000"/>
                </a:solidFill>
              </a:rPr>
              <a:t>кочегарка», «столица мира», «край света», «медвежий угол», «город вечной мерзлоты».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0140" y="123985"/>
            <a:ext cx="2634474" cy="196828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420140" y="245127"/>
            <a:ext cx="1350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Воркута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77173" y="6310052"/>
            <a:ext cx="61157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</a:rPr>
              <a:t>3</a:t>
            </a:r>
            <a:r>
              <a:rPr lang="ru-RU" sz="2000" dirty="0" smtClean="0">
                <a:latin typeface="Arial Black" panose="020B0A04020102020204" pitchFamily="34" charset="0"/>
              </a:rPr>
              <a:t>. Самый </a:t>
            </a:r>
            <a:r>
              <a:rPr lang="ru-RU" sz="2000" dirty="0">
                <a:latin typeface="Arial Black" panose="020B0A04020102020204" pitchFamily="34" charset="0"/>
              </a:rPr>
              <a:t>восточный город в Европе </a:t>
            </a:r>
            <a:r>
              <a:rPr lang="ru-RU" sz="2000" dirty="0" smtClean="0">
                <a:latin typeface="Arial Black" panose="020B0A04020102020204" pitchFamily="34" charset="0"/>
              </a:rPr>
              <a:t>— ...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77173" y="3021616"/>
            <a:ext cx="76774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1. Наивысшая </a:t>
            </a:r>
            <a:r>
              <a:rPr lang="ru-RU" sz="2000" dirty="0">
                <a:latin typeface="Arial Black" panose="020B0A04020102020204" pitchFamily="34" charset="0"/>
              </a:rPr>
              <a:t>вершина </a:t>
            </a:r>
            <a:r>
              <a:rPr lang="ru-RU" sz="2000" dirty="0" smtClean="0">
                <a:latin typeface="Arial Black" panose="020B0A04020102020204" pitchFamily="34" charset="0"/>
              </a:rPr>
              <a:t>Урала, расположенная на </a:t>
            </a:r>
            <a:r>
              <a:rPr lang="ru-RU" sz="2000" dirty="0">
                <a:latin typeface="Arial Black" panose="020B0A04020102020204" pitchFamily="34" charset="0"/>
              </a:rPr>
              <a:t>Приполярном Урале на границе Республики Коми и Ханты-Мансийского автономного </a:t>
            </a:r>
            <a:r>
              <a:rPr lang="ru-RU" sz="2000" dirty="0" smtClean="0">
                <a:latin typeface="Arial Black" panose="020B0A04020102020204" pitchFamily="34" charset="0"/>
              </a:rPr>
              <a:t>округа. Ее название посвящено советскому народу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7826" y="4558953"/>
            <a:ext cx="707608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</a:rPr>
              <a:t>2</a:t>
            </a:r>
            <a:r>
              <a:rPr lang="ru-RU" sz="2000" dirty="0" smtClean="0">
                <a:latin typeface="Arial Black" panose="020B0A04020102020204" pitchFamily="34" charset="0"/>
              </a:rPr>
              <a:t>. Все </a:t>
            </a:r>
            <a:r>
              <a:rPr lang="ru-RU" sz="2000" dirty="0">
                <a:latin typeface="Arial Black" panose="020B0A04020102020204" pitchFamily="34" charset="0"/>
              </a:rPr>
              <a:t>здания, построенные </a:t>
            </a:r>
            <a:r>
              <a:rPr lang="ru-RU" sz="2000" dirty="0" smtClean="0">
                <a:latin typeface="Arial Black" panose="020B0A04020102020204" pitchFamily="34" charset="0"/>
              </a:rPr>
              <a:t>в Воркуте с </a:t>
            </a:r>
            <a:r>
              <a:rPr lang="ru-RU" sz="2000" dirty="0">
                <a:latin typeface="Arial Black" panose="020B0A04020102020204" pitchFamily="34" charset="0"/>
              </a:rPr>
              <a:t>конца 1970-х годов стоят не на фундаментах, а на сваях, </a:t>
            </a:r>
            <a:r>
              <a:rPr lang="ru-RU" sz="2000" dirty="0" smtClean="0">
                <a:latin typeface="Arial Black" panose="020B0A04020102020204" pitchFamily="34" charset="0"/>
              </a:rPr>
              <a:t>потому что иначе </a:t>
            </a:r>
            <a:r>
              <a:rPr lang="ru-RU" sz="2000" dirty="0">
                <a:latin typeface="Arial Black" panose="020B0A04020102020204" pitchFamily="34" charset="0"/>
              </a:rPr>
              <a:t>строить </a:t>
            </a:r>
            <a:r>
              <a:rPr lang="ru-RU" sz="2000" dirty="0" smtClean="0">
                <a:latin typeface="Arial Black" panose="020B0A04020102020204" pitchFamily="34" charset="0"/>
              </a:rPr>
              <a:t>– </a:t>
            </a:r>
            <a:r>
              <a:rPr lang="ru-RU" sz="2000" dirty="0">
                <a:latin typeface="Arial Black" panose="020B0A04020102020204" pitchFamily="34" charset="0"/>
              </a:rPr>
              <a:t>фундаменты бы просто «скользили» по льду</a:t>
            </a:r>
            <a:r>
              <a:rPr lang="ru-RU" sz="2000" dirty="0" smtClean="0">
                <a:latin typeface="Arial Black" panose="020B0A04020102020204" pitchFamily="34" charset="0"/>
              </a:rPr>
              <a:t>! - </a:t>
            </a:r>
            <a:r>
              <a:rPr lang="ru-RU" sz="2000" dirty="0">
                <a:latin typeface="Arial Black" panose="020B0A04020102020204" pitchFamily="34" charset="0"/>
              </a:rPr>
              <a:t>п</a:t>
            </a:r>
            <a:r>
              <a:rPr lang="ru-RU" sz="2000" dirty="0" smtClean="0">
                <a:latin typeface="Arial Black" panose="020B0A04020102020204" pitchFamily="34" charset="0"/>
              </a:rPr>
              <a:t>отому что здесь вечная …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9956" y="4664993"/>
            <a:ext cx="1967870" cy="1419137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292330"/>
              </p:ext>
            </p:extLst>
          </p:nvPr>
        </p:nvGraphicFramePr>
        <p:xfrm>
          <a:off x="1958129" y="462103"/>
          <a:ext cx="2371788" cy="4202890"/>
        </p:xfrm>
        <a:graphic>
          <a:graphicData uri="http://schemas.openxmlformats.org/drawingml/2006/table">
            <a:tbl>
              <a:tblPr/>
              <a:tblGrid>
                <a:gridCol w="386513"/>
                <a:gridCol w="386513"/>
                <a:gridCol w="395299"/>
                <a:gridCol w="421651"/>
                <a:gridCol w="395299"/>
                <a:gridCol w="386513"/>
              </a:tblGrid>
              <a:tr h="4202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2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2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2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2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2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2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2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202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289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94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21004</TotalTime>
  <Words>4956</Words>
  <Application>Microsoft Office PowerPoint</Application>
  <PresentationFormat>Широкоэкранный</PresentationFormat>
  <Paragraphs>1615</Paragraphs>
  <Slides>42</Slides>
  <Notes>0</Notes>
  <HiddenSlides>29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9" baseType="lpstr">
      <vt:lpstr>Aharoni</vt:lpstr>
      <vt:lpstr>Arial</vt:lpstr>
      <vt:lpstr>Arial Black</vt:lpstr>
      <vt:lpstr>Calibri</vt:lpstr>
      <vt:lpstr>Calibri Light</vt:lpstr>
      <vt:lpstr>Comic Sans MS</vt:lpstr>
      <vt:lpstr>Тема Office</vt:lpstr>
      <vt:lpstr>Финансовая азбука ЕФИМа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</vt:lpstr>
      <vt:lpstr>Б</vt:lpstr>
      <vt:lpstr>В</vt:lpstr>
      <vt:lpstr>Г</vt:lpstr>
      <vt:lpstr>Д</vt:lpstr>
      <vt:lpstr>Е</vt:lpstr>
      <vt:lpstr>Ж</vt:lpstr>
      <vt:lpstr>З</vt:lpstr>
      <vt:lpstr>И</vt:lpstr>
      <vt:lpstr>К</vt:lpstr>
      <vt:lpstr>Л</vt:lpstr>
      <vt:lpstr>М</vt:lpstr>
      <vt:lpstr>Н</vt:lpstr>
      <vt:lpstr>О</vt:lpstr>
      <vt:lpstr>П</vt:lpstr>
      <vt:lpstr>Р</vt:lpstr>
      <vt:lpstr>С</vt:lpstr>
      <vt:lpstr>Т</vt:lpstr>
      <vt:lpstr>У</vt:lpstr>
      <vt:lpstr>Ф</vt:lpstr>
      <vt:lpstr>Х</vt:lpstr>
      <vt:lpstr>Ц</vt:lpstr>
      <vt:lpstr>Ч</vt:lpstr>
      <vt:lpstr>Ш</vt:lpstr>
      <vt:lpstr>Щ</vt:lpstr>
      <vt:lpstr>Ы</vt:lpstr>
      <vt:lpstr>Э</vt:lpstr>
      <vt:lpstr>Ю</vt:lpstr>
      <vt:lpstr>Я</vt:lpstr>
      <vt:lpstr>Вот и подошло к концу наше увлекательное  путешествие по Республике Коми!  Мы собрали всю азбуку и узнали много интересного про нашу малую Родину!!  Желаю всем вам финансово благоразумного поведения и благодарю за работу!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Отдельные слова благодарности «родителям» ЕФИМА - департаменту финансов администрации Сыктывкара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Мазанова Ольга</dc:creator>
  <cp:lastModifiedBy>Мазанова Ольга</cp:lastModifiedBy>
  <cp:revision>251</cp:revision>
  <dcterms:created xsi:type="dcterms:W3CDTF">2025-02-17T17:19:27Z</dcterms:created>
  <dcterms:modified xsi:type="dcterms:W3CDTF">2025-09-30T10:12:16Z</dcterms:modified>
</cp:coreProperties>
</file>