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8" r:id="rId2"/>
    <p:sldId id="259" r:id="rId3"/>
    <p:sldId id="260" r:id="rId4"/>
    <p:sldId id="278" r:id="rId5"/>
    <p:sldId id="279" r:id="rId6"/>
    <p:sldId id="262" r:id="rId7"/>
    <p:sldId id="263" r:id="rId8"/>
    <p:sldId id="274" r:id="rId9"/>
    <p:sldId id="264" r:id="rId10"/>
    <p:sldId id="275" r:id="rId11"/>
    <p:sldId id="265" r:id="rId12"/>
    <p:sldId id="266" r:id="rId13"/>
    <p:sldId id="267" r:id="rId14"/>
    <p:sldId id="276" r:id="rId15"/>
    <p:sldId id="268" r:id="rId16"/>
    <p:sldId id="270" r:id="rId17"/>
    <p:sldId id="269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DBA47-050A-4D3C-8DB5-283A0C88EA48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3EC8B-0941-428C-B1B1-77A173B1DC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0223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83EC8B-0941-428C-B1B1-77A173B1DCC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8068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177B5A2-CC50-47AA-889A-324647F84A43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81A4C7D-E4A2-4F26-AEBE-85E6043EC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F9FADBB-AB27-4D98-B1F0-CCE7EA63C5AA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4B2A9-B3EF-4474-B62C-31BA0206C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D6A4691-78D3-4455-9768-5EC8CAA5A399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AD8BB-F64D-4715-8BD8-2887A57C7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EB7E9B2-2DB9-4231-8760-9F1D278BCE36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ACF08-4FB0-4524-A0A1-420EEADC2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979D316-1148-487F-BC8C-FED19A3E7689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8DD31-D456-4916-80B1-DDAE980A4F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54C7C9-9B20-4008-A6A1-0121246961AA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89FF2-65AF-4DF2-9477-4C36F3063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30A96C6-707C-4416-809E-072CCB23238A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62D7A-66CF-4AFB-AA3D-E5BF0924E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3401BC2-0F1C-4504-9FB0-13E52857B7DB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7596D-37B8-41F0-AF26-924215446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DC92F1A-0305-4B9F-ABEF-4C61A3B921DD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10519-E5D4-4ECB-9FB3-B24B214322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D78E24B-2C02-4EB2-9B7E-A5B9261B0ED7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56986-D62C-4E9F-8653-758DA867B5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72B6FFB-7A47-4F16-A41D-B771E0198502}" type="datetimeFigureOut">
              <a:rPr lang="ru-RU"/>
              <a:pPr>
                <a:defRPr/>
              </a:pPr>
              <a:t>07.06.2021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16603-A906-47D7-BE90-F10FA6739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252DCC3F-1A14-4FBB-B16D-332F097C3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107504" y="1340768"/>
            <a:ext cx="9001000" cy="1944216"/>
          </a:xfrm>
        </p:spPr>
        <p:txBody>
          <a:bodyPr/>
          <a:lstStyle/>
          <a:p>
            <a:pPr eaLnBrk="1" hangingPunct="1"/>
            <a:r>
              <a:rPr lang="ru-RU" sz="4800" dirty="0" smtClean="0"/>
              <a:t>Химия и Победа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(вклад химической науки в победу </a:t>
            </a:r>
            <a:br>
              <a:rPr lang="ru-RU" sz="2800" dirty="0" smtClean="0"/>
            </a:br>
            <a:r>
              <a:rPr lang="ru-RU" sz="2800" dirty="0" smtClean="0"/>
              <a:t>в Великой Отечественной войне)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3575" y="3284984"/>
            <a:ext cx="2874963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1945-2020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16013" y="160338"/>
            <a:ext cx="73628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Посвящается 75-летию Победы в Великой Отечественной войне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92144" y="6275486"/>
            <a:ext cx="882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2020 г.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67744" y="5589240"/>
            <a:ext cx="4931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Вербина В.Д., учитель химии ГОУ РК «РЦО»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72160">
            <a:off x="3667990" y="3732038"/>
            <a:ext cx="1946129" cy="12167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3" descr="35578595_tonnel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039813"/>
            <a:ext cx="1985962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57475" y="1052513"/>
            <a:ext cx="62357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Times New Roman" panose="02020603050405020304" pitchFamily="18" charset="0"/>
              </a:rPr>
              <a:t>Академик Н.Д</a:t>
            </a:r>
            <a:r>
              <a:rPr lang="ru-RU" sz="2200" dirty="0">
                <a:latin typeface="+mj-lt"/>
                <a:cs typeface="Times New Roman" panose="02020603050405020304" pitchFamily="18" charset="0"/>
              </a:rPr>
              <a:t>. Зелинский был замечательным ученым-химиком и большим патриотом своей Родины.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Times New Roman" panose="02020603050405020304" pitchFamily="18" charset="0"/>
              </a:rPr>
              <a:t>Ещё в </a:t>
            </a:r>
            <a:r>
              <a:rPr lang="ru-RU" sz="2200" dirty="0">
                <a:latin typeface="+mj-lt"/>
                <a:cs typeface="Times New Roman" panose="02020603050405020304" pitchFamily="18" charset="0"/>
              </a:rPr>
              <a:t>годы первой мировой войны он предложил использовать для адсорбции ядовитых газов активированный уголь. </a:t>
            </a:r>
            <a:endParaRPr lang="ru-RU" sz="2200" dirty="0" smtClean="0">
              <a:latin typeface="+mj-lt"/>
              <a:cs typeface="Times New Roman" panose="02020603050405020304" pitchFamily="18" charset="0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Times New Roman" panose="02020603050405020304" pitchFamily="18" charset="0"/>
              </a:rPr>
              <a:t>Изобретенный </a:t>
            </a:r>
            <a:r>
              <a:rPr lang="ru-RU" sz="2200" dirty="0">
                <a:latin typeface="+mj-lt"/>
                <a:cs typeface="Times New Roman" panose="02020603050405020304" pitchFamily="18" charset="0"/>
              </a:rPr>
              <a:t>противогаз Зелинского оказался намного лучше всех известных средств защиты. В начале второй мировой войны </a:t>
            </a:r>
            <a:r>
              <a:rPr lang="ru-RU" sz="2200" dirty="0" smtClean="0">
                <a:latin typeface="+mj-lt"/>
                <a:cs typeface="Times New Roman" panose="02020603050405020304" pitchFamily="18" charset="0"/>
              </a:rPr>
              <a:t>ученый </a:t>
            </a:r>
            <a:r>
              <a:rPr lang="ru-RU" sz="2200" dirty="0">
                <a:latin typeface="+mj-lt"/>
                <a:cs typeface="Times New Roman" panose="02020603050405020304" pitchFamily="18" charset="0"/>
              </a:rPr>
              <a:t>усовершенствовал свой противогаз.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32772" name="Рисунок 6" descr="C:\Documents and Settings\Admin\Рабочий стол\Новая папка\3664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4404" y="4725144"/>
            <a:ext cx="2241726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654175" y="188913"/>
            <a:ext cx="6373813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42217"/>
                </a:solidFill>
                <a:latin typeface="Calibri" pitchFamily="34" charset="0"/>
              </a:rPr>
              <a:t>Николай Дмитриевич Зелинский (1861—1953)</a:t>
            </a:r>
          </a:p>
          <a:p>
            <a:pPr algn="ctr"/>
            <a:r>
              <a:rPr lang="ru-RU" sz="2400" b="1" dirty="0">
                <a:solidFill>
                  <a:srgbClr val="742217"/>
                </a:solidFill>
                <a:latin typeface="Calibri" pitchFamily="34" charset="0"/>
              </a:rPr>
              <a:t>Лауреат трёх Сталинских премий</a:t>
            </a:r>
          </a:p>
        </p:txBody>
      </p:sp>
      <p:pic>
        <p:nvPicPr>
          <p:cNvPr id="32774" name="Рисунок 10" descr="C:\Documents and Settings\Admin\Рабочий стол\Новая папка\5a7016ff79a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2768600"/>
            <a:ext cx="15414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7495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9872" y="1340768"/>
            <a:ext cx="777686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Times New Roman" panose="02020603050405020304" pitchFamily="18" charset="0"/>
              </a:rPr>
              <a:t>Зелинскому </a:t>
            </a:r>
            <a:r>
              <a:rPr lang="ru-RU" sz="2200" dirty="0">
                <a:latin typeface="+mj-lt"/>
                <a:cs typeface="Times New Roman" panose="02020603050405020304" pitchFamily="18" charset="0"/>
              </a:rPr>
              <a:t>удалось улучшить </a:t>
            </a:r>
            <a:r>
              <a:rPr lang="ru-RU" sz="2200" u="sng" dirty="0">
                <a:latin typeface="+mj-lt"/>
                <a:cs typeface="Times New Roman" panose="02020603050405020304" pitchFamily="18" charset="0"/>
              </a:rPr>
              <a:t>качество бензина.</a:t>
            </a:r>
            <a:r>
              <a:rPr lang="ru-RU" sz="2200" dirty="0">
                <a:latin typeface="+mj-lt"/>
                <a:cs typeface="Times New Roman" panose="02020603050405020304" pitchFamily="18" charset="0"/>
              </a:rPr>
              <a:t> Это достигалось путем </a:t>
            </a:r>
            <a:r>
              <a:rPr lang="ru-RU" sz="2200" dirty="0" err="1">
                <a:latin typeface="+mj-lt"/>
                <a:cs typeface="Times New Roman" panose="02020603050405020304" pitchFamily="18" charset="0"/>
              </a:rPr>
              <a:t>риформинга</a:t>
            </a:r>
            <a:r>
              <a:rPr lang="ru-RU" sz="2200" dirty="0">
                <a:latin typeface="+mj-lt"/>
                <a:cs typeface="Times New Roman" panose="02020603050405020304" pitchFamily="18" charset="0"/>
              </a:rPr>
              <a:t> – ароматизации  нефти.</a:t>
            </a:r>
            <a:r>
              <a:rPr lang="ru-RU" sz="2200" dirty="0">
                <a:latin typeface="+mj-lt"/>
                <a:cs typeface="+mn-cs"/>
              </a:rPr>
              <a:t>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j-lt"/>
                <a:cs typeface="+mn-cs"/>
              </a:rPr>
              <a:t>Новый бензин дал возможность резко увеличить мощность моторов и скорость самолетов. Самолет смог взлетать с меньшего разбега, подниматься на большую высоту со значительным грузом.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8797" y="185802"/>
            <a:ext cx="637443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742217"/>
                </a:solidFill>
                <a:latin typeface="Calibri" pitchFamily="34" charset="0"/>
              </a:rPr>
              <a:t>Николай Дмитриевич Зелинский (1861—1953</a:t>
            </a:r>
            <a:r>
              <a:rPr lang="ru-RU" sz="2400" b="1" dirty="0" smtClean="0">
                <a:solidFill>
                  <a:srgbClr val="742217"/>
                </a:solidFill>
                <a:latin typeface="Calibri" pitchFamily="34" charset="0"/>
              </a:rPr>
              <a:t>)</a:t>
            </a:r>
            <a:endParaRPr lang="ru-RU" sz="2400" b="1" dirty="0">
              <a:solidFill>
                <a:srgbClr val="742217"/>
              </a:solidFill>
              <a:latin typeface="Calibri" pitchFamily="34" charset="0"/>
            </a:endParaRPr>
          </a:p>
        </p:txBody>
      </p:sp>
      <p:pic>
        <p:nvPicPr>
          <p:cNvPr id="1026" name="Picture 2" descr="https://static.life.ru/posts/2018/07/1134862/88e2815325164e45f65214a77152fc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531" y="4259543"/>
            <a:ext cx="2916389" cy="1640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zen_doc/1775615/pub_5eb26396a3f457144fc02f03_5eb263d062c0790b89d50025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2396" y="4259543"/>
            <a:ext cx="2916386" cy="1640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87563" y="188913"/>
            <a:ext cx="6088062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Алексей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Евграфович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 Фаворский (1860-1945)</a:t>
            </a:r>
          </a:p>
        </p:txBody>
      </p:sp>
      <p:pic>
        <p:nvPicPr>
          <p:cNvPr id="33795" name="Рисунок 5" descr="MAImage7ee69b08_e12b_416a_8281_ccb7ae7eeda7_slide_3000a46a-6d2f-432f-9a17-60f77988b2b8_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216" y="1678982"/>
            <a:ext cx="2136385" cy="270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916238" y="1958975"/>
            <a:ext cx="5976937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j-lt"/>
                <a:cs typeface="+mn-cs"/>
              </a:rPr>
              <a:t>Для производства резины необходим каучук. В годы войны </a:t>
            </a:r>
            <a:r>
              <a:rPr lang="ru-RU" sz="2200" dirty="0" smtClean="0">
                <a:latin typeface="+mj-lt"/>
                <a:cs typeface="+mn-cs"/>
              </a:rPr>
              <a:t>А. Е. Фаворский </a:t>
            </a:r>
            <a:r>
              <a:rPr lang="ru-RU" sz="2200" dirty="0">
                <a:latin typeface="+mj-lt"/>
                <a:cs typeface="+mn-cs"/>
              </a:rPr>
              <a:t>нашел оригинальный способ получения </a:t>
            </a:r>
            <a:r>
              <a:rPr lang="ru-RU" sz="2200" dirty="0" err="1">
                <a:latin typeface="+mj-lt"/>
                <a:cs typeface="+mn-cs"/>
              </a:rPr>
              <a:t>изопренового</a:t>
            </a:r>
            <a:r>
              <a:rPr lang="ru-RU" sz="2200" dirty="0">
                <a:latin typeface="+mj-lt"/>
                <a:cs typeface="+mn-cs"/>
              </a:rPr>
              <a:t> каучука из </a:t>
            </a:r>
            <a:r>
              <a:rPr lang="ru-RU" sz="2200" b="1" dirty="0">
                <a:latin typeface="+mj-lt"/>
                <a:cs typeface="+mn-cs"/>
              </a:rPr>
              <a:t>угля и воды</a:t>
            </a:r>
            <a:r>
              <a:rPr lang="ru-RU" sz="2200" dirty="0">
                <a:latin typeface="+mj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33797" name="Рисунок 6" descr="C:\Documents and Settings\Admin\Рабочий стол\Новая папка\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9174" y="3593961"/>
            <a:ext cx="2227178" cy="36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7" descr="C:\Documents and Settings\Admin\Рабочий стол\Новая папка\a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6519" y="3593961"/>
            <a:ext cx="3661656" cy="321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Рисунок 8" descr="\mbox{CH}_3\!\!-\!\!\mbox{C}\!\!\equiv\!\!\mbox{CH}+\mbox{CH}_3\!\!-\!\!\mbox{CO}\!\!-\!\!\mbox{CH}_3\rightarrow\mbox{CH}_3\!\!-\!\!\mbox{C}\!\!\equiv\!\!\mbox{C}\!\!-\!\!\mbox{C}(\mbox{OH})(\mbox{CH}_3)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7045" y="4701207"/>
            <a:ext cx="6731130" cy="28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Рисунок 9" descr="C:\Documents and Settings\Admin\Рабочий стол\Новая папка\5a7016ff79a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631058">
            <a:off x="1276350" y="3596405"/>
            <a:ext cx="1622425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2" descr="https://him.1sept.ru/2005/06/20-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7" y="5595906"/>
            <a:ext cx="2232248" cy="84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512" y="664528"/>
            <a:ext cx="885698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+mn-cs"/>
              </a:rPr>
              <a:t>Академик, русский</a:t>
            </a:r>
            <a:r>
              <a:rPr lang="ru-RU" sz="2200" dirty="0">
                <a:latin typeface="+mj-lt"/>
                <a:cs typeface="+mn-cs"/>
              </a:rPr>
              <a:t>, советский химик-органик, действительный статский советник, Герой Социалистического Труда, лауреат Сталинской премии 1 степени.</a:t>
            </a:r>
          </a:p>
        </p:txBody>
      </p:sp>
      <p:sp>
        <p:nvSpPr>
          <p:cNvPr id="33803" name="TextBox 10"/>
          <p:cNvSpPr txBox="1">
            <a:spLocks noChangeArrowheads="1"/>
          </p:cNvSpPr>
          <p:nvPr/>
        </p:nvSpPr>
        <p:spPr bwMode="auto">
          <a:xfrm>
            <a:off x="395536" y="5589055"/>
            <a:ext cx="460851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dirty="0">
                <a:latin typeface="+mj-lt"/>
              </a:rPr>
              <a:t>Формула </a:t>
            </a:r>
            <a:r>
              <a:rPr lang="ru-RU" sz="2200" dirty="0" err="1">
                <a:latin typeface="+mj-lt"/>
              </a:rPr>
              <a:t>изопренового</a:t>
            </a:r>
            <a:r>
              <a:rPr lang="ru-RU" sz="2200" dirty="0">
                <a:latin typeface="+mj-lt"/>
              </a:rPr>
              <a:t> каучука: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8175" y="188913"/>
            <a:ext cx="59134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Семен Исаакович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Вольфкович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 (1896-1980) </a:t>
            </a:r>
          </a:p>
        </p:txBody>
      </p:sp>
      <p:pic>
        <p:nvPicPr>
          <p:cNvPr id="34819" name="Picture 2" descr="https://im0-tub-ru.yandex.net/i?id=2c1862675b405c9e3dac3b464d076810-sr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171" y="765175"/>
            <a:ext cx="1822557" cy="253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11760" y="1196752"/>
            <a:ext cx="6264275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j-lt"/>
              </a:rPr>
              <a:t>Выдающийся советский ученый, химик-неорганик, технолог, доктор химических наук, академик АН </a:t>
            </a:r>
            <a:r>
              <a:rPr lang="ru-RU" sz="2200" dirty="0" smtClean="0">
                <a:latin typeface="+mj-lt"/>
              </a:rPr>
              <a:t>СССР.</a:t>
            </a:r>
            <a:endParaRPr lang="ru-RU" sz="2200" dirty="0">
              <a:latin typeface="+mj-lt"/>
              <a:cs typeface="+mn-cs"/>
            </a:endParaRPr>
          </a:p>
        </p:txBody>
      </p:sp>
      <p:pic>
        <p:nvPicPr>
          <p:cNvPr id="348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223" y="2564904"/>
            <a:ext cx="1667346" cy="10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40733" y="3789040"/>
            <a:ext cx="866331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200" dirty="0" smtClean="0">
                <a:latin typeface="+mj-lt"/>
              </a:rPr>
              <a:t>В </a:t>
            </a:r>
            <a:r>
              <a:rPr lang="ru-RU" sz="2200" dirty="0">
                <a:latin typeface="+mj-lt"/>
              </a:rPr>
              <a:t>1941 </a:t>
            </a:r>
            <a:r>
              <a:rPr lang="ru-RU" sz="2200" dirty="0" smtClean="0">
                <a:latin typeface="+mj-lt"/>
              </a:rPr>
              <a:t>ученый был назначен </a:t>
            </a:r>
            <a:r>
              <a:rPr lang="ru-RU" sz="2200" dirty="0">
                <a:latin typeface="+mj-lt"/>
              </a:rPr>
              <a:t>членом Научно-технического совета при Уполномоченном Государственного Комитета </a:t>
            </a:r>
            <a:r>
              <a:rPr lang="ru-RU" sz="2200" dirty="0" smtClean="0">
                <a:latin typeface="+mj-lt"/>
              </a:rPr>
              <a:t>Обороны.</a:t>
            </a:r>
          </a:p>
          <a:p>
            <a:pPr indent="457200" algn="just"/>
            <a:endParaRPr lang="ru-RU" sz="2200" dirty="0" smtClean="0">
              <a:latin typeface="+mj-lt"/>
            </a:endParaRPr>
          </a:p>
          <a:p>
            <a:pPr indent="457200" algn="just"/>
            <a:r>
              <a:rPr lang="ru-RU" sz="2200" dirty="0" smtClean="0">
                <a:latin typeface="+mj-lt"/>
              </a:rPr>
              <a:t>С </a:t>
            </a:r>
            <a:r>
              <a:rPr lang="ru-RU" sz="2200" dirty="0">
                <a:latin typeface="+mj-lt"/>
              </a:rPr>
              <a:t>1945 являлся председателем химической секции Совета научно-технической экспертизы и членом Технического совета Наркомата химической промышленности СССР.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1" y="375899"/>
            <a:ext cx="864096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</a:rPr>
              <a:t>С.И. </a:t>
            </a:r>
            <a:r>
              <a:rPr lang="ru-RU" sz="2200" dirty="0" err="1" smtClean="0">
                <a:latin typeface="+mj-lt"/>
              </a:rPr>
              <a:t>Вольфкович</a:t>
            </a:r>
            <a:r>
              <a:rPr lang="ru-RU" sz="2200" dirty="0" smtClean="0">
                <a:latin typeface="+mj-lt"/>
              </a:rPr>
              <a:t> много </a:t>
            </a:r>
            <a:r>
              <a:rPr lang="ru-RU" sz="2200" dirty="0">
                <a:latin typeface="+mj-lt"/>
              </a:rPr>
              <a:t>работал с фосфором. Газообразный фосфор пропитывал одежду ученого, отчего та светилась в темноте голубоватым светом. Когда </a:t>
            </a:r>
            <a:r>
              <a:rPr lang="ru-RU" sz="2200" dirty="0" smtClean="0">
                <a:latin typeface="+mj-lt"/>
              </a:rPr>
              <a:t>он </a:t>
            </a:r>
            <a:r>
              <a:rPr lang="ru-RU" sz="2200" dirty="0">
                <a:latin typeface="+mj-lt"/>
              </a:rPr>
              <a:t>выходил на улицу ночью, за ним собиралась толпа, принимавшая его за потустороннее </a:t>
            </a:r>
            <a:r>
              <a:rPr lang="ru-RU" sz="2200" dirty="0" smtClean="0">
                <a:latin typeface="+mj-lt"/>
              </a:rPr>
              <a:t>существо.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+mn-cs"/>
              </a:rPr>
              <a:t>7 июля 1941 </a:t>
            </a:r>
            <a:r>
              <a:rPr lang="ru-RU" sz="2200" dirty="0">
                <a:latin typeface="+mj-lt"/>
                <a:cs typeface="+mn-cs"/>
              </a:rPr>
              <a:t>года Государственный комитет обороны принял </a:t>
            </a:r>
            <a:r>
              <a:rPr lang="ru-RU" sz="2200" dirty="0" smtClean="0">
                <a:latin typeface="+mj-lt"/>
                <a:cs typeface="+mn-cs"/>
              </a:rPr>
              <a:t>постановление «О </a:t>
            </a:r>
            <a:r>
              <a:rPr lang="ru-RU" sz="2200" dirty="0">
                <a:latin typeface="+mj-lt"/>
                <a:cs typeface="+mn-cs"/>
              </a:rPr>
              <a:t>противотанковых зажигательных гранатах (бутылках)». </a:t>
            </a:r>
            <a:endParaRPr lang="ru-RU" sz="2200" dirty="0" smtClean="0">
              <a:latin typeface="+mj-lt"/>
              <a:cs typeface="+mn-cs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+mn-cs"/>
              </a:rPr>
              <a:t>На основе фосфора, серы, </a:t>
            </a:r>
            <a:r>
              <a:rPr lang="ru-RU" sz="2200" dirty="0">
                <a:latin typeface="+mj-lt"/>
                <a:cs typeface="+mn-cs"/>
              </a:rPr>
              <a:t>сероуглерода С. И. </a:t>
            </a:r>
            <a:r>
              <a:rPr lang="ru-RU" sz="2200" dirty="0" err="1" smtClean="0">
                <a:latin typeface="+mj-lt"/>
                <a:cs typeface="+mn-cs"/>
              </a:rPr>
              <a:t>Вольфкович</a:t>
            </a:r>
            <a:r>
              <a:rPr lang="ru-RU" sz="2200" dirty="0" smtClean="0">
                <a:latin typeface="+mj-lt"/>
                <a:cs typeface="+mn-cs"/>
              </a:rPr>
              <a:t> создал </a:t>
            </a:r>
            <a:r>
              <a:rPr lang="ru-RU" sz="2200" dirty="0">
                <a:latin typeface="+mj-lt"/>
                <a:cs typeface="+mn-cs"/>
              </a:rPr>
              <a:t>«</a:t>
            </a:r>
            <a:r>
              <a:rPr lang="ru-RU" sz="2200" dirty="0" smtClean="0">
                <a:latin typeface="+mj-lt"/>
                <a:cs typeface="+mn-cs"/>
              </a:rPr>
              <a:t>коктейль Молотова». Наиболее </a:t>
            </a:r>
            <a:r>
              <a:rPr lang="ru-RU" sz="2200" dirty="0">
                <a:latin typeface="+mj-lt"/>
                <a:cs typeface="+mn-cs"/>
              </a:rPr>
              <a:t>эффективными оказались бутылки с самовоспламеняющейся жидкостью «КС» и «БГС</a:t>
            </a:r>
            <a:r>
              <a:rPr lang="ru-RU" sz="2200" dirty="0" smtClean="0">
                <a:latin typeface="+mj-lt"/>
                <a:cs typeface="+mn-cs"/>
              </a:rPr>
              <a:t>». </a:t>
            </a:r>
            <a:r>
              <a:rPr lang="ru-RU" sz="2200" dirty="0">
                <a:latin typeface="+mj-lt"/>
                <a:cs typeface="+mn-cs"/>
              </a:rPr>
              <a:t>Это желто-зеленая или темно-бурая жидкости, содержащие сероуглерод, фосфор и серу, время горения 2–3 мин, температура горения – 800–1000 °С; обильный белый дым при горении давал ослепляющий эффект. </a:t>
            </a:r>
          </a:p>
        </p:txBody>
      </p:sp>
      <p:pic>
        <p:nvPicPr>
          <p:cNvPr id="8194" name="Picture 2" descr="https://polzam.ru/images/history/46/2/18-21/2.20Voynabutilki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5063499"/>
            <a:ext cx="1945631" cy="1322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196" name="Picture 4" descr="https://static1-repo.aif.ru/1/e7/102337/59733eb793efd44ff4c1654c27ed086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5063499"/>
            <a:ext cx="864096" cy="1300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5103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92100" y="599202"/>
            <a:ext cx="8567738" cy="5509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indent="457200" algn="just">
              <a:defRPr/>
            </a:pP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Великая Отечественная война имела тяжелые последствия для промышленности СССР. </a:t>
            </a:r>
          </a:p>
          <a:p>
            <a:pPr indent="457200" algn="just">
              <a:defRPr/>
            </a:pP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Стремительно наступавшие немецкие армии захватывали заводы, производящие военную технику. Спешная эвакуация позволила вывезти часть заводов </a:t>
            </a:r>
            <a:r>
              <a:rPr lang="ru-RU" sz="2200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на </a:t>
            </a: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Урал, в Сибирь, Архангельск. </a:t>
            </a:r>
          </a:p>
          <a:p>
            <a:pPr indent="457200" algn="just">
              <a:defRPr/>
            </a:pPr>
            <a:r>
              <a:rPr lang="ru-RU" sz="2200" b="1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Перед учёными была </a:t>
            </a:r>
            <a:r>
              <a:rPr lang="ru-RU" sz="2200" b="1" dirty="0">
                <a:solidFill>
                  <a:srgbClr val="000000"/>
                </a:solidFill>
                <a:latin typeface="+mj-lt"/>
                <a:cs typeface="Arial" pitchFamily="34" charset="0"/>
              </a:rPr>
              <a:t>поставлена важнейшая государственная задача: </a:t>
            </a: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в короткие сроки наладить производство вооружения – танков, кораблей, подводных лодок, пушек, самолетов. </a:t>
            </a:r>
          </a:p>
          <a:p>
            <a:pPr indent="457200" algn="just">
              <a:defRPr/>
            </a:pP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Необходимо было решить ряд технологических задач:</a:t>
            </a:r>
            <a:endParaRPr lang="ru-RU" sz="2200" dirty="0">
              <a:latin typeface="+mj-lt"/>
              <a:cs typeface="Arial" pitchFamily="34" charset="0"/>
            </a:endParaRPr>
          </a:p>
          <a:p>
            <a:pPr algn="just">
              <a:defRPr/>
            </a:pP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• разработать специальные стали для брони пушек, танков, самолетов;</a:t>
            </a:r>
            <a:b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</a:b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• наладить металлургическую отрасль промышленности для изготовления новых сталей;</a:t>
            </a:r>
            <a:b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</a:b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• создать высокопроизводительные способы соединения сталей;</a:t>
            </a:r>
            <a:b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</a:br>
            <a:r>
              <a:rPr lang="ru-RU" sz="2200" dirty="0">
                <a:solidFill>
                  <a:srgbClr val="000000"/>
                </a:solidFill>
                <a:latin typeface="+mj-lt"/>
                <a:cs typeface="Arial" pitchFamily="34" charset="0"/>
              </a:rPr>
              <a:t>• изготовить оборудование в массовых масштабах для соединения и сборки конструкций – пушек, танков, самолетов.</a:t>
            </a:r>
            <a:endParaRPr lang="ru-RU" sz="2200" dirty="0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13050" y="2060575"/>
            <a:ext cx="6003926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j-lt"/>
                <a:cs typeface="+mn-cs"/>
              </a:rPr>
              <a:t>Зимой 1941 г. под руководством академика был разработан скоростной метод автоматической </a:t>
            </a:r>
            <a:r>
              <a:rPr lang="ru-RU" sz="2200" dirty="0" smtClean="0">
                <a:latin typeface="+mj-lt"/>
                <a:cs typeface="+mn-cs"/>
              </a:rPr>
              <a:t>сварки. </a:t>
            </a:r>
            <a:endParaRPr lang="ru-RU" sz="2200" dirty="0">
              <a:latin typeface="+mj-lt"/>
              <a:cs typeface="+mn-cs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j-lt"/>
                <a:cs typeface="+mn-cs"/>
              </a:rPr>
              <a:t>Сварка стальных конструкций этим методом позволила в короткие сроки в 1942–1943 гг. наладить на Урале производство танков Т-34.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j-lt"/>
              <a:cs typeface="+mn-cs"/>
            </a:endParaRPr>
          </a:p>
        </p:txBody>
      </p:sp>
      <p:pic>
        <p:nvPicPr>
          <p:cNvPr id="37891" name="Picture 2" descr="http://25.media.tumblr.com/tumblr_mbbus4ifaf1ruxyxdo10_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25731"/>
            <a:ext cx="1814719" cy="2651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79613" y="115888"/>
            <a:ext cx="52959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Евгений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Оскарович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 Патон (1870-1953)</a:t>
            </a:r>
          </a:p>
        </p:txBody>
      </p:sp>
      <p:pic>
        <p:nvPicPr>
          <p:cNvPr id="3789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0162" y="2697661"/>
            <a:ext cx="1512888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813050" y="577850"/>
            <a:ext cx="60039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j-lt"/>
                <a:cs typeface="+mn-cs"/>
              </a:rPr>
              <a:t>Академик, руководитель Института электросварки, который с 1953 года носит его имя. Герой Социалистического Труда, лауреат Сталинской премии.</a:t>
            </a:r>
          </a:p>
        </p:txBody>
      </p:sp>
      <p:pic>
        <p:nvPicPr>
          <p:cNvPr id="10242" name="Picture 2" descr="https://sm-news.ru/wp-content/uploads/2020/10/14/1493020885_e-news.su_1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6215" y="4626703"/>
            <a:ext cx="2468182" cy="1607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37896" name="TextBox 3"/>
          <p:cNvSpPr txBox="1">
            <a:spLocks noChangeArrowheads="1"/>
          </p:cNvSpPr>
          <p:nvPr/>
        </p:nvSpPr>
        <p:spPr bwMode="auto">
          <a:xfrm>
            <a:off x="436562" y="4725144"/>
            <a:ext cx="47529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dirty="0">
                <a:latin typeface="+mj-lt"/>
              </a:rPr>
              <a:t>Эти танки по сравнению </a:t>
            </a:r>
            <a:r>
              <a:rPr lang="ru-RU" sz="2000" dirty="0" smtClean="0">
                <a:latin typeface="+mj-lt"/>
              </a:rPr>
              <a:t>с </a:t>
            </a:r>
            <a:r>
              <a:rPr lang="ru-RU" sz="2000" dirty="0">
                <a:latin typeface="+mj-lt"/>
              </a:rPr>
              <a:t>немецкими </a:t>
            </a:r>
            <a:r>
              <a:rPr lang="ru-RU" sz="2000" dirty="0" smtClean="0">
                <a:latin typeface="+mj-lt"/>
              </a:rPr>
              <a:t>имели </a:t>
            </a:r>
            <a:r>
              <a:rPr lang="ru-RU" sz="2000" dirty="0">
                <a:latin typeface="+mj-lt"/>
              </a:rPr>
              <a:t>лучшую подвижность, проходимость, большой запас хода, абсолютное превосходство в броне и вооружении.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19" y="476672"/>
            <a:ext cx="8569325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  <a:r>
              <a:rPr lang="ru-RU" i="1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Война стала смертельным противоборством производств, экономики и науки. Советские химики внесли достойный вклад в Победу нашего народа в Великой Отечественной войне.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Люди умственного труда находились в одном строю с солдатами. Достижения химической науки послужили одним из существенных факторов, повлиявших на исход войны.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indent="457200" algn="just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Д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остижения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химической науки в те годы послужили одним из существенных факторов, повлиявших на исход войны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2052" name="Picture 4" descr="https://interior-stickers.ru/33184-thickbox_default/orden-otechestvennoy-voyn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40968"/>
            <a:ext cx="4824536" cy="430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333375"/>
            <a:ext cx="5831086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Кто про химика сказал: «Мало воевал»?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Кто сказал: «Он маловато крови проливал»?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Я в свидетели зову химиков-друзей -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Тех, кто смело бил врага до последних дней.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Тех, кто с армией родной шел в одном строю.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Тех, кто грудью защищал Родину мою.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Сколько пройдено дорог, фронтовых путей…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Сколько полегло на них, молодых парней…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Не померкнет никогда память о войне,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Слава химикам живым, павшим – честь вдвойне!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4822825"/>
            <a:ext cx="2954337" cy="1846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s://i.ytimg.com/vi/KL1X7LYgXPU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72" b="97917" l="1172" r="989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563572"/>
            <a:ext cx="1965362" cy="110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>
          <a:xfrm>
            <a:off x="395536" y="1700808"/>
            <a:ext cx="8496944" cy="1143000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При подготовке презентации были использованы материалы и изображения </a:t>
            </a:r>
            <a:r>
              <a:rPr lang="ru-RU" sz="2400" dirty="0">
                <a:solidFill>
                  <a:schemeClr val="tx1"/>
                </a:solidFill>
              </a:rPr>
              <a:t>из свободной энциклопедии «Википедия</a:t>
            </a:r>
            <a:r>
              <a:rPr lang="ru-RU" sz="2400" dirty="0" smtClean="0">
                <a:solidFill>
                  <a:schemeClr val="tx1"/>
                </a:solidFill>
              </a:rPr>
              <a:t>» и интернета. </a:t>
            </a:r>
          </a:p>
        </p:txBody>
      </p:sp>
      <p:sp>
        <p:nvSpPr>
          <p:cNvPr id="2" name="Управляющая кнопка: настраиваемая 1">
            <a:hlinkClick r:id="" action="ppaction://hlinkshowjump?jump=endshow" highlightClick="1"/>
          </p:cNvPr>
          <p:cNvSpPr/>
          <p:nvPr/>
        </p:nvSpPr>
        <p:spPr>
          <a:xfrm>
            <a:off x="7596336" y="6237312"/>
            <a:ext cx="1241288" cy="36687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Выход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3525" y="981075"/>
            <a:ext cx="8567738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j-lt"/>
              <a:cs typeface="+mn-cs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28 июня 1941 </a:t>
            </a:r>
            <a:r>
              <a:rPr lang="ru-RU" sz="2400" b="1" dirty="0" smtClean="0">
                <a:latin typeface="+mj-lt"/>
                <a:cs typeface="+mn-cs"/>
              </a:rPr>
              <a:t>года </a:t>
            </a:r>
            <a:r>
              <a:rPr lang="ru-RU" sz="2400" dirty="0">
                <a:latin typeface="+mj-lt"/>
                <a:cs typeface="+mn-cs"/>
              </a:rPr>
              <a:t>у</a:t>
            </a:r>
            <a:r>
              <a:rPr lang="ru-RU" sz="2400" dirty="0" smtClean="0">
                <a:latin typeface="+mj-lt"/>
                <a:cs typeface="+mn-cs"/>
              </a:rPr>
              <a:t>ченые</a:t>
            </a:r>
            <a:r>
              <a:rPr lang="ru-RU" sz="2400" b="1" dirty="0" smtClean="0">
                <a:latin typeface="+mj-lt"/>
                <a:cs typeface="+mn-cs"/>
              </a:rPr>
              <a:t> </a:t>
            </a:r>
            <a:r>
              <a:rPr lang="ru-RU" sz="2400" dirty="0" smtClean="0">
                <a:latin typeface="+mj-lt"/>
                <a:cs typeface="+mn-cs"/>
              </a:rPr>
              <a:t>Академии </a:t>
            </a:r>
            <a:r>
              <a:rPr lang="ru-RU" sz="2400" dirty="0">
                <a:latin typeface="+mj-lt"/>
                <a:cs typeface="+mn-cs"/>
              </a:rPr>
              <a:t>наук СССР </a:t>
            </a:r>
            <a:r>
              <a:rPr lang="ru-RU" sz="2400" dirty="0" smtClean="0">
                <a:latin typeface="+mj-lt"/>
                <a:cs typeface="+mn-cs"/>
              </a:rPr>
              <a:t>обратились </a:t>
            </a:r>
            <a:r>
              <a:rPr lang="ru-RU" sz="2400" dirty="0">
                <a:latin typeface="+mj-lt"/>
                <a:cs typeface="+mn-cs"/>
              </a:rPr>
              <a:t>к ученым всех стран с призывом: «В этот час решительного боя советские ученые идут со своим народом, отдавая все силы борьбе с фашистскими поджигателями войны – во имя защиты своей Родины и во имя защиты свободы мировой науки и спасения культуры, служащей всему человечеству...».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  <a:cs typeface="+mn-cs"/>
              </a:rPr>
              <a:t>                                                                                   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3076" name="Picture 4" descr="http://www.ras.ru/FStorage/download.aspx?id=7a005ff1-9407-4a59-bb14-26e41b1ace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038" y="3933825"/>
            <a:ext cx="1620837" cy="2484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2963863" y="4868863"/>
            <a:ext cx="6119812" cy="9858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  <a:cs typeface="+mn-cs"/>
              </a:rPr>
              <a:t>В.Л. Комаров,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j-lt"/>
                <a:cs typeface="+mn-cs"/>
              </a:rPr>
              <a:t>президент Академии наук СССР в 1936-1945 гг.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8313" y="246063"/>
            <a:ext cx="84963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n-lt"/>
                <a:cs typeface="+mn-cs"/>
              </a:rPr>
              <a:t>Ученые-химики в годы Великой Отечественной войны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  <a:cs typeface="+mn-cs"/>
              </a:rPr>
              <a:t>В </a:t>
            </a:r>
            <a:r>
              <a:rPr lang="ru-RU" sz="2200" dirty="0">
                <a:latin typeface="+mj-lt"/>
                <a:cs typeface="+mn-cs"/>
              </a:rPr>
              <a:t>связи с эвакуацией промышленных предприятий в восточные районы страны потребовалась перестройка всей экономики этих районов. Были необходимы новые сырьевые ресурсы. Основной военно-промышленной базой страны стал Урал.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j-lt"/>
                <a:cs typeface="+mn-cs"/>
              </a:rPr>
              <a:t>Быстрыми темпами развернулось строительство химических заводов. При активном участии ученых-химиков научных центров Урала, Сибири, Казахстана и Средней Азии в 1943 г. было выпущено химических продуктов для военных нужд больше, чем в довоенное время: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200" dirty="0">
                <a:latin typeface="+mj-lt"/>
                <a:cs typeface="+mn-cs"/>
              </a:rPr>
              <a:t>вдвое увеличилась выработка наркозного эфира,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200" dirty="0">
                <a:latin typeface="+mj-lt"/>
                <a:cs typeface="+mn-cs"/>
              </a:rPr>
              <a:t>в 1,5 раза – новокаина, в 7 раз – </a:t>
            </a:r>
            <a:r>
              <a:rPr lang="ru-RU" sz="2200" dirty="0" err="1">
                <a:latin typeface="+mj-lt"/>
                <a:cs typeface="+mn-cs"/>
              </a:rPr>
              <a:t>хлорэтана</a:t>
            </a:r>
            <a:r>
              <a:rPr lang="ru-RU" sz="2200" dirty="0">
                <a:latin typeface="+mj-lt"/>
                <a:cs typeface="+mn-cs"/>
              </a:rPr>
              <a:t>, в 5 раз – препаратов висмута;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200" dirty="0">
                <a:latin typeface="+mj-lt"/>
                <a:cs typeface="+mn-cs"/>
              </a:rPr>
              <a:t>было налажено производство </a:t>
            </a:r>
            <a:r>
              <a:rPr lang="ru-RU" sz="2200" dirty="0" err="1">
                <a:latin typeface="+mj-lt"/>
                <a:cs typeface="+mn-cs"/>
              </a:rPr>
              <a:t>авиаброни</a:t>
            </a:r>
            <a:r>
              <a:rPr lang="ru-RU" sz="2200" dirty="0">
                <a:latin typeface="+mj-lt"/>
                <a:cs typeface="+mn-cs"/>
              </a:rPr>
              <a:t>, высококачественных нитролаков, эмалей для военных самолетов; </a:t>
            </a: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200" dirty="0">
                <a:latin typeface="+mj-lt"/>
                <a:cs typeface="+mn-cs"/>
              </a:rPr>
              <a:t>добыча нефти в Башкирии (второе Баку) возросла в 12 раз.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51723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Cambria" pitchFamily="18" charset="0"/>
              </a:rPr>
              <a:t>Война требовала скорейшего внедрения научных достижений в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Cambria" pitchFamily="18" charset="0"/>
              </a:rPr>
              <a:t>производство.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j-lt"/>
              <a:ea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54245961"/>
              </p:ext>
            </p:extLst>
          </p:nvPr>
        </p:nvGraphicFramePr>
        <p:xfrm>
          <a:off x="633412" y="1412776"/>
          <a:ext cx="7899027" cy="4653062"/>
        </p:xfrm>
        <a:graphic>
          <a:graphicData uri="http://schemas.openxmlformats.org/presentationml/2006/ole">
            <p:oleObj spid="_x0000_s1031" name="Диаграмма" r:id="rId3" imgW="6456224" imgH="3987130" progId="Excel.Sheet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114300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Производство химической продукции в 1942 г. (в </a:t>
            </a:r>
            <a:r>
              <a:rPr lang="ru-RU" sz="3200" b="1" dirty="0" err="1">
                <a:solidFill>
                  <a:schemeClr val="tx1"/>
                </a:solidFill>
              </a:rPr>
              <a:t>тыс.тонн</a:t>
            </a:r>
            <a:r>
              <a:rPr lang="ru-RU" sz="3200" b="1" dirty="0">
                <a:solidFill>
                  <a:schemeClr val="tx1"/>
                </a:solidFill>
              </a:rPr>
              <a:t>)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06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64321396"/>
              </p:ext>
            </p:extLst>
          </p:nvPr>
        </p:nvGraphicFramePr>
        <p:xfrm>
          <a:off x="611560" y="1628800"/>
          <a:ext cx="7901632" cy="4608041"/>
        </p:xfrm>
        <a:graphic>
          <a:graphicData uri="http://schemas.openxmlformats.org/presentationml/2006/ole">
            <p:oleObj spid="_x0000_s2054" name="Диаграмма" r:id="rId3" imgW="6456224" imgH="3987130" progId="Excel.Sheet.8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Производство химической продукции в 1945 г</a:t>
            </a:r>
            <a:r>
              <a:rPr lang="ru-RU" sz="3200" b="1" dirty="0" smtClean="0">
                <a:solidFill>
                  <a:schemeClr val="tx1"/>
                </a:solidFill>
              </a:rPr>
              <a:t>. (в </a:t>
            </a:r>
            <a:r>
              <a:rPr lang="ru-RU" sz="3200" b="1" dirty="0" err="1" smtClean="0">
                <a:solidFill>
                  <a:schemeClr val="tx1"/>
                </a:solidFill>
              </a:rPr>
              <a:t>тыс.тонн</a:t>
            </a:r>
            <a:r>
              <a:rPr lang="ru-RU" sz="3200" b="1" dirty="0" smtClean="0">
                <a:solidFill>
                  <a:schemeClr val="tx1"/>
                </a:solidFill>
              </a:rPr>
              <a:t>)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058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2124075" y="6921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66813" y="115888"/>
            <a:ext cx="574375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Исаак Яковлевич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Постовский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(1898–1980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)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29700" name="Рисунок 9" descr="http://him.1september.ru/2005/06/20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2088" y="1136551"/>
            <a:ext cx="1591774" cy="15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79388" y="3284538"/>
            <a:ext cx="8856662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j-lt"/>
                <a:cs typeface="+mn-cs"/>
              </a:rPr>
              <a:t>В первые годы войны </a:t>
            </a:r>
            <a:r>
              <a:rPr lang="ru-RU" sz="2000" dirty="0" err="1">
                <a:latin typeface="+mj-lt"/>
                <a:cs typeface="+mn-cs"/>
              </a:rPr>
              <a:t>Постовский</a:t>
            </a:r>
            <a:r>
              <a:rPr lang="ru-RU" sz="2000" dirty="0">
                <a:latin typeface="+mj-lt"/>
                <a:cs typeface="+mn-cs"/>
              </a:rPr>
              <a:t> с группой сотрудников в рекордно короткие сроки организовал производство </a:t>
            </a:r>
            <a:r>
              <a:rPr lang="ru-RU" sz="2000" dirty="0" smtClean="0">
                <a:latin typeface="+mj-lt"/>
                <a:cs typeface="+mn-cs"/>
              </a:rPr>
              <a:t>этих </a:t>
            </a:r>
            <a:r>
              <a:rPr lang="ru-RU" sz="2000" dirty="0">
                <a:latin typeface="+mj-lt"/>
                <a:cs typeface="+mn-cs"/>
              </a:rPr>
              <a:t>препаратов на Свердловском химическом </a:t>
            </a:r>
            <a:r>
              <a:rPr lang="ru-RU" sz="2000" dirty="0" smtClean="0">
                <a:latin typeface="+mj-lt"/>
                <a:cs typeface="+mn-cs"/>
              </a:rPr>
              <a:t>заводе. </a:t>
            </a:r>
            <a:endParaRPr lang="ru-RU" sz="2000" dirty="0">
              <a:latin typeface="+mj-lt"/>
              <a:cs typeface="+mn-cs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j-lt"/>
                <a:cs typeface="+mn-cs"/>
              </a:rPr>
              <a:t>Для лечения длительно незаживающих ран </a:t>
            </a:r>
            <a:r>
              <a:rPr lang="ru-RU" sz="2000" dirty="0" smtClean="0">
                <a:latin typeface="+mj-lt"/>
                <a:cs typeface="+mn-cs"/>
              </a:rPr>
              <a:t>была </a:t>
            </a:r>
            <a:r>
              <a:rPr lang="ru-RU" sz="2000" dirty="0">
                <a:latin typeface="+mj-lt"/>
                <a:cs typeface="+mn-cs"/>
              </a:rPr>
              <a:t>предложена комбинация сульфамидных препаратов с </a:t>
            </a:r>
            <a:r>
              <a:rPr lang="ru-RU" sz="2000" dirty="0" err="1">
                <a:latin typeface="+mj-lt"/>
                <a:cs typeface="+mn-cs"/>
              </a:rPr>
              <a:t>бентонитовой</a:t>
            </a:r>
            <a:r>
              <a:rPr lang="ru-RU" sz="2000" dirty="0">
                <a:latin typeface="+mj-lt"/>
                <a:cs typeface="+mn-cs"/>
              </a:rPr>
              <a:t> глиной – средство, используемое и сегодня в медицине, </a:t>
            </a:r>
            <a:r>
              <a:rPr lang="ru-RU" sz="2000" dirty="0" smtClean="0">
                <a:latin typeface="+mj-lt"/>
                <a:cs typeface="+mn-cs"/>
              </a:rPr>
              <a:t>как «</a:t>
            </a:r>
            <a:r>
              <a:rPr lang="ru-RU" sz="2000" dirty="0">
                <a:latin typeface="+mj-lt"/>
                <a:cs typeface="+mn-cs"/>
              </a:rPr>
              <a:t>паста </a:t>
            </a:r>
            <a:r>
              <a:rPr lang="ru-RU" sz="2000" dirty="0" err="1">
                <a:latin typeface="+mj-lt"/>
                <a:cs typeface="+mn-cs"/>
              </a:rPr>
              <a:t>Постовского</a:t>
            </a:r>
            <a:r>
              <a:rPr lang="ru-RU" sz="2000" dirty="0">
                <a:latin typeface="+mj-lt"/>
                <a:cs typeface="+mn-cs"/>
              </a:rPr>
              <a:t>»  (цинковая паста).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Академик, доктор химических наук,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профессор в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1946 г. был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награжден Сталинской премией 3 степени.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+mj-lt"/>
              <a:cs typeface="+mn-cs"/>
            </a:endParaRPr>
          </a:p>
        </p:txBody>
      </p:sp>
      <p:pic>
        <p:nvPicPr>
          <p:cNvPr id="4098" name="Picture 2" descr="https://cikavy.com/img/chemists/B1OCVrhmjmPEpy7bz7P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877094"/>
            <a:ext cx="2047081" cy="20470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9703" name="Рисунок 12" descr="C:\Documents and Settings\Admin\Рабочий стол\Новая папка\5a7016ff79a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8963" y="2384425"/>
            <a:ext cx="181133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411413" y="1062038"/>
            <a:ext cx="4486275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+mn-cs"/>
              </a:rPr>
              <a:t>Многие тысячи раненых обязаны своим спасением сульфаниламидным препаратам, обладающим противомикробными, антибактериальными свойствами: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2124075" y="6921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5097" y="115888"/>
            <a:ext cx="720876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Зинаида Виссарионовна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Ермольева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(1898–1974)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+mn-cs"/>
              </a:rPr>
              <a:t>Лауреат Сталинской премии 1 степени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122" name="Picture 2" descr="https://shkolazhizni.ru/img/content/i220/220805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759" y="1062038"/>
            <a:ext cx="1868226" cy="2545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725" name="Рисунок 12" descr="C:\Documents and Settings\Admin\Рабочий стол\Новая папка\5a7016ff79a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924944"/>
            <a:ext cx="181133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16680" y="4005064"/>
            <a:ext cx="856895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j-lt"/>
                <a:cs typeface="+mn-cs"/>
              </a:rPr>
              <a:t>Величайшей заслугой </a:t>
            </a:r>
            <a:r>
              <a:rPr lang="ru-RU" sz="2200" dirty="0" smtClean="0">
                <a:latin typeface="+mj-lt"/>
                <a:cs typeface="+mn-cs"/>
              </a:rPr>
              <a:t>З.В. </a:t>
            </a:r>
            <a:r>
              <a:rPr lang="ru-RU" sz="2200" dirty="0" err="1" smtClean="0">
                <a:latin typeface="+mj-lt"/>
                <a:cs typeface="+mn-cs"/>
              </a:rPr>
              <a:t>Ермольевой</a:t>
            </a:r>
            <a:r>
              <a:rPr lang="ru-RU" sz="2200" dirty="0" smtClean="0">
                <a:latin typeface="+mj-lt"/>
                <a:cs typeface="+mn-cs"/>
              </a:rPr>
              <a:t> </a:t>
            </a:r>
            <a:r>
              <a:rPr lang="ru-RU" sz="2200" dirty="0">
                <a:latin typeface="+mj-lt"/>
                <a:cs typeface="+mn-cs"/>
              </a:rPr>
              <a:t>является то, что она </a:t>
            </a:r>
            <a:r>
              <a:rPr lang="ru-RU" sz="2200" dirty="0" smtClean="0">
                <a:latin typeface="+mj-lt"/>
                <a:cs typeface="+mn-cs"/>
              </a:rPr>
              <a:t>впервые </a:t>
            </a:r>
            <a:r>
              <a:rPr lang="ru-RU" sz="2200" dirty="0">
                <a:latin typeface="+mj-lt"/>
                <a:cs typeface="+mn-cs"/>
              </a:rPr>
              <a:t>в 1942 г. </a:t>
            </a:r>
            <a:r>
              <a:rPr lang="ru-RU" sz="2200" dirty="0">
                <a:latin typeface="+mj-lt"/>
              </a:rPr>
              <a:t>в СССР </a:t>
            </a:r>
            <a:r>
              <a:rPr lang="ru-RU" sz="2200" dirty="0" smtClean="0">
                <a:latin typeface="+mj-lt"/>
                <a:cs typeface="+mn-cs"/>
              </a:rPr>
              <a:t>получила </a:t>
            </a:r>
            <a:r>
              <a:rPr lang="ru-RU" sz="2200" dirty="0">
                <a:latin typeface="+mj-lt"/>
                <a:cs typeface="+mn-cs"/>
              </a:rPr>
              <a:t>пенициллин </a:t>
            </a:r>
            <a:r>
              <a:rPr lang="ru-RU" sz="2200" dirty="0" smtClean="0">
                <a:latin typeface="+mj-lt"/>
              </a:rPr>
              <a:t>(</a:t>
            </a:r>
            <a:r>
              <a:rPr lang="ru-RU" sz="2200" dirty="0" err="1">
                <a:latin typeface="+mj-lt"/>
              </a:rPr>
              <a:t>крустозин</a:t>
            </a:r>
            <a:r>
              <a:rPr lang="ru-RU" sz="2200" dirty="0">
                <a:latin typeface="+mj-lt"/>
              </a:rPr>
              <a:t> </a:t>
            </a:r>
            <a:r>
              <a:rPr lang="ru-RU" sz="2200" dirty="0" smtClean="0">
                <a:latin typeface="+mj-lt"/>
              </a:rPr>
              <a:t>ВИЭМ, </a:t>
            </a:r>
            <a:r>
              <a:rPr lang="ru-RU" sz="2200" dirty="0" err="1" smtClean="0">
                <a:latin typeface="+mj-lt"/>
                <a:cs typeface="+mn-cs"/>
              </a:rPr>
              <a:t>бензилпенициллин</a:t>
            </a:r>
            <a:r>
              <a:rPr lang="ru-RU" sz="2200" dirty="0" smtClean="0">
                <a:latin typeface="+mj-lt"/>
                <a:cs typeface="+mn-cs"/>
              </a:rPr>
              <a:t>) </a:t>
            </a:r>
            <a:r>
              <a:rPr lang="ru-RU" sz="2200" dirty="0">
                <a:latin typeface="+mj-lt"/>
                <a:cs typeface="+mn-cs"/>
              </a:rPr>
              <a:t>и активно участвовала в организации промышленного производства и внедрения в медицинскую практику этого антибиотика в </a:t>
            </a:r>
            <a:r>
              <a:rPr lang="ru-RU" sz="2200" dirty="0" smtClean="0">
                <a:latin typeface="+mj-lt"/>
                <a:cs typeface="+mn-cs"/>
              </a:rPr>
              <a:t>годы войны.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 smtClean="0">
                <a:latin typeface="+mj-lt"/>
              </a:rPr>
              <a:t>Это </a:t>
            </a:r>
            <a:r>
              <a:rPr lang="ru-RU" sz="2200" dirty="0">
                <a:latin typeface="+mj-lt"/>
              </a:rPr>
              <a:t>спасло сотни тысяч жизней советских </a:t>
            </a:r>
            <a:r>
              <a:rPr lang="ru-RU" sz="2200" dirty="0" smtClean="0">
                <a:latin typeface="+mj-lt"/>
              </a:rPr>
              <a:t>солдат.</a:t>
            </a:r>
            <a:endParaRPr lang="ru-RU" sz="2200" b="1" dirty="0">
              <a:latin typeface="+mj-lt"/>
              <a:cs typeface="+mn-cs"/>
            </a:endParaRPr>
          </a:p>
        </p:txBody>
      </p:sp>
      <p:pic>
        <p:nvPicPr>
          <p:cNvPr id="30729" name="Picture 6" descr="https://him.1sept.ru/2005/06/20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758194"/>
            <a:ext cx="2634714" cy="848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483768" y="1099543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+mj-lt"/>
              </a:rPr>
              <a:t>С</a:t>
            </a:r>
            <a:r>
              <a:rPr lang="ru-RU" sz="2400" dirty="0" smtClean="0">
                <a:latin typeface="+mj-lt"/>
              </a:rPr>
              <a:t>оветский</a:t>
            </a:r>
            <a:r>
              <a:rPr lang="ru-RU" sz="2400" dirty="0">
                <a:latin typeface="+mj-lt"/>
              </a:rPr>
              <a:t> микробиолог и эпидемиолог, действительный член Академии медицинских наук СССР, создательница антибиотиков в СССР.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2124075" y="6921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06272" y="115888"/>
            <a:ext cx="26641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3872" y="699022"/>
            <a:ext cx="87248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j-lt"/>
                <a:cs typeface="+mn-cs"/>
              </a:rPr>
              <a:t>«Рождение» пенициллина послужило импульсом для создания других антибиотиков.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j-lt"/>
                <a:cs typeface="+mn-cs"/>
              </a:rPr>
              <a:t>Биолог </a:t>
            </a:r>
            <a:r>
              <a:rPr lang="ru-RU" sz="2000" b="1" dirty="0">
                <a:latin typeface="+mj-lt"/>
                <a:cs typeface="+mn-cs"/>
              </a:rPr>
              <a:t>Георгий </a:t>
            </a:r>
            <a:r>
              <a:rPr lang="ru-RU" sz="2000" b="1" dirty="0" err="1">
                <a:latin typeface="+mj-lt"/>
                <a:cs typeface="+mn-cs"/>
              </a:rPr>
              <a:t>Францевич</a:t>
            </a:r>
            <a:r>
              <a:rPr lang="ru-RU" sz="2000" b="1" dirty="0">
                <a:latin typeface="+mj-lt"/>
                <a:cs typeface="+mn-cs"/>
              </a:rPr>
              <a:t> </a:t>
            </a:r>
            <a:r>
              <a:rPr lang="ru-RU" sz="2000" b="1" dirty="0" err="1">
                <a:latin typeface="+mj-lt"/>
                <a:cs typeface="+mn-cs"/>
              </a:rPr>
              <a:t>Гаузе</a:t>
            </a:r>
            <a:r>
              <a:rPr lang="ru-RU" sz="2000" b="1" dirty="0">
                <a:latin typeface="+mj-lt"/>
                <a:cs typeface="+mn-cs"/>
              </a:rPr>
              <a:t> </a:t>
            </a:r>
            <a:r>
              <a:rPr lang="ru-RU" sz="2000" dirty="0">
                <a:latin typeface="+mj-lt"/>
                <a:cs typeface="+mn-cs"/>
              </a:rPr>
              <a:t>вместе с женой – ученым-химиком </a:t>
            </a:r>
            <a:r>
              <a:rPr lang="ru-RU" sz="2000" b="1" dirty="0">
                <a:latin typeface="+mj-lt"/>
                <a:cs typeface="+mn-cs"/>
              </a:rPr>
              <a:t>Марией Георгиевной </a:t>
            </a:r>
            <a:r>
              <a:rPr lang="ru-RU" sz="2000" b="1" dirty="0" err="1">
                <a:latin typeface="+mj-lt"/>
                <a:cs typeface="+mn-cs"/>
              </a:rPr>
              <a:t>Бражниковой</a:t>
            </a:r>
            <a:r>
              <a:rPr lang="ru-RU" sz="2000" b="1" dirty="0">
                <a:latin typeface="+mj-lt"/>
                <a:cs typeface="+mn-cs"/>
              </a:rPr>
              <a:t> </a:t>
            </a:r>
            <a:r>
              <a:rPr lang="ru-RU" sz="2000" dirty="0">
                <a:latin typeface="+mj-lt"/>
                <a:cs typeface="+mn-cs"/>
              </a:rPr>
              <a:t>в годы войны синтезировал первый оригинальный советский антибиотик – </a:t>
            </a:r>
            <a:r>
              <a:rPr lang="ru-RU" sz="2000" b="1" dirty="0">
                <a:latin typeface="+mj-lt"/>
                <a:cs typeface="+mn-cs"/>
              </a:rPr>
              <a:t>грамицидин С</a:t>
            </a:r>
            <a:r>
              <a:rPr lang="ru-RU" sz="2000" dirty="0">
                <a:latin typeface="+mj-lt"/>
                <a:cs typeface="+mn-cs"/>
              </a:rPr>
              <a:t>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j-lt"/>
                <a:cs typeface="+mn-cs"/>
              </a:rPr>
              <a:t>Срочно было налажено массовое производство нового препарата и отправка его на фронт.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j-lt"/>
                <a:cs typeface="+mn-cs"/>
              </a:rPr>
              <a:t>Ученые стали </a:t>
            </a:r>
            <a:r>
              <a:rPr lang="ru-RU" sz="2000" b="1" dirty="0">
                <a:latin typeface="+mj-lt"/>
                <a:cs typeface="+mn-cs"/>
              </a:rPr>
              <a:t>лауреатами Сталинской премии.</a:t>
            </a:r>
          </a:p>
        </p:txBody>
      </p:sp>
      <p:pic>
        <p:nvPicPr>
          <p:cNvPr id="5124" name="Picture 4" descr="https://golbis.com/wp-content/uploads/2016/08/147055594448gk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9336" y="3717032"/>
            <a:ext cx="3180290" cy="2205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" name="Рисунок 12" descr="C:\Documents and Settings\Admin\Рабочий стол\Новая папка\5a7016ff79a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342" y="5445224"/>
            <a:ext cx="181133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4671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850" y="260350"/>
            <a:ext cx="8569325" cy="3048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  <a:cs typeface="+mn-cs"/>
              </a:rPr>
              <a:t>Большой вклад в обеспечение победы над немецко-фашистскими захватчиками внесли части химической защиты.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  <a:cs typeface="+mn-cs"/>
              </a:rPr>
              <a:t>Они выполняли задачи по химической и биологической разведке, дезактивации, дегазации и дезинфекции вооружения, обмундирования, других материальных средств и местности. </a:t>
            </a:r>
          </a:p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j-lt"/>
                <a:cs typeface="+mn-cs"/>
              </a:rPr>
              <a:t>Также военные химики осуществляли маскировку дымом боевых действий наших войск и важных тыловых объектов.</a:t>
            </a:r>
          </a:p>
        </p:txBody>
      </p:sp>
      <p:pic>
        <p:nvPicPr>
          <p:cNvPr id="6146" name="Picture 2" descr="https://normpost.ru/uploads/images/00/00/36/2018/09/18/0u126a1dbc-236f27d9-14d3a3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4002389"/>
            <a:ext cx="2568575" cy="1720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6148" name="Picture 4" descr="http://history.milportal.ru/wp-content/uploads/2014/07/271944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717032"/>
            <a:ext cx="2223178" cy="2147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862</TotalTime>
  <Words>959</Words>
  <Application>Microsoft Office PowerPoint</Application>
  <PresentationFormat>Экран (4:3)</PresentationFormat>
  <Paragraphs>96</Paragraphs>
  <Slides>19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Тема1</vt:lpstr>
      <vt:lpstr>Диаграмма</vt:lpstr>
      <vt:lpstr>Химия и Победа (вклад химической науки в победу  в Великой Отечественной войне)</vt:lpstr>
      <vt:lpstr>Слайд 2</vt:lpstr>
      <vt:lpstr>Слайд 3</vt:lpstr>
      <vt:lpstr>Производство химической продукции в 1942 г. (в тыс.тонн)</vt:lpstr>
      <vt:lpstr>Производство химической продукции в 1945 г. (в тыс.тонн)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При подготовке презентации были использованы материалы и изображения из свободной энциклопедии «Википедия» и интернета.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Вера</dc:creator>
  <cp:lastModifiedBy>user</cp:lastModifiedBy>
  <cp:revision>61</cp:revision>
  <dcterms:created xsi:type="dcterms:W3CDTF">2021-03-31T10:45:26Z</dcterms:created>
  <dcterms:modified xsi:type="dcterms:W3CDTF">2021-06-07T10:51:37Z</dcterms:modified>
</cp:coreProperties>
</file>