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sldIdLst>
    <p:sldId id="299" r:id="rId2"/>
    <p:sldId id="355" r:id="rId3"/>
    <p:sldId id="334" r:id="rId4"/>
    <p:sldId id="257" r:id="rId5"/>
    <p:sldId id="356" r:id="rId6"/>
    <p:sldId id="357" r:id="rId7"/>
    <p:sldId id="358" r:id="rId8"/>
    <p:sldId id="359" r:id="rId9"/>
    <p:sldId id="360" r:id="rId10"/>
    <p:sldId id="361" r:id="rId11"/>
    <p:sldId id="420" r:id="rId12"/>
    <p:sldId id="363" r:id="rId13"/>
    <p:sldId id="427" r:id="rId14"/>
    <p:sldId id="366" r:id="rId15"/>
    <p:sldId id="365" r:id="rId16"/>
    <p:sldId id="367" r:id="rId17"/>
    <p:sldId id="428" r:id="rId18"/>
    <p:sldId id="364" r:id="rId19"/>
    <p:sldId id="368" r:id="rId20"/>
    <p:sldId id="369" r:id="rId21"/>
    <p:sldId id="370" r:id="rId22"/>
    <p:sldId id="371" r:id="rId23"/>
    <p:sldId id="375" r:id="rId24"/>
    <p:sldId id="373" r:id="rId25"/>
    <p:sldId id="374" r:id="rId26"/>
    <p:sldId id="426" r:id="rId27"/>
    <p:sldId id="377" r:id="rId28"/>
    <p:sldId id="372" r:id="rId29"/>
    <p:sldId id="429" r:id="rId30"/>
    <p:sldId id="325" r:id="rId31"/>
    <p:sldId id="378" r:id="rId32"/>
    <p:sldId id="430" r:id="rId33"/>
    <p:sldId id="440" r:id="rId34"/>
    <p:sldId id="376" r:id="rId35"/>
    <p:sldId id="441" r:id="rId36"/>
    <p:sldId id="443" r:id="rId37"/>
    <p:sldId id="379" r:id="rId38"/>
    <p:sldId id="381" r:id="rId39"/>
    <p:sldId id="383" r:id="rId40"/>
    <p:sldId id="382" r:id="rId41"/>
    <p:sldId id="384" r:id="rId42"/>
    <p:sldId id="385" r:id="rId43"/>
    <p:sldId id="432" r:id="rId44"/>
    <p:sldId id="433" r:id="rId45"/>
    <p:sldId id="386" r:id="rId46"/>
    <p:sldId id="387" r:id="rId47"/>
    <p:sldId id="435" r:id="rId48"/>
    <p:sldId id="436" r:id="rId49"/>
    <p:sldId id="390" r:id="rId50"/>
    <p:sldId id="434" r:id="rId51"/>
    <p:sldId id="389" r:id="rId52"/>
    <p:sldId id="391" r:id="rId53"/>
    <p:sldId id="425" r:id="rId54"/>
    <p:sldId id="388" r:id="rId55"/>
    <p:sldId id="392" r:id="rId56"/>
    <p:sldId id="437" r:id="rId57"/>
    <p:sldId id="395" r:id="rId58"/>
    <p:sldId id="396" r:id="rId59"/>
    <p:sldId id="393" r:id="rId60"/>
    <p:sldId id="438" r:id="rId61"/>
    <p:sldId id="439" r:id="rId62"/>
    <p:sldId id="442" r:id="rId63"/>
    <p:sldId id="394" r:id="rId64"/>
    <p:sldId id="397" r:id="rId65"/>
    <p:sldId id="398" r:id="rId66"/>
    <p:sldId id="399" r:id="rId67"/>
    <p:sldId id="400" r:id="rId68"/>
    <p:sldId id="401" r:id="rId69"/>
    <p:sldId id="402" r:id="rId70"/>
    <p:sldId id="403" r:id="rId71"/>
    <p:sldId id="404" r:id="rId72"/>
    <p:sldId id="406" r:id="rId73"/>
    <p:sldId id="405" r:id="rId74"/>
    <p:sldId id="423" r:id="rId75"/>
    <p:sldId id="407" r:id="rId76"/>
    <p:sldId id="421" r:id="rId77"/>
    <p:sldId id="408" r:id="rId78"/>
    <p:sldId id="409" r:id="rId79"/>
    <p:sldId id="410" r:id="rId80"/>
    <p:sldId id="411" r:id="rId81"/>
    <p:sldId id="422" r:id="rId82"/>
    <p:sldId id="412" r:id="rId83"/>
    <p:sldId id="413" r:id="rId84"/>
    <p:sldId id="414" r:id="rId85"/>
    <p:sldId id="415" r:id="rId86"/>
    <p:sldId id="416" r:id="rId87"/>
    <p:sldId id="417" r:id="rId88"/>
    <p:sldId id="418" r:id="rId89"/>
    <p:sldId id="419" r:id="rId90"/>
    <p:sldId id="331" r:id="rId91"/>
    <p:sldId id="447" r:id="rId92"/>
  </p:sldIdLst>
  <p:sldSz cx="10945813" cy="7939088"/>
  <p:notesSz cx="6858000" cy="9144000"/>
  <p:defaultTextStyle>
    <a:defPPr>
      <a:defRPr lang="ru-RU"/>
    </a:defPPr>
    <a:lvl1pPr marL="0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9542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9083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18625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58167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97709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37250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76792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16334" algn="l" defTabSz="107908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00CC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48" autoAdjust="0"/>
  </p:normalViewPr>
  <p:slideViewPr>
    <p:cSldViewPr>
      <p:cViewPr varScale="1">
        <p:scale>
          <a:sx n="70" d="100"/>
          <a:sy n="70" d="100"/>
        </p:scale>
        <p:origin x="-606" y="-108"/>
      </p:cViewPr>
      <p:guideLst>
        <p:guide orient="horz" pos="2501"/>
        <p:guide pos="3448"/>
      </p:guideLst>
    </p:cSldViewPr>
  </p:slideViewPr>
  <p:outlineViewPr>
    <p:cViewPr>
      <p:scale>
        <a:sx n="33" d="100"/>
        <a:sy n="33" d="100"/>
      </p:scale>
      <p:origin x="0" y="322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BB131-6B52-43C1-ADA4-88C4E818CE8A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5213" y="685800"/>
            <a:ext cx="4727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1E211-399C-46B6-8B34-716F731FC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0936" y="2466264"/>
            <a:ext cx="9303941" cy="170175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1872" y="4498817"/>
            <a:ext cx="7662069" cy="202887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9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9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8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7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6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6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35714" y="317932"/>
            <a:ext cx="2462808" cy="677395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7290" y="317932"/>
            <a:ext cx="7205994" cy="67739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644" y="5101600"/>
            <a:ext cx="9303941" cy="157679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4644" y="3364925"/>
            <a:ext cx="9303941" cy="1736675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954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908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86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816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770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72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679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633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7291" y="1852454"/>
            <a:ext cx="4834401" cy="523943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64121" y="1852454"/>
            <a:ext cx="4834401" cy="523943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7290" y="1777107"/>
            <a:ext cx="4836302" cy="74061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9542" indent="0">
              <a:buNone/>
              <a:defRPr sz="2400" b="1"/>
            </a:lvl2pPr>
            <a:lvl3pPr marL="1079083" indent="0">
              <a:buNone/>
              <a:defRPr sz="2100" b="1"/>
            </a:lvl3pPr>
            <a:lvl4pPr marL="1618625" indent="0">
              <a:buNone/>
              <a:defRPr sz="1900" b="1"/>
            </a:lvl4pPr>
            <a:lvl5pPr marL="2158167" indent="0">
              <a:buNone/>
              <a:defRPr sz="1900" b="1"/>
            </a:lvl5pPr>
            <a:lvl6pPr marL="2697709" indent="0">
              <a:buNone/>
              <a:defRPr sz="1900" b="1"/>
            </a:lvl6pPr>
            <a:lvl7pPr marL="3237250" indent="0">
              <a:buNone/>
              <a:defRPr sz="1900" b="1"/>
            </a:lvl7pPr>
            <a:lvl8pPr marL="3776792" indent="0">
              <a:buNone/>
              <a:defRPr sz="1900" b="1"/>
            </a:lvl8pPr>
            <a:lvl9pPr marL="4316334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7290" y="2517720"/>
            <a:ext cx="4836302" cy="45741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60322" y="1777107"/>
            <a:ext cx="4838201" cy="74061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9542" indent="0">
              <a:buNone/>
              <a:defRPr sz="2400" b="1"/>
            </a:lvl2pPr>
            <a:lvl3pPr marL="1079083" indent="0">
              <a:buNone/>
              <a:defRPr sz="2100" b="1"/>
            </a:lvl3pPr>
            <a:lvl4pPr marL="1618625" indent="0">
              <a:buNone/>
              <a:defRPr sz="1900" b="1"/>
            </a:lvl4pPr>
            <a:lvl5pPr marL="2158167" indent="0">
              <a:buNone/>
              <a:defRPr sz="1900" b="1"/>
            </a:lvl5pPr>
            <a:lvl6pPr marL="2697709" indent="0">
              <a:buNone/>
              <a:defRPr sz="1900" b="1"/>
            </a:lvl6pPr>
            <a:lvl7pPr marL="3237250" indent="0">
              <a:buNone/>
              <a:defRPr sz="1900" b="1"/>
            </a:lvl7pPr>
            <a:lvl8pPr marL="3776792" indent="0">
              <a:buNone/>
              <a:defRPr sz="1900" b="1"/>
            </a:lvl8pPr>
            <a:lvl9pPr marL="4316334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60322" y="2517720"/>
            <a:ext cx="4838201" cy="45741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291" y="316093"/>
            <a:ext cx="3601097" cy="1345234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79509" y="316094"/>
            <a:ext cx="6119014" cy="6775792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7291" y="1661328"/>
            <a:ext cx="3601097" cy="5430557"/>
          </a:xfrm>
        </p:spPr>
        <p:txBody>
          <a:bodyPr/>
          <a:lstStyle>
            <a:lvl1pPr marL="0" indent="0">
              <a:buNone/>
              <a:defRPr sz="1700"/>
            </a:lvl1pPr>
            <a:lvl2pPr marL="539542" indent="0">
              <a:buNone/>
              <a:defRPr sz="1400"/>
            </a:lvl2pPr>
            <a:lvl3pPr marL="1079083" indent="0">
              <a:buNone/>
              <a:defRPr sz="1200"/>
            </a:lvl3pPr>
            <a:lvl4pPr marL="1618625" indent="0">
              <a:buNone/>
              <a:defRPr sz="1100"/>
            </a:lvl4pPr>
            <a:lvl5pPr marL="2158167" indent="0">
              <a:buNone/>
              <a:defRPr sz="1100"/>
            </a:lvl5pPr>
            <a:lvl6pPr marL="2697709" indent="0">
              <a:buNone/>
              <a:defRPr sz="1100"/>
            </a:lvl6pPr>
            <a:lvl7pPr marL="3237250" indent="0">
              <a:buNone/>
              <a:defRPr sz="1100"/>
            </a:lvl7pPr>
            <a:lvl8pPr marL="3776792" indent="0">
              <a:buNone/>
              <a:defRPr sz="1100"/>
            </a:lvl8pPr>
            <a:lvl9pPr marL="431633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5456" y="5557362"/>
            <a:ext cx="6567488" cy="65607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45456" y="709372"/>
            <a:ext cx="6567488" cy="4763453"/>
          </a:xfrm>
        </p:spPr>
        <p:txBody>
          <a:bodyPr/>
          <a:lstStyle>
            <a:lvl1pPr marL="0" indent="0">
              <a:buNone/>
              <a:defRPr sz="3800"/>
            </a:lvl1pPr>
            <a:lvl2pPr marL="539542" indent="0">
              <a:buNone/>
              <a:defRPr sz="3300"/>
            </a:lvl2pPr>
            <a:lvl3pPr marL="1079083" indent="0">
              <a:buNone/>
              <a:defRPr sz="2800"/>
            </a:lvl3pPr>
            <a:lvl4pPr marL="1618625" indent="0">
              <a:buNone/>
              <a:defRPr sz="2400"/>
            </a:lvl4pPr>
            <a:lvl5pPr marL="2158167" indent="0">
              <a:buNone/>
              <a:defRPr sz="2400"/>
            </a:lvl5pPr>
            <a:lvl6pPr marL="2697709" indent="0">
              <a:buNone/>
              <a:defRPr sz="2400"/>
            </a:lvl6pPr>
            <a:lvl7pPr marL="3237250" indent="0">
              <a:buNone/>
              <a:defRPr sz="2400"/>
            </a:lvl7pPr>
            <a:lvl8pPr marL="3776792" indent="0">
              <a:buNone/>
              <a:defRPr sz="2400"/>
            </a:lvl8pPr>
            <a:lvl9pPr marL="4316334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5456" y="6213439"/>
            <a:ext cx="6567488" cy="931740"/>
          </a:xfrm>
        </p:spPr>
        <p:txBody>
          <a:bodyPr/>
          <a:lstStyle>
            <a:lvl1pPr marL="0" indent="0">
              <a:buNone/>
              <a:defRPr sz="1700"/>
            </a:lvl1pPr>
            <a:lvl2pPr marL="539542" indent="0">
              <a:buNone/>
              <a:defRPr sz="1400"/>
            </a:lvl2pPr>
            <a:lvl3pPr marL="1079083" indent="0">
              <a:buNone/>
              <a:defRPr sz="1200"/>
            </a:lvl3pPr>
            <a:lvl4pPr marL="1618625" indent="0">
              <a:buNone/>
              <a:defRPr sz="1100"/>
            </a:lvl4pPr>
            <a:lvl5pPr marL="2158167" indent="0">
              <a:buNone/>
              <a:defRPr sz="1100"/>
            </a:lvl5pPr>
            <a:lvl6pPr marL="2697709" indent="0">
              <a:buNone/>
              <a:defRPr sz="1100"/>
            </a:lvl6pPr>
            <a:lvl7pPr marL="3237250" indent="0">
              <a:buNone/>
              <a:defRPr sz="1100"/>
            </a:lvl7pPr>
            <a:lvl8pPr marL="3776792" indent="0">
              <a:buNone/>
              <a:defRPr sz="1100"/>
            </a:lvl8pPr>
            <a:lvl9pPr marL="431633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291" y="317932"/>
            <a:ext cx="9851232" cy="1323181"/>
          </a:xfrm>
          <a:prstGeom prst="rect">
            <a:avLst/>
          </a:prstGeom>
        </p:spPr>
        <p:txBody>
          <a:bodyPr vert="horz" lIns="107908" tIns="53954" rIns="107908" bIns="5395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7291" y="1852454"/>
            <a:ext cx="9851232" cy="5239431"/>
          </a:xfrm>
          <a:prstGeom prst="rect">
            <a:avLst/>
          </a:prstGeom>
        </p:spPr>
        <p:txBody>
          <a:bodyPr vert="horz" lIns="107908" tIns="53954" rIns="107908" bIns="5395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7291" y="7358359"/>
            <a:ext cx="2554023" cy="422683"/>
          </a:xfrm>
          <a:prstGeom prst="rect">
            <a:avLst/>
          </a:prstGeom>
        </p:spPr>
        <p:txBody>
          <a:bodyPr vert="horz" lIns="107908" tIns="53954" rIns="107908" bIns="5395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39820" y="7358359"/>
            <a:ext cx="3466174" cy="422683"/>
          </a:xfrm>
          <a:prstGeom prst="rect">
            <a:avLst/>
          </a:prstGeom>
        </p:spPr>
        <p:txBody>
          <a:bodyPr vert="horz" lIns="107908" tIns="53954" rIns="107908" bIns="5395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44499" y="7358359"/>
            <a:ext cx="2554023" cy="422683"/>
          </a:xfrm>
          <a:prstGeom prst="rect">
            <a:avLst/>
          </a:prstGeom>
        </p:spPr>
        <p:txBody>
          <a:bodyPr vert="horz" lIns="107908" tIns="53954" rIns="107908" bIns="5395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79083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656" indent="-404656" algn="l" defTabSz="1079083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6755" indent="-337214" algn="l" defTabSz="1079083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8854" indent="-269771" algn="l" defTabSz="107908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8396" indent="-269771" algn="l" defTabSz="107908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7938" indent="-269771" algn="l" defTabSz="1079083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7479" indent="-269771" algn="l" defTabSz="10790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7021" indent="-269771" algn="l" defTabSz="10790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6563" indent="-269771" algn="l" defTabSz="10790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6105" indent="-269771" algn="l" defTabSz="10790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9542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083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8625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8167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7709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7250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6792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6334" algn="l" defTabSz="107908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hyperlink" Target="http://img0.liveinternet.ru/images/attach/b/3/23/255/23255253_1208780965_2.jpg" TargetMode="Externa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2.xml"/><Relationship Id="rId3" Type="http://schemas.openxmlformats.org/officeDocument/2006/relationships/image" Target="../media/image4.png"/><Relationship Id="rId7" Type="http://schemas.openxmlformats.org/officeDocument/2006/relationships/slide" Target="slide5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11" Type="http://schemas.openxmlformats.org/officeDocument/2006/relationships/slide" Target="slide67.xml"/><Relationship Id="rId5" Type="http://schemas.openxmlformats.org/officeDocument/2006/relationships/slide" Target="slide30.xml"/><Relationship Id="rId10" Type="http://schemas.openxmlformats.org/officeDocument/2006/relationships/slide" Target="slide86.xml"/><Relationship Id="rId4" Type="http://schemas.openxmlformats.org/officeDocument/2006/relationships/slide" Target="slide14.xml"/><Relationship Id="rId9" Type="http://schemas.openxmlformats.org/officeDocument/2006/relationships/slide" Target="slide6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pushkin.niv.ru/images/mesta/mesta_12_3.jpg" TargetMode="External"/><Relationship Id="rId7" Type="http://schemas.openxmlformats.org/officeDocument/2006/relationships/image" Target="../media/image8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9.png"/><Relationship Id="rId7" Type="http://schemas.openxmlformats.org/officeDocument/2006/relationships/image" Target="../media/image8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openxmlformats.org/officeDocument/2006/relationships/image" Target="../media/image8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slide" Target="slide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0.jpeg"/><Relationship Id="rId7" Type="http://schemas.openxmlformats.org/officeDocument/2006/relationships/image" Target="../media/image3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7" Type="http://schemas.openxmlformats.org/officeDocument/2006/relationships/image" Target="../media/image7.pn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3.xml"/><Relationship Id="rId4" Type="http://schemas.openxmlformats.org/officeDocument/2006/relationships/image" Target="../media/image5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hyperlink" Target="https://library.khai.edu/pages/pushkin/pushkin_3.html" TargetMode="External"/><Relationship Id="rId7" Type="http://schemas.openxmlformats.org/officeDocument/2006/relationships/hyperlink" Target="https://pushkinland.ru/2018/pushkin/push1.php" TargetMode="External"/><Relationship Id="rId2" Type="http://schemas.openxmlformats.org/officeDocument/2006/relationships/hyperlink" Target="http://profffesorskii.narod.ru/pushkin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lck.ru/3ADPcb" TargetMode="External"/><Relationship Id="rId5" Type="http://schemas.openxmlformats.org/officeDocument/2006/relationships/hyperlink" Target="http://stihioslovesnocti.blogspot.com/2017/01/blog-post_532.html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://pushkin.niv.ru/pushkin/bio/biografiya.htm" TargetMode="External"/><Relationship Id="rId9" Type="http://schemas.openxmlformats.org/officeDocument/2006/relationships/image" Target="../media/image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SUS\Мои документы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2252"/>
            <a:ext cx="10945813" cy="799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240658" y="1593280"/>
            <a:ext cx="5017171" cy="228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Monotype Corsiva" pitchFamily="66" charset="0"/>
                <a:hlinkClick r:id="" action="ppaction://hlinkshowjump?jump=nextslide"/>
              </a:rPr>
              <a:t>АЛЕКСАНДР</a:t>
            </a:r>
            <a:r>
              <a:rPr lang="ru-RU" sz="3600" b="1" dirty="0">
                <a:solidFill>
                  <a:srgbClr val="000099"/>
                </a:solidFill>
                <a:latin typeface="Monotype Corsiva" pitchFamily="66" charset="0"/>
              </a:rPr>
              <a:t> СЕРГЕЕВИЧ  ПУШКИН.</a:t>
            </a:r>
          </a:p>
          <a:p>
            <a:pPr algn="ctr"/>
            <a:r>
              <a:rPr lang="ru-RU" sz="3600" b="1" dirty="0">
                <a:solidFill>
                  <a:srgbClr val="000099"/>
                </a:solidFill>
                <a:latin typeface="Monotype Corsiva" pitchFamily="66" charset="0"/>
              </a:rPr>
              <a:t>ЖИЗНЬ И </a:t>
            </a:r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>ТВОРЧЕСТВО</a:t>
            </a:r>
            <a:r>
              <a:rPr lang="ru-RU" sz="3600" b="1" dirty="0">
                <a:solidFill>
                  <a:srgbClr val="000099"/>
                </a:solidFill>
                <a:latin typeface="Monotype Corsiva" pitchFamily="66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12866" y="4041552"/>
            <a:ext cx="43924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…Тебя ж</a:t>
            </a:r>
            <a:r>
              <a:rPr lang="ru-RU" sz="1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, как первую любовь,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России сердце не забудет! </a:t>
            </a:r>
            <a:r>
              <a:rPr lang="ru-RU" sz="18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8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Ф.И.Тютчев.</a:t>
            </a:r>
            <a:endParaRPr lang="ru-RU" sz="1800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6322" y="2097336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1799–1837 гг.</a:t>
            </a:r>
            <a:endParaRPr lang="ru-RU" sz="2400" b="1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6602" y="1665288"/>
            <a:ext cx="7488832" cy="5047536"/>
          </a:xfrm>
          <a:prstGeom prst="rect">
            <a:avLst/>
          </a:prstGeom>
          <a:solidFill>
            <a:schemeClr val="accent3">
              <a:lumMod val="20000"/>
              <a:lumOff val="80000"/>
              <a:alpha val="39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Georgia" pitchFamily="18" charset="0"/>
              </a:rPr>
              <a:t>       В раннем детстве Пушкин был неуклюжим и молчаливым ребенком. Когда мать принималась за исправление его характера, он убегал к своей бабушке Марье Алексеевне Ганнибал и прятался в ее рабочую плетеную корзину, где она хранила шитье и нитки. </a:t>
            </a:r>
          </a:p>
          <a:p>
            <a:pPr algn="just"/>
            <a:r>
              <a:rPr lang="ru-RU" sz="2300" dirty="0" smtClean="0">
                <a:latin typeface="Georgia" pitchFamily="18" charset="0"/>
              </a:rPr>
              <a:t>     Из близких Пушкина только бабушка, няня Арина Родионовна и учитель закона Божьего Беликов говорили по-русски. От них будущий поэт услышал родную речь, пословицы, русские песни и сказки.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 По словам П.И. Бартенева, Марья Алексеевна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"...любила вспоминать старину, и от нее А.С. Пушкин наслышался семейных преданий, коими так дорожил впоследствии".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Admin\Рабочий стол\Пушкин\gannibal_m_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354" y="1233240"/>
            <a:ext cx="1800200" cy="2516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Картинка 17 из 4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354" y="4473600"/>
            <a:ext cx="1800200" cy="2227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04354" y="6849864"/>
            <a:ext cx="2159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Яковлева Арина Родионовна, няня А.С.Пушкина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2346" y="382552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Марья Алексеевна Ганнибал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4874" y="1737296"/>
            <a:ext cx="5112568" cy="4355038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доме родителей Пушкина собирались просвещенные литераторы тогдашней Москвы: Н.М. Карамзин, И.И. Дмитриев, В.А. Жуковский, К.Н. Батюшков, Василий Львович Пушкин. Будущий поэт, по словам его первого биографа П.В. Анненкова,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«внимательно прислушивался к их суждениям и разговорам, знал корифеев нашей словесности не по одним произведениям, но и по живому слову...»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Нина Александровна\Desktop\274px-Bryullov_portrait_of_Zhukovsky.jpg"/>
          <p:cNvPicPr>
            <a:picLocks noChangeAspect="1" noChangeArrowheads="1"/>
          </p:cNvPicPr>
          <p:nvPr/>
        </p:nvPicPr>
        <p:blipFill>
          <a:blip r:embed="rId4" cstate="print">
            <a:lum bright="27000"/>
          </a:blip>
          <a:srcRect/>
          <a:stretch>
            <a:fillRect/>
          </a:stretch>
        </p:blipFill>
        <p:spPr bwMode="auto">
          <a:xfrm>
            <a:off x="648370" y="945208"/>
            <a:ext cx="190425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48370" y="3537496"/>
            <a:ext cx="194421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В.А. Жуковский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1783 - 1852</a:t>
            </a:r>
            <a:endParaRPr lang="ru-RU" dirty="0"/>
          </a:p>
        </p:txBody>
      </p:sp>
      <p:pic>
        <p:nvPicPr>
          <p:cNvPr id="1027" name="Picture 3" descr="C:\Users\Нина Александровна\Desktop\2e91d22809ee237d8bfbb2b635e40fd2.jpg"/>
          <p:cNvPicPr>
            <a:picLocks noChangeAspect="1" noChangeArrowheads="1"/>
          </p:cNvPicPr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736602" y="1377256"/>
            <a:ext cx="1944216" cy="2267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664594" y="3681512"/>
            <a:ext cx="201622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Н.М. Карамзин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1766 - 1826</a:t>
            </a:r>
            <a:endParaRPr lang="ru-RU" dirty="0"/>
          </a:p>
        </p:txBody>
      </p:sp>
      <p:pic>
        <p:nvPicPr>
          <p:cNvPr id="1029" name="Picture 5" descr="C:\Users\Нина Александровна\Desktop\274px-Tropinin_Dmitriev_1835.jpg"/>
          <p:cNvPicPr>
            <a:picLocks noChangeAspect="1" noChangeArrowheads="1"/>
          </p:cNvPicPr>
          <p:nvPr/>
        </p:nvPicPr>
        <p:blipFill>
          <a:blip r:embed="rId6" cstate="print">
            <a:lum bright="37000"/>
          </a:blip>
          <a:srcRect/>
          <a:stretch>
            <a:fillRect/>
          </a:stretch>
        </p:blipFill>
        <p:spPr bwMode="auto">
          <a:xfrm>
            <a:off x="576362" y="4185568"/>
            <a:ext cx="1944216" cy="2206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48370" y="6417816"/>
            <a:ext cx="1840504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И.И. Дмитриев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1760 - 1837</a:t>
            </a:r>
            <a:endParaRPr lang="ru-RU" dirty="0"/>
          </a:p>
        </p:txBody>
      </p:sp>
      <p:pic>
        <p:nvPicPr>
          <p:cNvPr id="1030" name="Picture 6" descr="C:\Users\Нина Александровна\Desktop\Без названия (1).jpg"/>
          <p:cNvPicPr>
            <a:picLocks noChangeAspect="1" noChangeArrowheads="1"/>
          </p:cNvPicPr>
          <p:nvPr/>
        </p:nvPicPr>
        <p:blipFill>
          <a:blip r:embed="rId7" cstate="print">
            <a:lum bright="31000"/>
          </a:blip>
          <a:srcRect/>
          <a:stretch>
            <a:fillRect/>
          </a:stretch>
        </p:blipFill>
        <p:spPr bwMode="auto">
          <a:xfrm>
            <a:off x="2736602" y="4473600"/>
            <a:ext cx="2244452" cy="2244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880618" y="6705848"/>
            <a:ext cx="1852943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К.Н. Батюшков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1787 - 1855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8770" y="1881312"/>
            <a:ext cx="6120680" cy="4355038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Многие часы Пушкин проводил в библиотеках отца, дяди и знакомого семьи сенатора Д.П. Бутурлина - владельца уникального книжного собрания. Иногда отец сам читал детям Мольера  по-французски. Все это действовало на живое воображение девятилетнего мальчика и пробудило в нем "дух подражания и авторства". Он писал басни и переделывал сюжеты Мольера и Вольтера в комедии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"Похититель"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в шутливой поэме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Толиада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Это были первые литературные опыты будущего великого поэта.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Нина Александровна\Desktop\images.jpg"/>
          <p:cNvPicPr>
            <a:picLocks noChangeAspect="1" noChangeArrowheads="1"/>
          </p:cNvPicPr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648370" y="1377256"/>
            <a:ext cx="3307090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11" name="Рисунок 10" descr="C:\Users\Нина Александровна\Desktop\images.jpg"/>
          <p:cNvPicPr/>
          <p:nvPr/>
        </p:nvPicPr>
        <p:blipFill>
          <a:blip r:embed="rId5" cstate="print">
            <a:lum bright="14000"/>
          </a:blip>
          <a:srcRect b="9744"/>
          <a:stretch>
            <a:fillRect/>
          </a:stretch>
        </p:blipFill>
        <p:spPr bwMode="auto">
          <a:xfrm>
            <a:off x="1008410" y="3825528"/>
            <a:ext cx="309634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8770" y="1881312"/>
            <a:ext cx="6120680" cy="4524315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Поэтические склонности Пушкина-подростка постоянно обращали внимание окружающих. На одном из импровизированных литературных вечеров у графа Бутурлина, известный в то время педагог, доктор словесных наук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Реми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Жилле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профессор Царскосельского лицея, видя, с какой живостью маленький Пушкин реагирует на чтение стихов, заметил: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«Чудное дитя! Как рано он все начал понимать! Дай бог, чтобы этот ребенок жил и жил; вы увидите, что из него будет.»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Нина Александровна\Desktop\images (3).jpg"/>
          <p:cNvPicPr>
            <a:picLocks noChangeAspect="1" noChangeArrowheads="1"/>
          </p:cNvPicPr>
          <p:nvPr/>
        </p:nvPicPr>
        <p:blipFill>
          <a:blip r:embed="rId4" cstate="print">
            <a:lum bright="28000"/>
          </a:blip>
          <a:srcRect/>
          <a:stretch>
            <a:fillRect/>
          </a:stretch>
        </p:blipFill>
        <p:spPr bwMode="auto">
          <a:xfrm>
            <a:off x="576362" y="1809304"/>
            <a:ext cx="3312368" cy="2129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10" name="Управляющая кнопка: далее 9">
            <a:hlinkClick r:id="rId5" action="ppaction://hlinksldjump" highlightClick="1"/>
          </p:cNvPr>
          <p:cNvSpPr/>
          <p:nvPr/>
        </p:nvSpPr>
        <p:spPr>
          <a:xfrm rot="16200000">
            <a:off x="10001684" y="7073614"/>
            <a:ext cx="610368" cy="594916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C:\Users\Нина Александровна\Desktop\images (1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24434" y="3825528"/>
            <a:ext cx="2876153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1218" y="873200"/>
            <a:ext cx="2110111" cy="2661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48370" y="1665288"/>
            <a:ext cx="7416824" cy="2231380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 октября 1811 года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состоялось открытие Императорского Царскосельского лицея. </a:t>
            </a:r>
          </a:p>
          <a:p>
            <a:pPr lvl="0" algn="just">
              <a:spcBef>
                <a:spcPct val="0"/>
              </a:spcBef>
              <a:defRPr/>
            </a:pP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устава Лицея: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«Лицей имеет целью образование юношества, особенно предназначенного    к важным частям службы государственной»…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425234" y="3681512"/>
            <a:ext cx="1944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Пушкин.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Гравюра 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Е. И.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Гейтмана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1822 г.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20778" y="4041552"/>
            <a:ext cx="4248472" cy="3277820"/>
          </a:xfrm>
          <a:prstGeom prst="rect">
            <a:avLst/>
          </a:prstGeom>
          <a:solidFill>
            <a:schemeClr val="accent3">
              <a:lumMod val="20000"/>
              <a:lumOff val="80000"/>
              <a:alpha val="44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своих правах Лицей приравнивался к российским университетам и находился под особым покровительством Александра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В Лицей принимали дворянских мальчиков 10-12 лет по результатам вступительных экзаменов. Отбор был строгий.</a:t>
            </a:r>
            <a:endParaRPr lang="ru-RU" sz="2300" dirty="0"/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346" y="4329584"/>
            <a:ext cx="3772301" cy="237626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" name="Управляющая кнопка: далее 15">
            <a:hlinkClick r:id="rId6" action="ppaction://hlinksldjump" highlightClick="1"/>
          </p:cNvPr>
          <p:cNvSpPr/>
          <p:nvPr/>
        </p:nvSpPr>
        <p:spPr>
          <a:xfrm rot="16200000">
            <a:off x="10009410" y="6993880"/>
            <a:ext cx="648072" cy="792088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9000" contrast="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8370" y="1665289"/>
            <a:ext cx="7416824" cy="5062924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19050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 октября 1811 года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ридцать учеников сели за парты. Среди них – 12-летний Александр Пушкин.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Учебный год в Царскосельском Лицее продолжался 11 месяцев, с 1 августа по 1 июля.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Лицей был закрытым заведением. В течение всего периода обучения воспитанники не имели права покидать пределов Царского Села.</a:t>
            </a:r>
          </a:p>
          <a:p>
            <a:pPr algn="just"/>
            <a:r>
              <a:rPr lang="ru-RU" sz="2300" dirty="0" smtClean="0"/>
              <a:t>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лицее, в самой его атмосфере, всё воспитывало. Именно в лицейский период были заложены культурные и человеческие основы пушкинской поэзии. </a:t>
            </a:r>
          </a:p>
          <a:p>
            <a:pPr algn="just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Первый выпуск Царскосельского лицея состоял из даровитых незаурядных мальчиков. Имена многих из них вошли впоследствии в историю русской культуры и общественной жизни.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69250" y="3969544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Пушкин – лицеист.</a:t>
            </a: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5234" y="4401592"/>
            <a:ext cx="1968894" cy="246647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8569250" y="6849864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Комната Пушкина.</a:t>
            </a:r>
          </a:p>
        </p:txBody>
      </p:sp>
      <p:pic>
        <p:nvPicPr>
          <p:cNvPr id="11" name="Рисунок 10" descr="C:\Users\Нина Александровна\Desktop\1669351907_17-indasil-club-p-portret-pushkina-v-detstve-oboi-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5234" y="1665288"/>
            <a:ext cx="201622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44714" y="1881312"/>
            <a:ext cx="6336704" cy="4154984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19050">
            <a:noFill/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Возглавили Лицей передовые по своим убеждениям, прекрасные педагоги В.Ф. Малиновский и позднее Е.А. Энгельгардт.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К чтению лекций были приглашены опытные преподаватели А.П. Куницын, И.К.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Кайданов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Н.Ф.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Кошанский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Д.И. де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Будри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Учили многому: русскому, французскому, немецкому языкам и латыни, словесности, логике, нравственным наукам, политической экономии, математике, физике, военному делу. Явно преобладали гуманитарные науки.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8370" y="3897536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В.Ф.Малиновский, 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Первый директор Лицея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PC110147_0"/>
          <p:cNvPicPr/>
          <p:nvPr/>
        </p:nvPicPr>
        <p:blipFill>
          <a:blip r:embed="rId4" cstate="print">
            <a:lum bright="3000"/>
          </a:blip>
          <a:srcRect r="53563" b="3365"/>
          <a:stretch>
            <a:fillRect/>
          </a:stretch>
        </p:blipFill>
        <p:spPr bwMode="auto">
          <a:xfrm>
            <a:off x="792386" y="1305248"/>
            <a:ext cx="223224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PC110147_0"/>
          <p:cNvPicPr/>
          <p:nvPr/>
        </p:nvPicPr>
        <p:blipFill>
          <a:blip r:embed="rId4" cstate="print"/>
          <a:srcRect l="52921" r="-232" b="13174"/>
          <a:stretch>
            <a:fillRect/>
          </a:stretch>
        </p:blipFill>
        <p:spPr bwMode="auto">
          <a:xfrm>
            <a:off x="792386" y="4617616"/>
            <a:ext cx="208823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096642" y="6345808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Е.А. Энгельгардт,</a:t>
            </a:r>
          </a:p>
          <a:p>
            <a:pPr algn="ctr">
              <a:defRPr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второй директор  Лицея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24634" y="1665288"/>
            <a:ext cx="7344816" cy="5478423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19050">
            <a:noFill/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Самым выдающимся и талантливым из лицейских профессоров был Александр Петрович Куницын. Помимо естественного права, он преподавал юридические науки (гражданское русское право, римское право и др.), а также логику, психологию, этику. В своих лекциях Куницын говорил о равенстве всех перед лицом закона, о различных формах правления, о правах и обязанностях правителей и правительств, о решающей роли народа в выборе образа правления и установления законов.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Куницыну дань сердца и вина!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Он создал нас, он воспитал наш пламень,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Поставлен им краеугольный камень,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Им чистая лампада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возжена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…</a:t>
            </a:r>
          </a:p>
          <a:p>
            <a:pPr algn="ctr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Monotype Corsiva" pitchFamily="66" charset="0"/>
              </a:rPr>
              <a:t>А.С.Пушкин. «Лицейская годовщина 19 октября 1825 г.»</a:t>
            </a:r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)</a:t>
            </a:r>
            <a:endParaRPr lang="ru-RU" sz="2300" dirty="0" smtClean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0418" y="4617616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А.П.Куницын,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1783-1840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Журнал &quot;Санкт-Петербургский университет&quot; » Blog Archiv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Нина Александровна\Desktop\150px-Куницы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090" y="1737295"/>
            <a:ext cx="2061520" cy="2803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2386" y="1665288"/>
            <a:ext cx="9505056" cy="830997"/>
          </a:xfrm>
          <a:prstGeom prst="rect">
            <a:avLst/>
          </a:prstGeom>
          <a:solidFill>
            <a:schemeClr val="accent3">
              <a:lumMod val="20000"/>
              <a:lumOff val="80000"/>
              <a:alpha val="48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Годы, проведенные в лицее, оказали огромное влияние на Пушкина. В лицее он обрел самых близких друзей.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770" y="2745408"/>
            <a:ext cx="6120680" cy="3416320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1270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Решительный и бескомпромиссный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Иван Иванович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Жанно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Член тайного революционного общества. Посетил  Пушкина во время ссылки в Михайловском. Поэт посвятил другу стихотворение «Пущину» («Мой первый друг…»).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Осужден  на каторгу в Сибирь после восстания декабристов.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PC110144_0"/>
          <p:cNvPicPr>
            <a:picLocks noChangeAspect="1" noChangeArrowheads="1"/>
          </p:cNvPicPr>
          <p:nvPr/>
        </p:nvPicPr>
        <p:blipFill>
          <a:blip r:embed="rId4" cstate="print"/>
          <a:srcRect l="5112" r="5186"/>
          <a:stretch>
            <a:fillRect/>
          </a:stretch>
        </p:blipFill>
        <p:spPr bwMode="auto">
          <a:xfrm>
            <a:off x="1296442" y="2601392"/>
            <a:ext cx="2160240" cy="2202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656482" y="476163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1798-1859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386" y="5121672"/>
            <a:ext cx="3096344" cy="18722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3960738" y="6201792"/>
            <a:ext cx="31683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Н.Н. Ге  1875 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i="1" dirty="0" err="1" smtClean="0">
                <a:latin typeface="Liberation Serif" pitchFamily="18" charset="0"/>
                <a:cs typeface="Liberation Serif" pitchFamily="18" charset="0"/>
              </a:rPr>
              <a:t>И.Пущин</a:t>
            </a:r>
            <a:r>
              <a:rPr lang="ru-RU" sz="1800" i="1" dirty="0" smtClean="0">
                <a:latin typeface="Liberation Serif" pitchFamily="18" charset="0"/>
                <a:cs typeface="Liberation Serif" pitchFamily="18" charset="0"/>
              </a:rPr>
              <a:t> в гостях у Пушкина в Михайловском в 1825 г.</a:t>
            </a:r>
            <a:endParaRPr kumimoji="0" lang="ru-RU" sz="1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8370" y="1665288"/>
            <a:ext cx="7056784" cy="3046988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9525">
            <a:solidFill>
              <a:schemeClr val="tx1"/>
            </a:solidFill>
            <a:prstDash val="sysDash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Вспыльчивый,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страстно мечтающий о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поэтическом поприще </a:t>
            </a:r>
            <a:r>
              <a:rPr lang="ru-RU" sz="2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Вильгельм Кюхельбекер (Кюхля).</a:t>
            </a:r>
          </a:p>
          <a:p>
            <a:pPr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Лицейский чудак,  объект пародий.</a:t>
            </a:r>
          </a:p>
          <a:p>
            <a:pPr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Член тайного общества, друг А.С.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Грибоедова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и К.Ф. Рылеева.</a:t>
            </a:r>
          </a:p>
          <a:p>
            <a:pPr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Участник восстания декабристов. 8 лет в одиночной камере, затем каторга, умер в Сибири.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93186" y="1593280"/>
            <a:ext cx="235315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370" y="4761632"/>
            <a:ext cx="1944216" cy="2203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664594" y="4905648"/>
            <a:ext cx="7632848" cy="1508105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9525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Антон </a:t>
            </a:r>
            <a:r>
              <a:rPr lang="ru-RU" sz="23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Дельвиг</a:t>
            </a:r>
            <a:r>
              <a:rPr lang="ru-RU" sz="2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(Тося) (1798-1831).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Добродушный, признанный  лицейский поэт. Издатель журналов «Неопытное перо», «Лицейский мудрец», предсказывал громкую славу Пушкину.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226" y="44736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1798-1859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4474" y="2241352"/>
            <a:ext cx="8064896" cy="4816703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 w="28575">
            <a:solidFill>
              <a:schemeClr val="bg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Segoe Print" pitchFamily="2" charset="0"/>
              </a:rPr>
              <a:t>Над пушкинской строкой</a:t>
            </a:r>
          </a:p>
          <a:p>
            <a:pPr algn="ctr">
              <a:spcBef>
                <a:spcPct val="50000"/>
              </a:spcBef>
            </a:pP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Опять расцвел июнь сиреневой удачей.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Опять в ночных садах очнулись соловьи.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И в роднике души прозрачно обозначен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единственный подтекст надежды и любви.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И торжествует жизнь на этом свете белом,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покуда в нас самих, как радостная весть,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живут наперекор случающимся бедам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надежда и любовь,</a:t>
            </a:r>
            <a:b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достоинство и честь…</a:t>
            </a:r>
          </a:p>
          <a:p>
            <a:pPr algn="r">
              <a:spcBef>
                <a:spcPct val="50000"/>
              </a:spcBef>
            </a:pPr>
            <a:r>
              <a:rPr lang="ru-RU" sz="22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В.Гоцуленко</a:t>
            </a:r>
            <a:endParaRPr lang="ru-RU" i="1" dirty="0">
              <a:solidFill>
                <a:srgbClr val="6600FF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2506" y="1089224"/>
            <a:ext cx="7560840" cy="978729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12700">
            <a:solidFill>
              <a:schemeClr val="bg1"/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</a:rPr>
              <a:t>     Первая заслуга великого поэта в том, что через него умнеет все, что может поумнеть.</a:t>
            </a:r>
          </a:p>
          <a:p>
            <a:pPr algn="r">
              <a:lnSpc>
                <a:spcPct val="8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</a:rPr>
              <a:t>А. Н. Островский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8490" y="369144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288107" y="404664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8370" y="1665288"/>
            <a:ext cx="7056784" cy="25699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лицее сложились основные представления поэта о самых важных жизненных понятиях, о своем месте в жизни, сформировались главные черты его характера.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Друзья любили Пушкина за доброту, отзывчивое сердце, легкость, остроумие. Но вспыльчивость, насмешливость приводили частым ссорам и даже чуть ли не дуэлям.     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Нина Александровна\Desktop\images (6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178" y="1449264"/>
            <a:ext cx="252028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9" name="Рисунок 8" descr="C:\Users\Нина Александровна\Desktop\images (4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370" y="4545608"/>
            <a:ext cx="2786633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  <p:sp>
        <p:nvSpPr>
          <p:cNvPr id="13" name="TextBox 12"/>
          <p:cNvSpPr txBox="1"/>
          <p:nvPr/>
        </p:nvSpPr>
        <p:spPr>
          <a:xfrm>
            <a:off x="3528690" y="4329584"/>
            <a:ext cx="6840760" cy="30469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Все лицеисты имели прозвища, которые иногда говорили о них больше, чем самые подробные характеристики.</a:t>
            </a:r>
            <a:r>
              <a:rPr lang="ru-RU" sz="2300" dirty="0" smtClean="0"/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 Пушкина их было целых три. За безупречное, изящное владение французским языком его называли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Французом;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за резвость, непоседливость и говорливость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Верчком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(Егозой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; за пылкий нрав, частые ссоры, гримасничанье и подвижность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смесью Обезьяны с Тигром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/>
          </a:p>
        </p:txBody>
      </p:sp>
      <p:pic>
        <p:nvPicPr>
          <p:cNvPr id="7" name="Рисунок 6" descr="D:\Literature 9\07\4.png"/>
          <p:cNvPicPr/>
          <p:nvPr/>
        </p:nvPicPr>
        <p:blipFill>
          <a:blip r:embed="rId5" cstate="print">
            <a:lum bright="28000"/>
          </a:blip>
          <a:srcRect/>
          <a:stretch>
            <a:fillRect/>
          </a:stretch>
        </p:blipFill>
        <p:spPr bwMode="auto">
          <a:xfrm>
            <a:off x="1152426" y="7209904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9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9000"/>
          </a:blip>
          <a:srcRect/>
          <a:stretch>
            <a:fillRect/>
          </a:stretch>
        </p:blipFill>
        <p:spPr bwMode="auto">
          <a:xfrm>
            <a:off x="1224434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0378" y="1665288"/>
            <a:ext cx="9505056" cy="461665"/>
          </a:xfrm>
          <a:prstGeom prst="rect">
            <a:avLst/>
          </a:prstGeom>
          <a:solidFill>
            <a:schemeClr val="accent3">
              <a:lumMod val="20000"/>
              <a:lumOff val="80000"/>
              <a:alpha val="43000"/>
            </a:schemeClr>
          </a:solidFill>
          <a:ln w="19050"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Первое трехлетие Лицея завершилось переводными экзаменами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370" y="2313360"/>
            <a:ext cx="514925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048970" y="2313360"/>
            <a:ext cx="4248472" cy="5047536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1270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 одном из них в январе 1815 года Пушкин с триумфом прочитал свое стихотворение </a:t>
            </a:r>
            <a:r>
              <a:rPr lang="ru-RU" sz="2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"Воспоминание в Царском Селе«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присутствии знаменитого поэта Г.Р.Державина. Державин, носивший тогда неофициальный титул первого русского поэта со слезами восторга объявил юного стихотворца своим преемником. С этого дня и началась слава Пушкина.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370" y="5481712"/>
            <a:ext cx="5112568" cy="1477328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300" dirty="0" smtClean="0">
                <a:latin typeface="Monotype Corsiva" pitchFamily="66" charset="0"/>
                <a:cs typeface="Times New Roman" pitchFamily="18" charset="0"/>
              </a:rPr>
              <a:t>     </a:t>
            </a:r>
            <a:r>
              <a:rPr lang="ru-RU" sz="23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…</a:t>
            </a:r>
            <a:r>
              <a:rPr lang="ru-RU" sz="2300" i="1" dirty="0" smtClean="0">
                <a:solidFill>
                  <a:srgbClr val="002060"/>
                </a:solidFill>
                <a:latin typeface="Monotype Corsiva" pitchFamily="66" charset="0"/>
              </a:rPr>
              <a:t>Старик Державин нас заметил</a:t>
            </a:r>
          </a:p>
          <a:p>
            <a:r>
              <a:rPr lang="ru-RU" sz="2300" i="1" dirty="0" smtClean="0">
                <a:solidFill>
                  <a:srgbClr val="002060"/>
                </a:solidFill>
                <a:latin typeface="Monotype Corsiva" pitchFamily="66" charset="0"/>
              </a:rPr>
              <a:t>     И, в гроб сходя, благословил…</a:t>
            </a:r>
          </a:p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А. С. Пушкин. Роман в стихах «Евгений Онегин», глава VIII, строфа II)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6402" y="1665288"/>
            <a:ext cx="9073008" cy="5139869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Лицее увлекались литературой, писали стихи и критические статьи, издавали рукописные сборники своих произведений: "Для удовольствия и пользы", "Юные пловцы", "Лицейский мудрец". Пушкин, А.А.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Дельвиг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В.К. Кюхельбекер и А.Д. Илличевский были их деятельными участниками. Первенствовал Пушкин. Дружба и поэзия связали на всю жизнь "святое братство", "союз поэтов" - Пушкина,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Дельвига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Кюхельбекера; дружба стала лейтмотивом стихов Пушкина, посвященных Лицею и лицеистам. Первый "пушкинский" курс породил традицию ежегодных встреч в день открытия Лицея.</a:t>
            </a:r>
          </a:p>
          <a:p>
            <a:pPr algn="ctr">
              <a:defRPr/>
            </a:pPr>
            <a:r>
              <a:rPr lang="ru-RU" sz="2400" dirty="0" smtClean="0">
                <a:solidFill>
                  <a:srgbClr val="000099"/>
                </a:solidFill>
                <a:latin typeface="Monotype Corsiva" pitchFamily="66" charset="0"/>
              </a:rPr>
              <a:t>Друзья мои, прекрасен наш союз!</a:t>
            </a:r>
          </a:p>
          <a:p>
            <a:pPr algn="ctr">
              <a:defRPr/>
            </a:pPr>
            <a:r>
              <a:rPr lang="ru-RU" sz="2400" dirty="0" smtClean="0">
                <a:solidFill>
                  <a:srgbClr val="000099"/>
                </a:solidFill>
                <a:latin typeface="Monotype Corsiva" pitchFamily="66" charset="0"/>
              </a:rPr>
              <a:t>Он, как душа, неразделим и вечен – </a:t>
            </a:r>
          </a:p>
          <a:p>
            <a:pPr algn="ctr">
              <a:defRPr/>
            </a:pPr>
            <a:r>
              <a:rPr lang="ru-RU" sz="2400" dirty="0" smtClean="0">
                <a:solidFill>
                  <a:srgbClr val="000099"/>
                </a:solidFill>
                <a:latin typeface="Monotype Corsiva" pitchFamily="66" charset="0"/>
              </a:rPr>
              <a:t>Неколебим, свободен и беспечен,</a:t>
            </a:r>
          </a:p>
          <a:p>
            <a:pPr algn="ctr">
              <a:defRPr/>
            </a:pPr>
            <a:r>
              <a:rPr lang="ru-RU" sz="2400" dirty="0" smtClean="0">
                <a:solidFill>
                  <a:srgbClr val="000099"/>
                </a:solidFill>
                <a:latin typeface="Monotype Corsiva" pitchFamily="66" charset="0"/>
              </a:rPr>
              <a:t>Срастался он под сенью дружных муз.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Monotype Corsiva" pitchFamily="66" charset="0"/>
              </a:rPr>
              <a:t>А.С.Пушкин. </a:t>
            </a:r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«19 октября», 1825)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68850" y="4257576"/>
            <a:ext cx="5112568" cy="1938992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Куда бы нас ни бросила судьбина,</a:t>
            </a:r>
          </a:p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И </a:t>
            </a:r>
            <a:r>
              <a:rPr lang="ru-RU" sz="2400" i="1" dirty="0" err="1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счастие</a:t>
            </a:r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куда б ни повело,</a:t>
            </a:r>
          </a:p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Все те же мы: нам целый мир чужбина;</a:t>
            </a:r>
          </a:p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Отечество нам Царское Село.</a:t>
            </a:r>
          </a:p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Monotype Corsiva" pitchFamily="66" charset="0"/>
              </a:rPr>
              <a:t>А.С.Пушкин. </a:t>
            </a:r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«19 октября», 1825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378" y="1665288"/>
            <a:ext cx="439248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12466" y="4401592"/>
            <a:ext cx="30243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Царское Село. Вид на Лицей.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А. Е. Мартынов. 1821-1822 гг.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9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6362" y="1665288"/>
            <a:ext cx="9793088" cy="5632311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190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В первые же годы пребывания в Лицее Пушкин стал писать стихи. Из самых ранних стихотворений сохранилась поэма </a:t>
            </a:r>
            <a:r>
              <a:rPr lang="ru-RU" sz="225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"Монах". </a:t>
            </a:r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Всего им написано здесь около ста тридцати стихотворений. В лицейских стихах Пушкина, по словам Белинского, виден "будущий преобразователь русской поэзии и будущий национальный поэт". </a:t>
            </a:r>
          </a:p>
          <a:p>
            <a:pPr algn="ctr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25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 те дни, в таинственных долинах,</a:t>
            </a:r>
          </a:p>
          <a:p>
            <a:pPr algn="ctr"/>
            <a:r>
              <a:rPr lang="ru-RU" sz="225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    Весной, при кликах лебединых,</a:t>
            </a:r>
          </a:p>
          <a:p>
            <a:pPr algn="ctr"/>
            <a:r>
              <a:rPr lang="ru-RU" sz="225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 Близ вод, сиявших в тишине,</a:t>
            </a:r>
          </a:p>
          <a:p>
            <a:pPr algn="ctr"/>
            <a:r>
              <a:rPr lang="ru-RU" sz="2250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Являться муза стала мне…</a:t>
            </a:r>
          </a:p>
          <a:p>
            <a:pPr algn="ctr"/>
            <a:r>
              <a:rPr lang="ru-RU" sz="2250" dirty="0" smtClean="0">
                <a:latin typeface="Monotype Corsiva" pitchFamily="66" charset="0"/>
              </a:rPr>
              <a:t>(А.С.Пушкин «</a:t>
            </a:r>
            <a:r>
              <a:rPr lang="ru-RU" sz="2250" i="1" dirty="0" smtClean="0">
                <a:latin typeface="Times New Roman" pitchFamily="18" charset="0"/>
                <a:cs typeface="Times New Roman" pitchFamily="18" charset="0"/>
              </a:rPr>
              <a:t>В те дни в таинственных долинах</a:t>
            </a:r>
            <a:r>
              <a:rPr lang="ru-RU" sz="2250" dirty="0" smtClean="0">
                <a:latin typeface="Monotype Corsiva" pitchFamily="66" charset="0"/>
              </a:rPr>
              <a:t>»)</a:t>
            </a:r>
          </a:p>
          <a:p>
            <a:pPr algn="ctr"/>
            <a:r>
              <a:rPr lang="ru-RU" sz="225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Я лирных звуков наслажденье</a:t>
            </a:r>
          </a:p>
          <a:p>
            <a:pPr algn="ctr"/>
            <a:r>
              <a:rPr lang="ru-RU" sz="225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Младенцем чувствовать умел,</a:t>
            </a:r>
          </a:p>
          <a:p>
            <a:pPr algn="ctr"/>
            <a:r>
              <a:rPr lang="ru-RU" sz="225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И лира стала мой удел. </a:t>
            </a:r>
          </a:p>
          <a:p>
            <a:pPr algn="ctr"/>
            <a:r>
              <a:rPr lang="ru-RU" sz="2250" i="1" dirty="0" smtClean="0">
                <a:latin typeface="Monotype Corsiva" pitchFamily="66" charset="0"/>
                <a:cs typeface="Times New Roman" pitchFamily="18" charset="0"/>
              </a:rPr>
              <a:t>(А.С.Пушкин. </a:t>
            </a:r>
            <a:r>
              <a:rPr lang="ru-RU" sz="2250" i="1" dirty="0" err="1" smtClean="0">
                <a:latin typeface="Monotype Corsiva" pitchFamily="66" charset="0"/>
                <a:cs typeface="Times New Roman" pitchFamily="18" charset="0"/>
              </a:rPr>
              <a:t>Дельвигу</a:t>
            </a:r>
            <a:r>
              <a:rPr lang="ru-RU" sz="2250" i="1" dirty="0" smtClean="0">
                <a:latin typeface="Monotype Corsiva" pitchFamily="66" charset="0"/>
                <a:cs typeface="Times New Roman" pitchFamily="18" charset="0"/>
              </a:rPr>
              <a:t> «Любовью, дружеством и ленью…»)</a:t>
            </a:r>
          </a:p>
          <a:p>
            <a:pPr algn="just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На выпускном акте в 1817 г. Пушкин также прочел собственное стихотворение </a:t>
            </a:r>
            <a:r>
              <a:rPr lang="ru-RU" sz="225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«Безверие».</a:t>
            </a:r>
            <a:endParaRPr lang="ru-RU" sz="225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9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16722" y="1953320"/>
            <a:ext cx="6336704" cy="2631490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1814 году журнал «Вестник Европы» публикует первое стихотворение Пушкина –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 другу стихотворцу»: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…Когда на что решусь, уж я не отступаю,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знай, мой жребий пал, я лиру избираю.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Пусть судит обо мне как хочет целый свет,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Сердись, кричи, бранись, — а я таки поэт.</a:t>
            </a:r>
          </a:p>
        </p:txBody>
      </p:sp>
      <p:pic>
        <p:nvPicPr>
          <p:cNvPr id="8" name="Рисунок 7" descr="C:\Users\Нина Александровна\Desktop\images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402" y="2025328"/>
            <a:ext cx="237626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9"/>
            <a:ext cx="417646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68650" y="1953320"/>
            <a:ext cx="7128792" cy="4593565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  Лицейские преподаватели постоянно отмечали в Пушкине «понятливость», «остроумие», «дарования», и в то же время сетовали на отсутствие прилежания, рассеянность, нерадивость. Он отказывался записывать лекции, систематически заучивать курсы, но он моментально схватывал их идеи. П.А.Плетнев, друг, соратник Пушкина, писал о нем: </a:t>
            </a:r>
            <a:r>
              <a:rPr lang="ru-RU" sz="225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«Природа, кроме поэтического таланта, наградила его изумительной памятью и проницательностью. Ни одно чтение, ни один разговор, ни одна минута разговора не пропадали для него на целую жизнь… По-видимому рассеянный и невнимательный, он из преподавания своих профессоров уносил более, нежели товарищи»</a:t>
            </a:r>
            <a:endParaRPr lang="ru-RU" sz="225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Нина Александровна\Desktop\220px-Пётр_Александрович_Плетнё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378" y="1881312"/>
            <a:ext cx="2011363" cy="241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008410" y="4401592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П.А.Плетнев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1792-1866</a:t>
            </a:r>
            <a:endParaRPr lang="ru-RU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80618" y="1737296"/>
            <a:ext cx="5040560" cy="540147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ash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годы Лицея ярче всего проявилось гениальное ученичество Пушкина: он быстро осваивал наследие русской, западноевропейской и античной культуры. В первых поэтических опытах он воспринял уроки литературных учителей – Жуковского, Батюшкова, Державина, Карамзина – и шёл дальше, придавая поэзии новые черты: внутреннюю свободу, естественность языка. Уже в лицейских стихах сочетаются непринуждённость, серьёзное и смешное, торжественность и ирония.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Нина Александровна\Desktop\274px-Bryullov_portrait_of_Zhukovsky.jpg"/>
          <p:cNvPicPr>
            <a:picLocks noChangeAspect="1" noChangeArrowheads="1"/>
          </p:cNvPicPr>
          <p:nvPr/>
        </p:nvPicPr>
        <p:blipFill>
          <a:blip r:embed="rId4" cstate="print">
            <a:lum bright="27000"/>
          </a:blip>
          <a:srcRect/>
          <a:stretch>
            <a:fillRect/>
          </a:stretch>
        </p:blipFill>
        <p:spPr bwMode="auto">
          <a:xfrm>
            <a:off x="792386" y="1305248"/>
            <a:ext cx="1728192" cy="235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48370" y="3609504"/>
            <a:ext cx="194421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В.А. Жуковский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1783 - 1852</a:t>
            </a:r>
            <a:endParaRPr lang="ru-RU" i="1" dirty="0"/>
          </a:p>
        </p:txBody>
      </p:sp>
      <p:pic>
        <p:nvPicPr>
          <p:cNvPr id="11" name="Picture 3" descr="C:\Users\Нина Александровна\Desktop\2e91d22809ee237d8bfbb2b635e40fd2.jpg"/>
          <p:cNvPicPr>
            <a:picLocks noChangeAspect="1" noChangeArrowheads="1"/>
          </p:cNvPicPr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8209210" y="1233240"/>
            <a:ext cx="1944216" cy="2267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8209210" y="3465488"/>
            <a:ext cx="201622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Н.М. Карамзин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1766 - 1826</a:t>
            </a:r>
            <a:endParaRPr lang="ru-RU" i="1" dirty="0"/>
          </a:p>
        </p:txBody>
      </p:sp>
      <p:pic>
        <p:nvPicPr>
          <p:cNvPr id="14" name="Picture 5" descr="C:\Users\Нина Александровна\Desktop\274px-Tropinin_Dmitriev_1835.jpg"/>
          <p:cNvPicPr>
            <a:picLocks noChangeAspect="1" noChangeArrowheads="1"/>
          </p:cNvPicPr>
          <p:nvPr/>
        </p:nvPicPr>
        <p:blipFill>
          <a:blip r:embed="rId6" cstate="print">
            <a:lum bright="37000"/>
          </a:blip>
          <a:srcRect/>
          <a:stretch>
            <a:fillRect/>
          </a:stretch>
        </p:blipFill>
        <p:spPr bwMode="auto">
          <a:xfrm>
            <a:off x="576362" y="4257576"/>
            <a:ext cx="1944216" cy="2206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48370" y="6489824"/>
            <a:ext cx="18710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И.И. Дмитриев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1760 - 1837</a:t>
            </a:r>
            <a:endParaRPr lang="ru-RU" i="1" dirty="0"/>
          </a:p>
        </p:txBody>
      </p:sp>
      <p:pic>
        <p:nvPicPr>
          <p:cNvPr id="16" name="Picture 6" descr="C:\Users\Нина Александровна\Desktop\Без названия (1).jpg"/>
          <p:cNvPicPr>
            <a:picLocks noChangeAspect="1" noChangeArrowheads="1"/>
          </p:cNvPicPr>
          <p:nvPr/>
        </p:nvPicPr>
        <p:blipFill>
          <a:blip r:embed="rId7" cstate="print">
            <a:lum bright="31000"/>
          </a:blip>
          <a:srcRect/>
          <a:stretch>
            <a:fillRect/>
          </a:stretch>
        </p:blipFill>
        <p:spPr bwMode="auto">
          <a:xfrm>
            <a:off x="8065194" y="4329584"/>
            <a:ext cx="2244452" cy="2244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8209210" y="6561832"/>
            <a:ext cx="1922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К.Н. Батюшков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1787 - 1855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6362" y="1737296"/>
            <a:ext cx="7344816" cy="470898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Духовный мир поэта и его друзей формировался не только под влиянием прогрессивных педагогов и чтения. Неизгладимый отпечаток оставила на нем сама жизнь, национальный подъем, вызванный победоносной Отечественной войной 1812 года. Вольнолюбивые стремления пробуждали в них и непосредственные участники войны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– офицеры расквартированного в Царском Селе Гусарского полка П.Я. Чаадаев, П.П. Каверин, будущие члены декабристских обществ.</a:t>
            </a:r>
          </a:p>
          <a:p>
            <a:pPr algn="just"/>
            <a:r>
              <a:rPr lang="ru-RU" sz="2300" b="1" dirty="0" smtClean="0">
                <a:latin typeface="Monotype Corsiva" pitchFamily="66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Из воспоминаний И. Пущина: </a:t>
            </a:r>
            <a:r>
              <a:rPr lang="ru-RU" sz="2300" dirty="0" smtClean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2300" dirty="0" smtClean="0">
                <a:solidFill>
                  <a:srgbClr val="800000"/>
                </a:solidFill>
                <a:latin typeface="Monotype Corsiva" pitchFamily="66" charset="0"/>
                <a:cs typeface="Times New Roman" pitchFamily="18" charset="0"/>
              </a:rPr>
              <a:t>Жизнь наша лицейская сливается с политической эпохой народной жизни русской: приготовляется гроза 12 года. Эти события сильно отразились на нашем детстве</a:t>
            </a:r>
            <a:r>
              <a:rPr lang="ru-RU" sz="2300" dirty="0" smtClean="0">
                <a:solidFill>
                  <a:srgbClr val="800000"/>
                </a:solidFill>
                <a:latin typeface="Monotype Corsiva" pitchFamily="66" charset="0"/>
                <a:cs typeface="Times New Roman" pitchFamily="18" charset="0"/>
              </a:rPr>
              <a:t>…»</a:t>
            </a:r>
            <a:endParaRPr lang="ru-RU" sz="23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 descr="C:\Users\Нина Александровна\Desktop\274px-Chaadaev_portrait.jpeg"/>
          <p:cNvPicPr>
            <a:picLocks noChangeAspect="1" noChangeArrowheads="1"/>
          </p:cNvPicPr>
          <p:nvPr/>
        </p:nvPicPr>
        <p:blipFill>
          <a:blip r:embed="rId3" cstate="print">
            <a:lum bright="25000"/>
          </a:blip>
          <a:srcRect/>
          <a:stretch>
            <a:fillRect/>
          </a:stretch>
        </p:blipFill>
        <p:spPr bwMode="auto">
          <a:xfrm>
            <a:off x="8137202" y="1377256"/>
            <a:ext cx="200646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8353226" y="4113560"/>
            <a:ext cx="16466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П.Я. Чаадаев</a:t>
            </a:r>
            <a:endParaRPr lang="ru-RU" i="1" dirty="0"/>
          </a:p>
        </p:txBody>
      </p:sp>
      <p:pic>
        <p:nvPicPr>
          <p:cNvPr id="3075" name="Picture 3" descr="C:\Users\Нина Александровна\Desktop\Без названия.jpg"/>
          <p:cNvPicPr>
            <a:picLocks noChangeAspect="1" noChangeArrowheads="1"/>
          </p:cNvPicPr>
          <p:nvPr/>
        </p:nvPicPr>
        <p:blipFill>
          <a:blip r:embed="rId4" cstate="print">
            <a:lum contrast="-12000"/>
          </a:blip>
          <a:srcRect/>
          <a:stretch>
            <a:fillRect/>
          </a:stretch>
        </p:blipFill>
        <p:spPr bwMode="auto">
          <a:xfrm>
            <a:off x="8281218" y="4545608"/>
            <a:ext cx="201622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8641258" y="6777856"/>
            <a:ext cx="1668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П.П. Каверин</a:t>
            </a:r>
            <a:endParaRPr lang="ru-RU" i="1" dirty="0"/>
          </a:p>
        </p:txBody>
      </p:sp>
      <p:pic>
        <p:nvPicPr>
          <p:cNvPr id="7" name="Рисунок 6" descr="D:\Literature 9\07\4.png"/>
          <p:cNvPicPr/>
          <p:nvPr/>
        </p:nvPicPr>
        <p:blipFill>
          <a:blip r:embed="rId5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Literature 9\07\4.png"/>
          <p:cNvPicPr/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080418" y="225128"/>
            <a:ext cx="8712968" cy="71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2666" y="945208"/>
            <a:ext cx="4176464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Лицейские годы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6362" y="1737296"/>
            <a:ext cx="9721080" cy="5401479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  <a:prstDash val="sysDash"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Лицее Пушкин был заочно принят в «Арзамас» – неофициальное литературное общество, возникшее в октябре 1815 года. «Арзамас» объединил молодых литераторов, поклонников Карамзина. Во главе «Арзамаса» стоял Жуковский. В него входили Батюшков, Вяземский, В.Л. Пушкин (дядя поэта) и другие литераторы. Пушкину не терпелось быстрее закончить Лицей и непосредственно окунуться в творческую деятельность литературного объединения. В шутливом письме к Вяземскому от 27 марта 1816 года он жаловался: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«Целый год еще дремать перед кафедрой… это ужасно… Безбожно молодого человека держать взаперти и не позволять ему участвовать даже и в невинном удовольствии погребать покойную Академию и Беседу губителей Российского слова…»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(Пушкин о «Беседе любителей русского слова», возглавляемой А.С.Шишковым, Президентом Академии Российской; в то время велась между объединениями серьёзная полемика). Объектом сатиры «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арзамасцев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» была «Беседа», куда входили в основном литераторы пожилого возраста. </a:t>
            </a:r>
            <a:endParaRPr lang="ru-RU" sz="23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7" name="Рисунок 6" descr="D:\Literature 9\07\4.png"/>
          <p:cNvPicPr/>
          <p:nvPr/>
        </p:nvPicPr>
        <p:blipFill>
          <a:blip r:embed="rId3" cstate="print">
            <a:lum bright="28000"/>
          </a:blip>
          <a:srcRect/>
          <a:stretch>
            <a:fillRect/>
          </a:stretch>
        </p:blipFill>
        <p:spPr bwMode="auto">
          <a:xfrm>
            <a:off x="1152426" y="7065888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9865394" y="6993880"/>
            <a:ext cx="826392" cy="720080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8650" y="801192"/>
            <a:ext cx="4993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«Я лиру посвятил народу своему…»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6482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84474" y="1881312"/>
            <a:ext cx="4032448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4474" y="2457376"/>
            <a:ext cx="4032448" cy="43088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Лицейские годы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4474" y="3033440"/>
            <a:ext cx="4032448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Петербург 1817 - 1820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4474" y="3609504"/>
            <a:ext cx="4032448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Южная ссылка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4474" y="4185568"/>
            <a:ext cx="4032448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Михайловское 1824 - 1826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3026" y="3465488"/>
            <a:ext cx="3672408" cy="3170099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Данная презентация может быть использована как на этапе начала изучения темы «Жизнь и творчество А.С.Пушкина», так и на уроке повторения по итогам изучения данной темы в 9 классе. Отдельные слайды по биографии поэта могут быть использованы в 6-8 классах.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84474" y="4761632"/>
            <a:ext cx="4032448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Годы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странствий 1826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- 1830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84474" y="5913760"/>
            <a:ext cx="4536504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Последние годы жизни 1831 - 1837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84474" y="6489824"/>
            <a:ext cx="4104456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«…Пушкин – наше всё…»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84474" y="5337696"/>
            <a:ext cx="4032448" cy="43088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Болдинская осень 1830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96642" y="1377256"/>
            <a:ext cx="4104456" cy="461665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презентации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домой 17">
            <a:hlinkClick r:id="" action="ppaction://hlinkshowjump?jump=firstslide" highlightClick="1"/>
          </p:cNvPr>
          <p:cNvSpPr/>
          <p:nvPr/>
        </p:nvSpPr>
        <p:spPr>
          <a:xfrm>
            <a:off x="9145314" y="6921872"/>
            <a:ext cx="45719" cy="4571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g4"/>
          <p:cNvPicPr/>
          <p:nvPr/>
        </p:nvPicPr>
        <p:blipFill>
          <a:blip r:embed="rId3" cstate="print"/>
          <a:srcRect l="20043" t="34978" r="17584" b="13406"/>
          <a:stretch>
            <a:fillRect/>
          </a:stretch>
        </p:blipFill>
        <p:spPr bwMode="auto">
          <a:xfrm>
            <a:off x="864394" y="1881312"/>
            <a:ext cx="338437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752826" y="2241352"/>
            <a:ext cx="5112568" cy="3985706"/>
          </a:xfrm>
          <a:prstGeom prst="rect">
            <a:avLst/>
          </a:prstGeom>
          <a:solidFill>
            <a:schemeClr val="accent3">
              <a:lumMod val="20000"/>
              <a:lumOff val="80000"/>
              <a:alpha val="48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После окончания Лицея в 1817 г. А.С. Пушкин поселился с родителями, которые тогда основались в Петербурге, и был зачислен на службу в Коллегию иностранных дел в чине коллежского секретаря. Однако служба мало интересовала его. Он увлекался театром, балами, стал активным участником «Арзамаса», посещал другие литературные объединения, завел много знакомств.      </a:t>
            </a:r>
            <a:endParaRPr lang="ru-RU" dirty="0"/>
          </a:p>
        </p:txBody>
      </p:sp>
      <p:pic>
        <p:nvPicPr>
          <p:cNvPr id="9" name="Рисунок 8" descr="рисунок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4394" y="4617616"/>
            <a:ext cx="3456384" cy="2257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Управляющая кнопка: далее 7">
            <a:hlinkClick r:id="rId5" action="ppaction://hlinksldjump" highlightClick="1"/>
          </p:cNvPr>
          <p:cNvSpPr/>
          <p:nvPr/>
        </p:nvSpPr>
        <p:spPr>
          <a:xfrm rot="16200000">
            <a:off x="9812238" y="6975028"/>
            <a:ext cx="682376" cy="720080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0378" y="1881312"/>
            <a:ext cx="7344816" cy="4154984"/>
          </a:xfrm>
          <a:prstGeom prst="rect">
            <a:avLst/>
          </a:prstGeom>
          <a:solidFill>
            <a:schemeClr val="accent3">
              <a:lumMod val="20000"/>
              <a:lumOff val="80000"/>
              <a:alpha val="45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Круг общения Пушкина в Петербурге:</a:t>
            </a:r>
          </a:p>
          <a:p>
            <a:pPr algn="just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дружба с Чаадаевым;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сближение с членами тайного общества  «Союз благоденствия» - Н.Тургеневым, Ф.Глинкой;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общество «Арзамас»;</a:t>
            </a:r>
          </a:p>
          <a:p>
            <a:pPr algn="just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участие в работе литературно-театрального общества «Зеленая лампа» и Вольного общества любителей российской словесности.</a:t>
            </a:r>
          </a:p>
          <a:p>
            <a:pPr algn="just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/Пушкин никогда не был членом тайного общества декабристов. Друзья берегли поэта, поэтому на собрания его даже не приглашали./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53226" y="468962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Петр Яковлевич Чаадаев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1794 - 1856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Нина Александровна\Desktop\274px-Chaadaev_portrait.jpeg"/>
          <p:cNvPicPr>
            <a:picLocks noChangeAspect="1" noChangeArrowheads="1"/>
          </p:cNvPicPr>
          <p:nvPr/>
        </p:nvPicPr>
        <p:blipFill>
          <a:blip r:embed="rId3" cstate="print">
            <a:lum bright="25000"/>
          </a:blip>
          <a:srcRect/>
          <a:stretch>
            <a:fillRect/>
          </a:stretch>
        </p:blipFill>
        <p:spPr bwMode="auto">
          <a:xfrm>
            <a:off x="8353226" y="1953320"/>
            <a:ext cx="200646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44714" y="1881312"/>
            <a:ext cx="6624736" cy="4708981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Наибольшее влияние на умонастроение Пушкина оказал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Николай Иванович Тургенев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один из руководителей «Союза благоденствия». Через всю жизнь он пронес идею борьбы с рабством. Надеялся добиться отмены крепостного права с помощью правительства. Наставлял Пушкина посвятить себя агитационно-полезной политической лирике.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Под влиянием Н.Тургенева было написано стихотворение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«Деревня»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(1819). Уничтожение рабства, по мнению Н.Тургенева, было необходимым условием при переходе к конституционному строю в России.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6402" y="540970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Н.И.Тургенев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1789-1871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ина Александровна\Desktop\800px-N_Turgen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386" y="1953320"/>
            <a:ext cx="2438400" cy="328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88730" y="1809304"/>
            <a:ext cx="6192688" cy="4893647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Но мысль ужасная здесь душу омрачает: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Среди цветущих нив и гор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Друг человечества печально замечает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Везде невежества убийственный позор.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Не видя слез, не внемля стона,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На пагубу людей избранное судьбой,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Здесь барство дикое, без чувства, без закона,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Присвоило себе насильственной лозой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труд, и собственность, и время земледельца.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Склонясь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на чуждый плуг, покорствуя бичам,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Здесь рабство тощее влачится по браздам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Неумолимого владельца…</a:t>
            </a:r>
          </a:p>
          <a:p>
            <a:pPr algn="ctr"/>
            <a:r>
              <a:rPr lang="ru-RU" sz="2400" dirty="0" smtClean="0">
                <a:latin typeface="Monotype Corsiva" pitchFamily="66" charset="0"/>
              </a:rPr>
              <a:t>(А.С.Пушкин. «Деревня», 1819)</a:t>
            </a:r>
            <a:endParaRPr lang="ru-RU" sz="23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" name="Рисунок 5" descr="Пушкин Александр Сергеевич — биография поэта, личная жизнь 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362" y="2313360"/>
            <a:ext cx="2952328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04754" y="1881312"/>
            <a:ext cx="6264696" cy="5186035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6350">
            <a:solidFill>
              <a:schemeClr val="accent1"/>
            </a:solidFill>
            <a:prstDash val="sysDash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Мощным средством пропаганды в руках декабристов, способствовавшим сплочению сил тайных обществ стала ода Пушкина «Вольность», с её политическим пафосом и резким осуждением тирании.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…Увы! куда ни брошу взор —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Везде бичи, везде железы,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Законов гибельный позор,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Неволи немощные слезы;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Везде неправедная Власть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 сгущенной мгле предрассуждений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Воссела — Рабства грозный Гений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Славы роковая страсть…</a:t>
            </a:r>
          </a:p>
          <a:p>
            <a:pPr algn="ctr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(А.С.Пушкин. «Вольность», 1817)</a:t>
            </a:r>
            <a:endParaRPr lang="ru-RU" sz="23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9" name="Рисунок 8" descr="Картинка 7 из 4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386" y="1953320"/>
            <a:ext cx="288032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92386" y="569773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Пушкин на собрании литературно-политического кружка «Зеленая лампа»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600698" y="1881312"/>
            <a:ext cx="6840760" cy="5062924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Также в первые годы жизни в Петербурге поэтом были написаны стихотворения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«Домовому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мотив любви к малой родине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«Чаадаеву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проникнуто вольнолюбивым духом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1820 году он закончил поэму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«Руслан и Людмила»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начатую во время обучения в Лицее. Это было первое крупное произведение поэта.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Кроме того, из уст в уста передавались написанные поэтом эпиграммы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"На Аракчеева"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(1817 — 1820). Несмотря на то, что они не публиковались, были настолько известны, что, по свидетельству И. Якушкина, "в то время не было сколько-нибудь грамотного прапорщика, который не знал их наизусть".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Нина Александровна\Desktop\ПУШКИН\картинки по Пушкину\03.Фрагмент репродукции картины Александр Сергеевич Пушкин работы художника Петра Кончаловского.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378" y="2097336"/>
            <a:ext cx="2376264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392786" y="2241352"/>
            <a:ext cx="4752528" cy="3416320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На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Аракчеева</a:t>
            </a:r>
            <a:endParaRPr lang="ru-RU" sz="2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Всей России притеснитель,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Губернаторов мучитель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Совета он учитель,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А царю 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он - 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друг и брат.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Полон злобы, полон мести,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Без ума, без чувств, без чести,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Кто ж он? Преданный без лести,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&lt;---&gt;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грошевой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солдат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. 1820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C:\Users\Нина Александровна\Desktop\20.Б.В. Щербаков. `Пушкин в Петербурге`. 1949 г. Холст, масло.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410" y="2169344"/>
            <a:ext cx="2592288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4634" y="1089224"/>
            <a:ext cx="5184576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Петербург. 1817-1820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Literature 9\08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97136"/>
            <a:ext cx="871296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96642" y="1809304"/>
            <a:ext cx="7416824" cy="549381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Одной из важнейших тем лирики Пушкина в петербургский период становится тема свободы. Свобода для поэта – высшая жизненная ценность, без нее он уже в юности не мог представить своего существования.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Свобода – это его точка зрения на мир, на людей и самого себя. Именно свобода стала главным критерием оценки жизни, отношений между людьми, общества и истории.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Пушкиноведы отмечают в творчестве этого периода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оригинального поэтического стиля Пушкина, взаимодействие 3-х стилевых стихий: архаической, романтической, сниженной (бытовой). Основной целью лирики поэта является выражение богатства жизненных впечатлений, страстей, настроений и, конечно, политического взгляда.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9793386" y="7137896"/>
            <a:ext cx="720080" cy="648072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:\Users\Нина Александровна\Desktop\1671728203_kartinkin-net-p-kartinki-aleksandra-sergeevicha-pushkina-v-60.jpg"/>
          <p:cNvPicPr/>
          <p:nvPr/>
        </p:nvPicPr>
        <p:blipFill>
          <a:blip r:embed="rId4" cstate="print"/>
          <a:srcRect l="3340" t="3084" r="50910" b="4405"/>
          <a:stretch>
            <a:fillRect/>
          </a:stretch>
        </p:blipFill>
        <p:spPr bwMode="auto">
          <a:xfrm>
            <a:off x="648370" y="3897536"/>
            <a:ext cx="208823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Нина Александровна\Desktop\1671728214_kartinkin-net-p-kartinki-aleksandra-sergeevicha-pushkina-v-66.jpg"/>
          <p:cNvPicPr/>
          <p:nvPr/>
        </p:nvPicPr>
        <p:blipFill>
          <a:blip r:embed="rId5" cstate="print"/>
          <a:srcRect l="7600"/>
          <a:stretch>
            <a:fillRect/>
          </a:stretch>
        </p:blipFill>
        <p:spPr bwMode="auto">
          <a:xfrm>
            <a:off x="432346" y="1881312"/>
            <a:ext cx="2448272" cy="1701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6562" y="945208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2706" y="2241352"/>
            <a:ext cx="6120680" cy="2923877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Идеи гражданской свободы, политического радикализма, которыми было проникнуто творчество юного Пушкина, не могли обойти внимание императора.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«Пушкина надобно сослать в Сибирь: он наводнил Россию возмутительными стихами; вся молодежь наизусть их читает»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- таково было решение царя Александра I.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936402" y="4905648"/>
            <a:ext cx="2160240" cy="738664"/>
          </a:xfrm>
          <a:prstGeom prst="rect">
            <a:avLst/>
          </a:prstGeom>
          <a:noFill/>
          <a:ln w="12700"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Александр I </a:t>
            </a: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1777 - 1825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rId4" action="ppaction://hlinksldjump" highlightClick="1"/>
          </p:cNvPr>
          <p:cNvSpPr/>
          <p:nvPr/>
        </p:nvSpPr>
        <p:spPr>
          <a:xfrm rot="16200000">
            <a:off x="9910824" y="7020458"/>
            <a:ext cx="701228" cy="648072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:\Users\Нина Александровна\Desktop\VS50VdFUYUrRwrMlgZkjPor67nTv6n88SLSxSHQn.jpg"/>
          <p:cNvPicPr/>
          <p:nvPr/>
        </p:nvPicPr>
        <p:blipFill>
          <a:blip r:embed="rId5" cstate="print">
            <a:lum bright="38000"/>
          </a:blip>
          <a:srcRect l="16976" t="831" r="17984"/>
          <a:stretch>
            <a:fillRect/>
          </a:stretch>
        </p:blipFill>
        <p:spPr bwMode="auto">
          <a:xfrm>
            <a:off x="936402" y="2025328"/>
            <a:ext cx="2160240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6562" y="945208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362" y="1953320"/>
            <a:ext cx="6984776" cy="4693593"/>
          </a:xfrm>
          <a:prstGeom prst="rect">
            <a:avLst/>
          </a:prstGeom>
          <a:solidFill>
            <a:schemeClr val="accent3">
              <a:lumMod val="20000"/>
              <a:lumOff val="80000"/>
              <a:alpha val="56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апреле 1820 г. Пушкин был вызван к петербургскому генерал - губернатору гр. М. А. Милорадовичу для допроса (из свидетельства Ф.Глинки и И.Пущина).</a:t>
            </a:r>
          </a:p>
          <a:p>
            <a:pPr algn="just"/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«Граф! все мои стихи сожжены! у меня ничего не найдется на  квартире, но если вам угодно, все найдется здесь (указал пальцем на  свой лоб). Прикажите подать бумаги, я напишу все, что когда-либо  написано мною (разумеется, кроме печатного) с отметкою, что мое, а что разошлось под моим именем».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Подали бумагу, Пушкин сел и  писал, писал... и написал целую тетрадь.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2" descr="C:\Users\Нина Александровна\Desktop\Михаил_Андреевич_Милорадович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178" y="1953320"/>
            <a:ext cx="2576235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281218" y="5049664"/>
            <a:ext cx="2088232" cy="646331"/>
          </a:xfrm>
          <a:prstGeom prst="rect">
            <a:avLst/>
          </a:prstGeom>
          <a:noFill/>
          <a:ln w="19050"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М. А. Милорадович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1771 - 1825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6" descr="pushkin_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49170" y="1923184"/>
            <a:ext cx="2232248" cy="2910456"/>
          </a:xfrm>
          <a:prstGeom prst="rect">
            <a:avLst/>
          </a:prstGeom>
          <a:noFill/>
          <a:ln/>
          <a:scene3d>
            <a:camera prst="orthographicFront"/>
            <a:lightRig rig="threePt" dir="t"/>
          </a:scene3d>
          <a:sp3d>
            <a:bevelT w="139700" prst="cross"/>
          </a:sp3d>
        </p:spPr>
      </p:pic>
      <p:sp>
        <p:nvSpPr>
          <p:cNvPr id="4" name="Прямоугольник 3"/>
          <p:cNvSpPr/>
          <p:nvPr/>
        </p:nvSpPr>
        <p:spPr>
          <a:xfrm>
            <a:off x="1224434" y="1881312"/>
            <a:ext cx="6120680" cy="4339650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Александр Сергеевич Пушкин родился 26 мая 1799 года в Москве в дворянской помещичьей семье в день праздника Вознесения.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тот же день у императора Павла родилась внучка, в честь которой во всех церквах шли молебны и гудели колокола. Так, по случайному совпадению день рождения русского гения был ознаменован всеобщим народным ликованием.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Будущего поэта крестили 8 июня в церкви Богоявления в Елохове.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7417122" y="4833640"/>
            <a:ext cx="280831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latin typeface="Bookman Old Style" pitchFamily="18" charset="0"/>
              </a:rPr>
              <a:t> 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Пушкин-ребенок.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1800-1802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Неизвестный художник.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Миниатюра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1801-1802 гг.</a:t>
            </a:r>
            <a:endParaRPr lang="ru-RU" sz="1600" i="1" dirty="0">
              <a:latin typeface="Bookman Old Style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4514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9793386" y="6777856"/>
            <a:ext cx="792088" cy="720080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6562" y="1089224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4754" y="2241352"/>
            <a:ext cx="6264696" cy="29392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Хлопотами друзей вместо Сибири Пушкина сослали на юг. Официально это был перевод по службе в г. Екатеринославль под начало генерала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И.Н.Инзова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наместника Бессарабии.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Ссылка была бессрочной, т.к. не было сроков ее окончания. Официально – командировка без права переездов; 1000 руб. от правительства. Проживание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Кишеневе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Одессе.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C:\Documents and Settings\Admin\Рабочий стол\пушкин1\pushkin-sea_big_46587152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6482" y="1809304"/>
            <a:ext cx="2232248" cy="3263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Нина Александровна\Desktop\1200px-Inzov_Ivan_Nikitich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370" y="4257576"/>
            <a:ext cx="230425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080418" y="6633840"/>
            <a:ext cx="1300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И.Н.Инзов</a:t>
            </a: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1768 - 1845</a:t>
            </a:r>
            <a:endParaRPr lang="ru-RU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8730" y="1809304"/>
            <a:ext cx="6408712" cy="3293209"/>
          </a:xfrm>
          <a:prstGeom prst="rect">
            <a:avLst/>
          </a:prstGeom>
          <a:solidFill>
            <a:schemeClr val="accent3">
              <a:lumMod val="20000"/>
              <a:lumOff val="80000"/>
              <a:alpha val="54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«Приехав в Екатеринославль, я соскучился, поехал кататься по Днепру, выкупался и схватил горячку, по моему обыкновению. Генерал Раевский, который ехал на Кавказ с сыном и двумя дочерьми, нашел меня в бреду, без лекаря, за кружкой оледенелого лимонада. Сын его ... предложил мне путешествие по Кавказским Водам ... я лег в коляску больной; через неделю вылечился»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(из письма поэта брату).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ндрей\Downloads\shutterstock_593693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426" y="1665288"/>
            <a:ext cx="2664296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Андрей\Downloads\shutterstock_188471576.jpg"/>
          <p:cNvPicPr/>
          <p:nvPr/>
        </p:nvPicPr>
        <p:blipFill>
          <a:blip r:embed="rId5" cstate="print">
            <a:lum bright="28000"/>
          </a:blip>
          <a:srcRect/>
          <a:stretch>
            <a:fillRect/>
          </a:stretch>
        </p:blipFill>
        <p:spPr bwMode="auto">
          <a:xfrm>
            <a:off x="648370" y="3825528"/>
            <a:ext cx="287464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20778" y="1809304"/>
            <a:ext cx="5976664" cy="3985706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 Почти все лето 1820 г. Пушкин прожил на Кавказе, где начал поэму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«Кавказский пленник».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Далее с семьей Раевских через Тамань, Керчь, Феодосию Пушкин прибыл морем в Гурзуф и провел там три недели: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Гурзуфе жил я сиднем, купался в море и объедался виноградом; я тотчас привык к полуденной природе и наслаждался ею со всем равнодушием и беспечностью неаполитанского 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Lazzarono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(из письма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Дельвигу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volkonskaia-pushki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370" y="2097336"/>
            <a:ext cx="3322173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36402" y="512167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Пушкин в доме Раевских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866" y="1593280"/>
            <a:ext cx="5184576" cy="4878259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…Волшебный край! очей отрада!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Всё живо там: холмы, леса,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Янтарь и яхонт винограда,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Долин приютная краса,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струй и тополей прохлада…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Всё чувство путника манит,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Когда, в час утра безмятежный,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 горах, дорогою прибрежной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Привычный конь его бежит,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зеленеющая влага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Пред ним и блещет и шумит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Вокруг утесов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Аю-дага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…</a:t>
            </a:r>
          </a:p>
          <a:p>
            <a:pPr algn="ctr"/>
            <a:r>
              <a:rPr lang="ru-RU" sz="2300" i="1" dirty="0" smtClean="0">
                <a:latin typeface="Monotype Corsiva" pitchFamily="66" charset="0"/>
                <a:cs typeface="Times New Roman" pitchFamily="18" charset="0"/>
              </a:rPr>
              <a:t>(«Волшебный край», 1823)</a:t>
            </a:r>
            <a:endParaRPr lang="ru-RU" sz="2300" i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464794" y="6561832"/>
            <a:ext cx="5832648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Таким запомнился Пушкину Гурзуф, куда он прибыл с семьей Раевских из Феодосии.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Андрей\Downloads\shutterstock_2034275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370" y="1593280"/>
            <a:ext cx="295232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88.jpg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808610" y="2889424"/>
            <a:ext cx="2228850" cy="246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Картинка 1 из 107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378" y="4833640"/>
            <a:ext cx="288032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2586" y="1593280"/>
            <a:ext cx="7704856" cy="5047536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Гурзуфе Пушкин увлекся Екатериной Раевской, но чувство поэта не получило взаимности. Сложные чувства поэт испытывал к младшей дочери Раевского, Марии, которая впоследствии справедливо заметила;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качестве поэта он считал своим долгом быть влюбленным во всех хорошеньких женщин и молодых девушек, которых встречал… В сущности он любил лишь свою музу и облекал в поэзию все, что видел»</a:t>
            </a:r>
          </a:p>
          <a:p>
            <a:pPr algn="just"/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Многие исследователи полагают, что именно Марии посвящены знаменитые стихотворения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«Редеет облаков летучая гряда…»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«Таврида».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Ей же посвящены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«Ненастный день потух…»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(1824),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«Буря» («Ты видел деву на скале…»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(1825),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«Не пой, красавица, при мне…»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(1828) 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 холмах Грузии лежит ночная мгла…»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(1829).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User\Рабочий стол\музы пушкина\230px-Maria_Volkonskaya3.jpg">
            <a:hlinkClick r:id="rId4" action="ppaction://hlinksldjump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36673">
            <a:off x="617990" y="4493374"/>
            <a:ext cx="1574763" cy="186152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4" name="Picture 2" descr="C:\Users\Нина Александровна\Desktop\Orlova_by_Lagrene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31194">
            <a:off x="578495" y="1421667"/>
            <a:ext cx="1571625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 rot="21019762">
            <a:off x="792386" y="342759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Екатерина Раевская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1797-1885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632975">
            <a:off x="813164" y="6571981"/>
            <a:ext cx="1799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Мария Раевская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1804–1863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6682" y="1665288"/>
            <a:ext cx="6840760" cy="5401479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Вскоре через Георгиевский монастырь и Бахчисарай Пушкин отправился в Симферополь и далее в Кишинев, ибо туда переехала канцелярия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Инзова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досаждаемый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почти никакими служебными поручениями, в течение трех лет Пушкин жил на квартире у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Инзова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пользуясь его неизменным расположением и теплой заботой. Поэт выезжал оттуда в Киев, с.Каменку, в Одессу,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Аккерман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Бендеры, Измаил и др. места. Впечатления этих лет нашли отражение в южных поэмах Пушкина: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«Кавказский пленник»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(1821),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«Братья – разбойники»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(1821-1822),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«Бахчисарайский фонтан»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(1823),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«Цыганы»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(1824). В Кишиневе же была написана поэма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Гаврилиада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 также начат роман в стихах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«Евгений Онегин».</a:t>
            </a: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ндрей\Downloads\shutterstock_2034275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362" y="1881312"/>
            <a:ext cx="2664296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5"/>
          <p:cNvPicPr/>
          <p:nvPr/>
        </p:nvPicPr>
        <p:blipFill>
          <a:blip r:embed="rId5" cstate="print"/>
          <a:srcRect l="29663" t="29915" r="24800" b="20513"/>
          <a:stretch>
            <a:fillRect/>
          </a:stretch>
        </p:blipFill>
        <p:spPr bwMode="auto">
          <a:xfrm>
            <a:off x="504354" y="4401592"/>
            <a:ext cx="280831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4" y="1881312"/>
            <a:ext cx="5040560" cy="4339650"/>
          </a:xfrm>
          <a:prstGeom prst="rect">
            <a:avLst/>
          </a:prstGeom>
          <a:solidFill>
            <a:schemeClr val="accent3">
              <a:lumMod val="20000"/>
              <a:lumOff val="80000"/>
              <a:alpha val="44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В с. Каменка Пушкин сблизился с членами тайного общества, будущими «декабристами». В Кишиневе был принят в масонскую ложу «Овидий».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Шумная жизнь Одессы «в разнообразии живом», с ее пестрым обществом, итальянской оперой, парижскими ресторациями привлекала Пушкина. Он переехал туда в июле 1823 г., будучи зачислен на службу к наместнику Новороссийского края графу М.С.Воронцову. </a:t>
            </a: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ихайловское. Вид усадьбы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7002" y="1665288"/>
            <a:ext cx="352839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Дом наместника Бессарабии И. Н. Инзова в Кишинев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5034" y="4329584"/>
            <a:ext cx="309634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0578" y="1521272"/>
            <a:ext cx="7848872" cy="5755422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Одессе Пушкин пережил три любовных увлечения, которые оставили заметный след в его жизни и творчестве.  Одна из увлечений –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полуитальянка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Амалия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Ризнич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жена одесского коммерсанта. К ней обращены стихотворения 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«Мой голос для тебя и ласковый и томный…»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(1823)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«Простишь ли мне ревнивые мечты…»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(1823)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«Под небом голубым страны своей родной…»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(1825)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«Для берегов отчизны дальней…»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(1830)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Искреннее и страстное чувство испытывал Пушкин к Каролине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Собаньской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Через много лет он писал ей: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«Сегодня 9-я годовщина дня, когда я увидел вас в первый раз. Этот день был решающим в моей жизни.</a:t>
            </a:r>
          </a:p>
          <a:p>
            <a:pPr algn="just"/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Чем более я об этом думаю, тем более убеждаюсь, что мое существование неразрывно связано с вашим; я рожден, чтобы любить вас и следовать за вами – всякая другая забота с моей стороны – заблуждение или безрассудство»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20959844">
            <a:off x="789748" y="2932991"/>
            <a:ext cx="1707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Амалия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Ризнич</a:t>
            </a: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1803–1825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Нина Александровна\Desktop\180px-Sobans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76588">
            <a:off x="648370" y="3897536"/>
            <a:ext cx="1512168" cy="201622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 rot="21040273">
            <a:off x="688851" y="5844885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Каролина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Собаньская</a:t>
            </a: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1795–1885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Нина Александровна\Desktop\Без названия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95195">
            <a:off x="432346" y="1305248"/>
            <a:ext cx="179908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0578" y="1521272"/>
            <a:ext cx="7848872" cy="4339650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Но наиболее сильные чувства Пушкин испытывал к Елизавете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Ксаверьевне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Воронцовой, жене своего начальника по службе М.С.Воронцова. Она была старше поэта на семь лет, но выглядела молодо, была хороша собой и владела искусством нравиться. Ей посвящены стихотворения, написанные позже уже в Михайловском: 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«Всё кончено: меж нами связи нет…»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(1823)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«Приют любви, он вечно полон…»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(1823)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«Храни меня, мой талисман…»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(1825)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«Для берегов отчизны дальней…»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(1830)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«Пускай увенчанный любовью красоты…»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(1830)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«В пещере тайной, в день гоненья…»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(1825)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«Сожженное письмо»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(1825)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«Все в жертву памяти твоей…»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(1825)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ОР"/>
          <p:cNvPicPr/>
          <p:nvPr/>
        </p:nvPicPr>
        <p:blipFill>
          <a:blip r:embed="rId4" cstate="print"/>
          <a:srcRect l="13757" t="20224" r="10582" b="8240"/>
          <a:stretch>
            <a:fillRect/>
          </a:stretch>
        </p:blipFill>
        <p:spPr bwMode="auto">
          <a:xfrm>
            <a:off x="720378" y="1665288"/>
            <a:ext cx="15841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48370" y="3969544"/>
            <a:ext cx="1723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Е.К. Воронцова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1792–1880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362" y="1521272"/>
            <a:ext cx="9793088" cy="2923877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Пушкин в этот период - яркий поэт-романтик. Ведущие жанры - элегия и послание, баллады. Романтическая образность стала стилевым эквивалентом мироощущения Пушкина. Настоящее казалось бесприютным, унылым, неопределенным, часто - образы подобных изгнанников- поэтов. Испытав сильнейшее влияние личности и творчества Байрона, Пушкин преобразил русскую романтическую поэзию. Он встал у истоков нового – активного, бунтарского - течения в русском романтизме (Иное отношение к действительности).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392_300_490_p-plyvet-3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370" y="4617616"/>
            <a:ext cx="3104140" cy="2376264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104754" y="4689624"/>
            <a:ext cx="6336704" cy="1862048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Не уход от реальности, а на первом плане - гордый, свободолюбивый человек в конфликте с окружающей   действительностью. Однако уже в годы ссылки ему стало тесно в новой в рамках жанровой и стилевой системы романтизма.</a:t>
            </a:r>
            <a:endParaRPr 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4394" y="1665288"/>
            <a:ext cx="9361040" cy="1200329"/>
          </a:xfrm>
          <a:prstGeom prst="rect">
            <a:avLst/>
          </a:prstGeom>
          <a:solidFill>
            <a:schemeClr val="accent3">
              <a:lumMod val="20000"/>
              <a:lumOff val="80000"/>
              <a:alpha val="37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Пушкины принадлежали к старинному дворянскому роду (с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XIII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века). По линии бабушки Марии Алексеевны (Ржевские)  род шел со времен Киевской Руси.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514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Admin\Рабочий стол\Пушкин\gannibal_m_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0658" y="3033440"/>
            <a:ext cx="1800200" cy="2516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402" y="3033440"/>
            <a:ext cx="187781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92386" y="5553720"/>
            <a:ext cx="1944216" cy="2062103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А.П. Ганнибал, прадед А.С.Пушкина.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Неизвестный художник.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Масло.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Вторая половина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в.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96642" y="5625728"/>
            <a:ext cx="18722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Бабушка, Мария Алексеевна Ганнибал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(1745-1818г.) 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2906" y="3033440"/>
            <a:ext cx="2088232" cy="2505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472906" y="5625728"/>
            <a:ext cx="2088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С. Л. Пушкин.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Неизвестный художник.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1830-е гг.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09210" y="3033440"/>
            <a:ext cx="1944216" cy="2567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7993186" y="5769744"/>
            <a:ext cx="223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Н.О. Пушкина.</a:t>
            </a:r>
          </a:p>
          <a:p>
            <a:pPr algn="ctr"/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Ксавье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Местр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Миниатюра. 1810-е гг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6362" y="1521272"/>
            <a:ext cx="9793088" cy="5186035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Начиная с 1823 года, Пушкин переживает острый идейный кризис. Мрачным пессимистическим настроением наполнены его стихотворения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«Свободы  сеятель пустынный…»</a:t>
            </a: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(1823)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«Демон»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(1823)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«Недвижный страж дремал на царственном пороге…»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(1824)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«Зачем ты послан был и кто тебя послал…»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(1823)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других.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И взор я бросил на людей,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Увидел их надменных, низких,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Жестоких ветреных судей,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Глупцов, всегда злодейству близких.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Пред боязливой их толпой,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Жестокой, суетной, холодной,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Смешон глас правды благородный,</a:t>
            </a:r>
            <a:b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Напрасен опыт вековой.</a:t>
            </a:r>
          </a:p>
          <a:p>
            <a:pPr algn="ctr"/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(А.С.Пушкин. «Мое беспечное  незнанье…»,1823)</a:t>
            </a:r>
            <a:endParaRPr lang="ru-RU" sz="2400" i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386" y="1665288"/>
            <a:ext cx="9577064" cy="2923877"/>
          </a:xfrm>
          <a:prstGeom prst="rect">
            <a:avLst/>
          </a:prstGeom>
          <a:blipFill dpi="0" rotWithShape="1">
            <a:blip r:embed="rId2" cstate="print">
              <a:alphaModFix amt="15000"/>
            </a:blip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Круг общения поэта в период Южной ссылки:</a:t>
            </a:r>
          </a:p>
          <a:p>
            <a:pPr lvl="1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члены «Союза благоденствия»;</a:t>
            </a:r>
          </a:p>
          <a:p>
            <a:pPr lvl="1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члены тайного Южного общества (рук. П.И.Пестель, один из активных участников восстания декабристов); 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многочисленные любовные увлечения, в том числе графиней Е.К.Воронцовой (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настроил графа Воронцова против себя);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разочарование в Боге, потеря веры </a:t>
            </a:r>
            <a:r>
              <a:rPr lang="ru-RU" sz="2300" dirty="0" smtClean="0"/>
              <a:t>(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письмо Пушкина В.К.Кюхельбекеру: «беру уроки чистого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афеизма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104754" y="4905648"/>
            <a:ext cx="6192688" cy="1862048"/>
          </a:xfrm>
          <a:prstGeom prst="rect">
            <a:avLst/>
          </a:prstGeom>
          <a:blipFill dpi="0" rotWithShape="1">
            <a:blip r:embed="rId5" cstate="print">
              <a:alphaModFix amt="20000"/>
            </a:blip>
            <a:srcRect/>
            <a:tile tx="0" ty="0" sx="100000" sy="100000" flip="none" algn="tl"/>
          </a:blipFill>
          <a:ln w="1270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1823-1824 – внутренний кризис. Ссылка не отрезвила, наоборот, Пушкин готов окунуться в омут политической борьбы, уповает на «карающий кинжал». Но друзья убеждают его, что тайного общества не существует.</a:t>
            </a:r>
            <a:endParaRPr lang="ru-RU" sz="2300" dirty="0"/>
          </a:p>
        </p:txBody>
      </p:sp>
      <p:pic>
        <p:nvPicPr>
          <p:cNvPr id="17" name="Рисунок 16" descr="C:\Users\Нина Александровна\Desktop\scale_1200 (1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386" y="4761632"/>
            <a:ext cx="2952328" cy="2231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386" y="1521272"/>
            <a:ext cx="4248472" cy="2231380"/>
          </a:xfrm>
          <a:prstGeom prst="rect">
            <a:avLst/>
          </a:prstGeom>
          <a:solidFill>
            <a:schemeClr val="accent3">
              <a:lumMod val="20000"/>
              <a:lumOff val="80000"/>
              <a:alpha val="44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Основные проблемы в творчестве:</a:t>
            </a:r>
          </a:p>
          <a:p>
            <a:pPr>
              <a:buFont typeface="Arial" pitchFamily="34" charset="0"/>
              <a:buChar char="•"/>
            </a:pPr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смысл жизни, человеческого существования;</a:t>
            </a:r>
          </a:p>
          <a:p>
            <a:pPr>
              <a:buFont typeface="Arial" pitchFamily="34" charset="0"/>
              <a:buChar char="•"/>
            </a:pPr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место поэта в мире;</a:t>
            </a:r>
          </a:p>
          <a:p>
            <a:pPr>
              <a:buFont typeface="Arial" pitchFamily="34" charset="0"/>
              <a:buChar char="•"/>
            </a:pPr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философские вопросы.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112866" y="1521272"/>
            <a:ext cx="5256584" cy="5847755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Стихи:</a:t>
            </a:r>
          </a:p>
          <a:p>
            <a:pPr algn="just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«Редеет облаков летучая гряда…», «Наполеон», «Муза «(«В младенчестве моем меня она любила…»), «К Овидию», «Генералу Пущину», «Свободы сеятель пустынный…», «Демон», «Простишь ли мне ревнивые мечты», «Песнь о Вещем Олеге», «Погасло дневное светило…», «Кто видел край, где роскошью природы…», «Редеет облаков летучая гряда…», «Кинжал», «К морю», «Ненастный день потух; ненастной ночи мгла…», «Мой друг, забыты мной следы минувших лет…», «Птичка»,  «Мне вас не жаль, года весны моей…», «Простишь ли мне ревнивые мечты…», «Узник»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ещё более 100 стихотворений.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2386" y="3681512"/>
            <a:ext cx="4248472" cy="370870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Поэмы:</a:t>
            </a:r>
          </a:p>
          <a:p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«Кавказский пленник»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(1821)</a:t>
            </a:r>
          </a:p>
          <a:p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«Бахчисарайский фонтан»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(1821-1823)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«Цыганы»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закончены в 1824 году в Михайловском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(1821-1823)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«Братья разбойники»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(1821-1822)</a:t>
            </a:r>
          </a:p>
          <a:p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Гавриилиада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(1821)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7270798"/>
            <a:ext cx="8208912" cy="51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866" y="4833640"/>
            <a:ext cx="4608512" cy="1508105"/>
          </a:xfrm>
          <a:prstGeom prst="rect">
            <a:avLst/>
          </a:prstGeom>
          <a:solidFill>
            <a:schemeClr val="accent3">
              <a:lumMod val="20000"/>
              <a:lumOff val="80000"/>
              <a:alpha val="44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 морю»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-  прощание  с романтическим периодом в творчестве А.С. Пушкина.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40858" y="1881312"/>
            <a:ext cx="4608512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«К морю»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Мир опустел… Теперь куда же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Меня б ты вынес, океан?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Судьба людей повсюду та же: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Где капля блага, там на страже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Уж просвещенье иль тиран. 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Папочка Наташки\ПРЕЗЕНТАЦИИ\25\Иван_К._Айвазовский_-_Морское_побережье_(1886).jpg"/>
          <p:cNvPicPr/>
          <p:nvPr/>
        </p:nvPicPr>
        <p:blipFill>
          <a:blip r:embed="rId4" cstate="print"/>
          <a:srcRect b="6387"/>
          <a:stretch>
            <a:fillRect/>
          </a:stretch>
        </p:blipFill>
        <p:spPr bwMode="auto">
          <a:xfrm>
            <a:off x="864394" y="1665288"/>
            <a:ext cx="3384376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D:\Папочка Наташки\ПРЕЗЕНТАЦИИ\25\640px-Pushkin_farewell_to_the_se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2546" y="3969544"/>
            <a:ext cx="2255515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Южная ссылка. 1820-1824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8730" y="1953320"/>
            <a:ext cx="6192688" cy="4708981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Через год после прибытия поэта под руководство Воронцова, граф нашел и повод, и причину для удаления Пушкина в имение его матери с. Михайловское Псковской губернии. Поэт получил предписание одесского градоначальника неукоснительно следовать означенным маршрутом в г. Псков, получив для найма почтовых лошадей 389 р. 4 коп. </a:t>
            </a:r>
          </a:p>
          <a:p>
            <a:pPr algn="just"/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«…Воронцов вандал, придворный хам и мелкий эгоист. Он видел во мне коллежского секретаря, а я, признаюсь, думаю о себе что-то другое»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(из письма Пушкина в Петербург А.И.Тургеневу)</a:t>
            </a: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368450" y="297136"/>
            <a:ext cx="842493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656482" y="6993880"/>
            <a:ext cx="8208912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36402" y="5049664"/>
            <a:ext cx="2160240" cy="707886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М.С.Воронцов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1782 - 1856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1" name="Picture 3" descr="C:\Users\Нина Александровна\Desktop\Dawe,_Mikhail_Voronts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402" y="2025328"/>
            <a:ext cx="2448272" cy="2835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9865394" y="6993880"/>
            <a:ext cx="792088" cy="576064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8770" y="1665288"/>
            <a:ext cx="6120680" cy="2569934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Ссылка в Михайловское была воспринята Пушкиным болезненно, поэтому в лирике этого периода звучит тема одиночества, мотив изгнанничества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"К Языкову", "Зимний вечер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). Однако именно здесь, в российской глубинке, Пушкин по-настоящему узнаёт и русский фольклор, и русскую природу.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михайловско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46" y="1665288"/>
            <a:ext cx="363855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48370" y="4329584"/>
            <a:ext cx="9793088" cy="2569934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Здесь, в Михайловском, он завершает работу над своим последним романтическим произведением - поэмой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"Цыганы"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продолжает работать над романом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"Евгений Онегин".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Михайловском Пушкин пишет свои лучшие стихи о любви: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"Сожжённое письмо", "Талисман", "Всё в жертву памяти твоей..."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(все названные стихотворения посвящены Елизавете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Ксаверьевне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Воронцовой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"Признание"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(посвящено Александре Осиповой),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"Я помню чудное мгновенье..."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(посвящено Анне Петровне Керн).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rId3" action="ppaction://hlinksldjump" highlightClick="1"/>
          </p:cNvPr>
          <p:cNvSpPr/>
          <p:nvPr/>
        </p:nvSpPr>
        <p:spPr>
          <a:xfrm rot="16200000">
            <a:off x="10045414" y="7101892"/>
            <a:ext cx="576064" cy="648072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8570" y="7209904"/>
            <a:ext cx="6480720" cy="58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8770" y="1665288"/>
            <a:ext cx="6120680" cy="2215991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Ссылка в Михайловское принесла поэту еще один удар: он никак не ожидал, что его отец малодушно согласиться шпионить за сыном и докладывать полиции о его сочинениях. Разразился семейный скандал. К счастью, он не получил широкой огласки.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михайловско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46" y="1665288"/>
            <a:ext cx="363855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48370" y="4329584"/>
            <a:ext cx="9793088" cy="2923877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Жуковский, узнав о ссоре сына с отцом, прислал письмо Пушкину  в Михайловское, пытаясь сгладить конфликт: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«Ты имеешь не дарование, а гений. Ты богач, у тебя есть неотъемлемое средство быть выше незаслуженного несчастия и обратить в добро заслуженное; ты более нежели кто-нибудь можешь и обязан иметь нравственное достоинство. Ты рожден быть великим поэтом; будь же этого достоин. В этой фразе вся твоя мораль, все твое возможное 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счастие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все вознаграждение. Обстоятельства жизни, счастливые или несчастливые, - шелуха».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8570" y="7209904"/>
            <a:ext cx="6480720" cy="58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37002" y="1737296"/>
            <a:ext cx="4032448" cy="2215991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Утром и днем Пушкин обычно работал, потом уезжал верхом или уходил в  село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Тригорское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где жили соседи, с которыми он был хорошо знаком.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6682" y="4545608"/>
            <a:ext cx="6984776" cy="2215991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 вечерами, когда за окном выла вьюга, он снова, как в детстве, слушал нянины сказки и песни. Вот как поэт писал брату в письме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«Знаешь ли мои занятия? До обеда  пишу записки, после обеда езжу верхом, вечером слушаю сказки… Что за прелесть эти сказки! Каждая из них поэма!»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402" y="4473600"/>
            <a:ext cx="223224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Тригорское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626" y="1665288"/>
            <a:ext cx="309154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Картинка 5 из 48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346" y="1953320"/>
            <a:ext cx="2952328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8570" y="7209904"/>
            <a:ext cx="6480720" cy="58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37002" y="1665288"/>
            <a:ext cx="4104456" cy="4339650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Настоящим кладом была для Пушкина каждая сказка его доброй и самобытно талантливой няни Арины Родионовны. "Он все с ней, коли дома",- вспоминали дворовые люди с. Михайловского.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Многие сказки няни Пушкин использовал впоследствии как сюжеты собственных сказок.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4" descr="bojar1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3465488"/>
            <a:ext cx="2487613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7" descr="Riba1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4674" y="1521272"/>
            <a:ext cx="2462212" cy="1838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6" descr="carevn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378" y="1521272"/>
            <a:ext cx="2099306" cy="2336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8570" y="4977656"/>
            <a:ext cx="187630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5" descr="salt3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0738" y="3465488"/>
            <a:ext cx="2144712" cy="238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608810" y="6129784"/>
            <a:ext cx="5832648" cy="800219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Михайловской ссылке Пушкин сформировался как художник-реалист.</a:t>
            </a:r>
            <a:endPara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Нина Александровна\Desktop\images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4355" y="5625728"/>
            <a:ext cx="230425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8570" y="7209904"/>
            <a:ext cx="6480720" cy="58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8770" y="1665288"/>
            <a:ext cx="6120680" cy="327782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lvl="0"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Михайловском получила развитие тема поэта и поэзии: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Разговор книгопродавца с Поэтом»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(1824)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"Пророк"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(1826)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цикле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"Подражание Корану»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(1824)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Лучшее стихотворение о лицее и лицейской дружбе -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"19 октября"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- написано здесь же, в Михайловском, в 1825 году. В этот же период создаётся трагедия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"Борис Годунов»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(1826)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поэма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«Граф Нулин»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(1825)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многие другие.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8370" y="4905648"/>
            <a:ext cx="9793088" cy="2585323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Михайловском создано около 100 произведений поэта.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Здесь, на отчей земле, Пушкин получил импульс всему творчеству в дальнейшем. Друзья считали Михайловское поэтической родиной Пушкина.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…Здесь меня таинственным щитом 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Святое провиденье осенило 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Поэзия, как Ангел-утешитель, 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Спасла меня, и я воскрес душой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Нина Александровна\Desktop\imag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10" y="1809304"/>
            <a:ext cx="3024336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8570" y="7353920"/>
            <a:ext cx="6480720" cy="44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6362" y="1568113"/>
            <a:ext cx="6480720" cy="5432256"/>
          </a:xfrm>
          <a:prstGeom prst="rect">
            <a:avLst/>
          </a:prstGeom>
          <a:solidFill>
            <a:schemeClr val="accent3">
              <a:lumMod val="20000"/>
              <a:lumOff val="80000"/>
              <a:alpha val="44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Сергей Львович Пушкин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(1770-1838)</a:t>
            </a:r>
            <a:r>
              <a:rPr lang="ru-RU" sz="2400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Послужной список С.Л.Пушкина: с 1796г. капитан-поручик лейб-гвардейского Егерского полка, с 1800г. – служба в Комиссариатском штате в Москве, в 1811г. - военный советник, в 1824г. - начальник Комиссариатской комиссии резервной армии в Варшаве. С 1817г. в отставке, статский советник. </a:t>
            </a:r>
          </a:p>
          <a:p>
            <a:pPr algn="just"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Сергей Львович был тесно связан с литературными кругами, знаком с Д.И. Фонвизиным, К.Н. Батюшковым, П.А. Вяземским, В.А. Жуковским, Н.М. Карамзиным и многими другими литераторами. Пушкин-отец писал стихи и даже целые поэмы. 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3" descr="pushkin_s_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61138" y="1665288"/>
            <a:ext cx="2894782" cy="3634364"/>
          </a:xfrm>
          <a:prstGeom prst="rect">
            <a:avLst/>
          </a:prstGeom>
          <a:noFill/>
          <a:ln/>
        </p:spPr>
      </p:pic>
      <p:sp>
        <p:nvSpPr>
          <p:cNvPr id="20" name="Прямоугольник 19"/>
          <p:cNvSpPr/>
          <p:nvPr/>
        </p:nvSpPr>
        <p:spPr>
          <a:xfrm>
            <a:off x="7489130" y="5481712"/>
            <a:ext cx="28803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С.Л. Пушкин. 1824.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8770" y="1665288"/>
            <a:ext cx="6120680" cy="5093702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lvl="0"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Пушкин часто бывал в гостях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Тригорском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имении  Прасковьи Александровны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Осиповой.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Поэт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был поочередно увлечен старшими дочерьми хозяйки дома – Анной и Александрой. Анна испытывала сильное чувство к поэту, но безответное.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Пушкину нравилось бывать в с.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Тригорском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Здесь он чувствовал радость семейного уюта и тепло родного дома. </a:t>
            </a:r>
            <a:endParaRPr lang="ru-RU" sz="2300" dirty="0" smtClean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…Я буду мыслию всегдашней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Бродить </a:t>
            </a:r>
            <a:r>
              <a:rPr lang="ru-RU" sz="2300" dirty="0" err="1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Тригорского</a:t>
            </a:r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кругом,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 лугах, у речки, над холмом,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 саду под сенью лип домашней…</a:t>
            </a:r>
          </a:p>
          <a:p>
            <a:pPr algn="ctr"/>
            <a:r>
              <a:rPr lang="ru-RU" sz="2300" dirty="0" smtClean="0">
                <a:latin typeface="Monotype Corsiva" pitchFamily="66" charset="0"/>
                <a:cs typeface="Times New Roman" pitchFamily="18" charset="0"/>
              </a:rPr>
              <a:t>(А.С.Пушкин. «П.А.О.», 1825 )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D:\Папочка Наташки\ПРЕЗЕНТАЦИИ\26\Тригорское_Рисунок_А.С.Пушкин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386" y="1737296"/>
            <a:ext cx="288032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368450" y="4226799"/>
            <a:ext cx="15124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Тригорское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iberation Serif" pitchFamily="18" charset="0"/>
                <a:ea typeface="Calibri" pitchFamily="34" charset="0"/>
                <a:cs typeface="Liberation Serif" pitchFamily="18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284" y="4689624"/>
            <a:ext cx="3305415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8570" y="7209904"/>
            <a:ext cx="6480720" cy="58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Михайловское. 1824-1826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4714" y="1665288"/>
            <a:ext cx="6624736" cy="3754874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Именно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Тригорском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1825 году произошла новая встреча с Анной Петровной Керн, с которой познакомился Пушкин весной 1819 года в Петербурге у Олениных. Тогда поэт пережил сильное любовное увлечение. По признанию Пушкина, вторая встреча с А.П.Керн произвела на него «впечатление глубокое и мучительное».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Анна Петровна стала настоящей легендой благодаря бессмертному стихотворению поэта </a:t>
            </a:r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 помню чудное мгновенье…»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(1825).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алее 12">
            <a:hlinkClick r:id="rId2" action="ppaction://hlinksldjump" highlightClick="1"/>
          </p:cNvPr>
          <p:cNvSpPr/>
          <p:nvPr/>
        </p:nvSpPr>
        <p:spPr>
          <a:xfrm rot="16200000">
            <a:off x="9884395" y="6974879"/>
            <a:ext cx="665074" cy="703076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D:\Папочка Наташки\ПРЕЗЕНТАЦИИ\26\A._P._Kern_18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378" y="1737296"/>
            <a:ext cx="244827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92386" y="533769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Портрет А.П.Керн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Автор -  А.С.Пушкин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4554" y="153120"/>
            <a:ext cx="662473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8570" y="7209904"/>
            <a:ext cx="6480720" cy="58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Годы странствий. 1826-1830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4674" y="1881312"/>
            <a:ext cx="7056784" cy="5401479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Смерть царя Александра I, ссылавшего Пушкина сперва на юг, потом на север в Михайловское, и последовавшее затем восстание в Петербурге 14 декабря 1825 г., в котором принимали участие многие друзья Пушкина, переменили его судьбу. Новый царь Николай I вызвал срочно поэта в Москву, разрешил жить, где он захочет. Такой великодушный жест был необходим Николаю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Прощение опального поэта сулило царю немалые выгоды. В частности, оно должно было, по предположению императора, реабилитировать его в глазах общества после жестокой расправы над декабристами.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 известность поэта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к тому времени уже перешагнула границы России. Его произведения печатались во Франции, в Германии и Швеции.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362" y="2025328"/>
            <a:ext cx="2448272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04354" y="49776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Император Николай Первый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1796-1855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rId3" action="ppaction://hlinksldjump" highlightClick="1"/>
          </p:cNvPr>
          <p:cNvSpPr/>
          <p:nvPr/>
        </p:nvSpPr>
        <p:spPr>
          <a:xfrm rot="16200000">
            <a:off x="9992258" y="7083040"/>
            <a:ext cx="538360" cy="792088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584474" y="297136"/>
            <a:ext cx="806489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1584474" y="6993880"/>
            <a:ext cx="8064896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Годы странствий. 1826-1830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4674" y="1881312"/>
            <a:ext cx="7056784" cy="3277820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Николай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сумел очаровать поэта. 16 сентября 1826 года Пушкин писал П.А.Осиповой: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«Государь принял меня самым любезным образом».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Пушкинист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Н.О.Лернер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проницательно заметил, что Пушкин вошел в кабинет царя ссыльным, но духовно свободным, а вышел оттуда «свободным поднадзорным». И действительно, поэт скоро поймет подлинную цену милостей царя и вновь ощутит свою несвободу.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362" y="2025328"/>
            <a:ext cx="2448272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04354" y="49776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Император Николай Первый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1796-1855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584474" y="297136"/>
            <a:ext cx="806489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584474" y="6993880"/>
            <a:ext cx="8064896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Годы странствий. 1826-1830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4674" y="1593280"/>
            <a:ext cx="7128792" cy="5670783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Пушкину не разрешают ехать на Кавказ (в действующую армию), отказывают в поездке за границу. </a:t>
            </a:r>
          </a:p>
          <a:p>
            <a:pPr algn="just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До 1831 г. Пушкин живет попеременно то в Москве, то в Петербурге. Дважды после ссылки он побывал в Михайловском. Навещал тверских друзей - родственников хозяйки </a:t>
            </a:r>
            <a:r>
              <a:rPr lang="ru-RU" sz="2250" dirty="0" err="1" smtClean="0">
                <a:latin typeface="Times New Roman" pitchFamily="18" charset="0"/>
                <a:cs typeface="Times New Roman" pitchFamily="18" charset="0"/>
              </a:rPr>
              <a:t>с.Тригорского</a:t>
            </a:r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П.А.Осиповой - в с.Бернове, с.Павловском, с.Малинники и в Старице Тверской губернии.</a:t>
            </a:r>
          </a:p>
          <a:p>
            <a:pPr algn="just"/>
            <a:r>
              <a:rPr lang="ru-RU" sz="2250" dirty="0" smtClean="0">
                <a:latin typeface="Times New Roman" pitchFamily="18" charset="0"/>
                <a:cs typeface="Times New Roman" pitchFamily="18" charset="0"/>
              </a:rPr>
              <a:t>     Пушкин сам говорил, что в деревне «хотя невольно, но всё-таки отдыхает от прежнего шума и волнений, с музой живет в ладу и трудится охотно и усердно».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Я был рожден для жизни мирной,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Для деревенской тишины: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 глуши звучнее голос лирный,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Живее творческие сны</a:t>
            </a:r>
          </a:p>
          <a:p>
            <a:pPr algn="ctr"/>
            <a:r>
              <a:rPr lang="ru-RU" sz="2300" dirty="0" smtClean="0">
                <a:latin typeface="Monotype Corsiva" pitchFamily="66" charset="0"/>
                <a:cs typeface="Times New Roman" pitchFamily="18" charset="0"/>
              </a:rPr>
              <a:t>(«Евгений Онегин», гл. </a:t>
            </a:r>
            <a:r>
              <a:rPr lang="en-US" sz="2300" dirty="0" smtClean="0">
                <a:latin typeface="Monotype Corsiva" pitchFamily="66" charset="0"/>
                <a:cs typeface="Times New Roman" pitchFamily="18" charset="0"/>
              </a:rPr>
              <a:t>I</a:t>
            </a:r>
            <a:r>
              <a:rPr lang="ru-RU" sz="2300" dirty="0" smtClean="0">
                <a:latin typeface="Monotype Corsiva" pitchFamily="66" charset="0"/>
                <a:cs typeface="Times New Roman" pitchFamily="18" charset="0"/>
              </a:rPr>
              <a:t>, строфа </a:t>
            </a:r>
            <a:r>
              <a:rPr lang="ru-RU" sz="2400" dirty="0" smtClean="0">
                <a:latin typeface="Monotype Corsiva" pitchFamily="66" charset="0"/>
              </a:rPr>
              <a:t>LV)</a:t>
            </a:r>
            <a:endParaRPr lang="ru-RU" sz="23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70" y="4977656"/>
            <a:ext cx="2592288" cy="146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Нина Александровна\Desktop\images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370" y="1665288"/>
            <a:ext cx="252028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203657" y="4185568"/>
            <a:ext cx="1754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Пушкин 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в Михайловском</a:t>
            </a:r>
            <a:endParaRPr lang="ru-RU" sz="18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24434" y="6489824"/>
            <a:ext cx="1438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с.Тригорское</a:t>
            </a:r>
            <a:endParaRPr lang="ru-RU" sz="1800" i="1" dirty="0"/>
          </a:p>
        </p:txBody>
      </p:sp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512466" y="225128"/>
            <a:ext cx="806489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1584474" y="6993880"/>
            <a:ext cx="8064896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Годы странствий. 1826-1830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0738" y="1593280"/>
            <a:ext cx="6552728" cy="4693593"/>
          </a:xfrm>
          <a:prstGeom prst="rect">
            <a:avLst/>
          </a:prstGeom>
          <a:solidFill>
            <a:schemeClr val="accent3">
              <a:lumMod val="20000"/>
              <a:lumOff val="80000"/>
              <a:alpha val="48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мае 1829 г. он посватался в Москве к юной красавице Наталии Николаевне Гончаровой.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Получив неопределенный ответ, он без разрешения властей сразу самовольно уехал на Кавказ. Это путешествие по Военно-Грузинской дороге, яркие впечатления и многочисленные встречи с друзьями, участие в военных действиях русской армии, взявшей Арзрум, Пушкин описал в автобиографическом произведении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«Путешествие в Арзрум»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(1829).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По возвращении поэту пришлось дать письменное объяснение на запрос шефа жандармов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А.Х.Бенкендорфа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2386" y="4977656"/>
            <a:ext cx="3024335" cy="2246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«Когда я увидел её в первый раз, красоту её едва начинали замечать в свете. Я полюбил её, голова у меня закружилась»,-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писал поэт.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512466" y="225128"/>
            <a:ext cx="8064896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584474" y="6993880"/>
            <a:ext cx="8064896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68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402" y="1665288"/>
            <a:ext cx="267067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512466" y="447360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1812–1863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73200"/>
            <a:ext cx="6192688" cy="584775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Годы странствий. 1826-1830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:\Literature 9\07\4.png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1728490" y="297136"/>
            <a:ext cx="763284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Literature 9\07\4.png"/>
          <p:cNvPicPr/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1872506" y="7281912"/>
            <a:ext cx="7704856" cy="46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312666" y="1593280"/>
            <a:ext cx="7200800" cy="3277820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635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Сложной и противоречивой была жизнь поэта второй половины 1820-х годов: журнальные отношения и борьба с цензурой, доносы и опасные политические расследования, выговоры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Бенкендорфа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Объяснения поэтом были даны царю по поводу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Гаврилиады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стихотворения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«Андре Шенье».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Над поэтом учрежден тайный надзор, который был официально отменен лишь спустя несколько лет после его кончины.       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370" y="4977656"/>
            <a:ext cx="9865096" cy="1862048"/>
          </a:xfrm>
          <a:prstGeom prst="rect">
            <a:avLst/>
          </a:prstGeom>
          <a:solidFill>
            <a:schemeClr val="accent3">
              <a:lumMod val="20000"/>
              <a:lumOff val="80000"/>
              <a:alpha val="48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Неспокойно было у Пушкина на душе из-за неясных обстоятельств личной жизни. Но при всем этом главным в жизни неизменно оставалась поэзия, творчество. В эти годы написана поэма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«Полтава»,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много стихотворений, статьи в журналы, "Роман в письмах", зрели драматические замыслы.</a:t>
            </a:r>
            <a:endParaRPr lang="ru-RU" sz="2300" dirty="0"/>
          </a:p>
        </p:txBody>
      </p:sp>
      <p:sp>
        <p:nvSpPr>
          <p:cNvPr id="8" name="Управляющая кнопка: далее 7">
            <a:hlinkClick r:id="rId4" action="ppaction://hlinksldjump" highlightClick="1"/>
          </p:cNvPr>
          <p:cNvSpPr/>
          <p:nvPr/>
        </p:nvSpPr>
        <p:spPr>
          <a:xfrm rot="16200000">
            <a:off x="9901398" y="7065888"/>
            <a:ext cx="612068" cy="612068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Картинка 19 из 40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362" y="1593280"/>
            <a:ext cx="237626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945208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Болдинская осень. 1830г.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68650" y="1665288"/>
            <a:ext cx="7200800" cy="5755422"/>
          </a:xfrm>
          <a:prstGeom prst="rect">
            <a:avLst/>
          </a:prstGeom>
          <a:solidFill>
            <a:schemeClr val="accent3">
              <a:lumMod val="20000"/>
              <a:lumOff val="80000"/>
              <a:alpha val="48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мая 1830 г.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состоялась, наконец, помолвка Пушкина с Н.Н.Гончаровой. Отец выделил ему деревеньку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Кистеневку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с 200 душами крестьян, расположенную в Нижегородской губернии, вблизи от собственного его имения с.Болдино. Поэт отправился туда, чтобы оформить дела по введению во владение имением, рассчитывая быстро управиться, затем заложить имение и вернуться в Москву, чтобы справить свадьбу. Однако начавшаяся в Москве эпидемия холеры и установленные повсюду карантины задержали Пушкина в Болдине с 7 сентября по 2 декабря 1830 г.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Он тревожился за жизнь невесты, так как оставаться в холерной Москве ей было опасно, он устал и подавлен. Первые его стихотворения в Болдине –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«Бесы»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«Элегия» («Безумных лет угасшее веселье ...»).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3" descr="449500_6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70" y="1737296"/>
            <a:ext cx="2304256" cy="3169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26" descr="1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48370" y="5121672"/>
            <a:ext cx="2160240" cy="2168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Управляющая кнопка: далее 10">
            <a:hlinkClick r:id="rId4" action="ppaction://hlinksldjump" highlightClick="1"/>
          </p:cNvPr>
          <p:cNvSpPr/>
          <p:nvPr/>
        </p:nvSpPr>
        <p:spPr>
          <a:xfrm rot="16200000">
            <a:off x="9937402" y="7065888"/>
            <a:ext cx="648072" cy="648072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D:\Literature 9\08\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6482" y="153120"/>
            <a:ext cx="763284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945208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Болдинская осень. 1830г.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6642" y="1593280"/>
            <a:ext cx="7200800" cy="5786199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Вскоре нежное письмо невесты успокоило его. Соединение тишины и досуга, и одновременно напряжение, рождаемое чувством приближения грозных событий (революционные потрясения в Европе, холера в России), выплеснулось неслыханным даже для Пушкина творческим подъемом. «Болдинская осень» 1830 г. стоит особняком в творчестве поэта, когда им созданы были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«Повести Белкина»,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«маленькие трагедии»: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«Скупой рыцарь», «Моцарт и Сальери», «Каменный гость», «Пир во время чумы»,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- поэма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«Домик в Коломне»,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закончен весь роман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«Евгений Онегин»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(кроме письма Онегина), повесть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«История села 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Горюхина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«Сказка о попе и работнике его 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критические статьи, множество стихотворений.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Эта первая "болдинская осень" стала наивысшей точкой пушкинского творчества. 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7" descr="Изображение 0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70" y="1917848"/>
            <a:ext cx="1872208" cy="2347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D:\Literature 9\08\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6482" y="153120"/>
            <a:ext cx="763284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Нина Александровна\Desktop\ПУШКИН\картинки по Пушкину\03.Фрагмент репродукции картины Александр Сергеевич Пушкин работы художника Петра Кончаловского.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0418" y="4185568"/>
            <a:ext cx="18722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9865394" y="6993880"/>
            <a:ext cx="792088" cy="720080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24634" y="1449264"/>
            <a:ext cx="7488832" cy="5755422"/>
          </a:xfrm>
          <a:prstGeom prst="rect">
            <a:avLst/>
          </a:prstGeom>
          <a:solidFill>
            <a:schemeClr val="accent3">
              <a:lumMod val="20000"/>
              <a:lumOff val="80000"/>
              <a:alpha val="49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5 декабря 1830 г. поэт вернулся в Москву. 10 февраля 1831 года А.С.Пушкин писал своему приятелю Н.И.Кривцову: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«Мне за 30 лет. В тридцать лет люди обыкновенно женятся - я поступаю как люди, и  вероятно не буду в этом раскаиваться».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18 февраля 1831 г. в церкви Вознесения Господня состоялось его венчание с Н.Н.Гончаровой. В день венчания мать невесты сообщила Александру Сергеевичу, что свадьбу придется отложить. Причина - нет денег на карету, чтобы доехать до храма. Пушкин, послал теще тысячу рублей из полученных 30 тысяч рублей за заложенные 200 душ крепостных крестьян. 11 тысяч было потрачено на свадьбу, а на остальные поэт рассчитывал спокойно пожить с женой.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А вот на себе Пушкин решил сэкономить и венчался во фраке, который занял у своего приятеля.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rId2" action="ppaction://hlinksldjump" highlightClick="1"/>
          </p:cNvPr>
          <p:cNvSpPr/>
          <p:nvPr/>
        </p:nvSpPr>
        <p:spPr>
          <a:xfrm rot="16200000">
            <a:off x="9841990" y="7017284"/>
            <a:ext cx="576064" cy="673272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Нина Александровна\Desktop\images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338" y="1737296"/>
            <a:ext cx="2448272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8690" y="1809304"/>
            <a:ext cx="6984776" cy="4370427"/>
          </a:xfrm>
          <a:prstGeom prst="rect">
            <a:avLst/>
          </a:prstGeom>
          <a:solidFill>
            <a:schemeClr val="accent3">
              <a:lumMod val="20000"/>
              <a:lumOff val="80000"/>
              <a:alpha val="47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Надежда Осиповна Пушкина </a:t>
            </a:r>
          </a:p>
          <a:p>
            <a:pPr algn="ctr"/>
            <a:r>
              <a:rPr lang="ru-RU" sz="23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(1775-1836)</a:t>
            </a:r>
            <a:r>
              <a:rPr lang="ru-RU" sz="2300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Н.О.Пушкина - урожденная Ганнибал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300" i="1" dirty="0" smtClean="0">
                <a:latin typeface="Georgia" pitchFamily="18" charset="0"/>
              </a:rPr>
              <a:t>приходилась внучкой арапу Петра </a:t>
            </a:r>
            <a:r>
              <a:rPr lang="en-US" sz="2300" i="1" dirty="0" smtClean="0">
                <a:latin typeface="Georgia" pitchFamily="18" charset="0"/>
              </a:rPr>
              <a:t>I</a:t>
            </a:r>
            <a:r>
              <a:rPr lang="ru-RU" sz="2300" i="1" dirty="0" smtClean="0">
                <a:latin typeface="Georgia" pitchFamily="18" charset="0"/>
              </a:rPr>
              <a:t>, впоследствии русскому генералу Ганнибалу)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в 1796г. вышла замуж за С.Л. Пушкина.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 детьми Надежда Осиповна была строга с ранних лет.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Любимцем старших Пушкиных был сын Лев. А вот отношения между Александром и его матерью всегда были прохладными. Тем не менее и мать, и отец гордились талантом старшего сына. 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76362" y="4905648"/>
            <a:ext cx="2664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Н.О. Пушкина. 1800-е гг</a:t>
            </a:r>
            <a:r>
              <a:rPr lang="ru-RU" sz="1600" i="1" dirty="0" smtClean="0">
                <a:latin typeface="Bookman Old Style" pitchFamily="18" charset="0"/>
              </a:rPr>
              <a:t>.</a:t>
            </a:r>
            <a:endParaRPr lang="ru-RU" sz="1600" i="1" dirty="0">
              <a:latin typeface="Bookman Old Style" pitchFamily="18" charset="0"/>
            </a:endParaRPr>
          </a:p>
        </p:txBody>
      </p:sp>
      <p:pic>
        <p:nvPicPr>
          <p:cNvPr id="10" name="Рисунок 4" descr="pushkina_n_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4354" y="1665288"/>
            <a:ext cx="2697381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00698" y="1449264"/>
            <a:ext cx="6696744" cy="5401479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Во время венчания Пушкина и Гончаровой в церковь старались не пускать посторонних. Для этого к церкви была прислана полиция. Поклонники Натальи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Николаевны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были крайне огорчены. Как известно, Наталья в свои 19 лет была признана первой красавицей Москвы.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Само венчание тоже наделало немало шума. Согласно молве, свершилось несколько плохих примет: жених  уронил крест, во время службы, неожиданно погасла одна из свечей, шафер Пушкина, устав держать венец, передал его своему товарищу и, в завершение всего, при обмене кольцами, одно из них упало на пол. Пушкин изменился в лице и шепнул кому-то из друзей: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«Все дурные предзнаменования».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0-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386" y="4689624"/>
            <a:ext cx="16561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Нина Александровна\Desktop\images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362" y="1665288"/>
            <a:ext cx="2808312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0818" y="1953320"/>
            <a:ext cx="5688632" cy="4339650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Первые месяцы семейной жизни он провел с женой в Москве, сняв квартиру на Арбате в доме Хитрово (ныне дом 53).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мае 1831 г. молодые Пушкины переехали в Царское Село - место счастливых лицейских воспоминаний поэта. Здесь написана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«Сказка о царе 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5 октября –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«Письмо Онегина к Татьяне».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июле 1831 г. Пушкин получил разрешение пользоваться государственными архивами для написания «Истории Петра Великого».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Москва. Арбат, 35. Мемориальный отдел Государственного музея Пушкина - Квартира А.С. Пушкина на Арбат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70" y="1521272"/>
            <a:ext cx="3581400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936402" y="4113560"/>
            <a:ext cx="29171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Квартира Пушкина  </a:t>
            </a:r>
          </a:p>
          <a:p>
            <a:pPr algn="ctr"/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 Москве на Арбате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386" y="4905648"/>
            <a:ext cx="3168352" cy="233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92786" y="1449264"/>
            <a:ext cx="5904656" cy="2215991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С середины октября 1831 г. и уже до конца жизни Пушкин с семьей живет в Петербурге.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1832 г. рождается дочь Мария, в 1833 - сын Александр, в 1835 - Григорий, 1836 - Наталия. 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04354" y="3825528"/>
            <a:ext cx="33843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Квартира Пушкина  </a:t>
            </a:r>
          </a:p>
          <a:p>
            <a:pPr algn="ctr"/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Петербурге на Набережной Мойки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Последняя квартира А.С. Пушкина на Набережной Мойки, 12, в Петербург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54" y="1521272"/>
            <a:ext cx="3540125" cy="2214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E:\новое\новое\pushkina_m_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354" y="4761632"/>
            <a:ext cx="1584176" cy="2337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E:\новое\новое\pushkin_a_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4754" y="3825528"/>
            <a:ext cx="1597819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E:\новое\новое\pushkin_g_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7002" y="3753520"/>
            <a:ext cx="1527303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5" descr="E:\новое\новое\pushkina_n_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9210" y="3805654"/>
            <a:ext cx="1800200" cy="2297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160538" y="4977656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Мария Александровна 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Пушкина 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(1832-1919г.) 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32746" y="6057776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Александр Александрович 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Пушкин 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(1833-1914г.) 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20978" y="6129784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Григорий  Александрович </a:t>
            </a: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Пушкин 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(1835-1913г.) 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137202" y="6201792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Наталья Александровна Пушкина 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(1836-1913г.)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7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/>
          <p:cNvPicPr/>
          <p:nvPr/>
        </p:nvPicPr>
        <p:blipFill>
          <a:blip r:embed="rId8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4794" y="2025328"/>
            <a:ext cx="5328592" cy="3277820"/>
          </a:xfrm>
          <a:prstGeom prst="rect">
            <a:avLst/>
          </a:prstGeom>
          <a:solidFill>
            <a:schemeClr val="accent3">
              <a:lumMod val="40000"/>
              <a:lumOff val="60000"/>
              <a:alpha val="41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1832 г., будучи в Москве в гостях у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П.В.Нащокина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Пушкин начал писать роман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«Дубровский»,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 начале 1833 г. оставленный им не оконченным.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18 августа 1833 г., получив официальное разрешение, поэт выехал в Казанскую и Оренбургскую губернии с целью собрать материалы о восстании Емельяна Пугачева (1773-1775 гг.).</a:t>
            </a:r>
          </a:p>
        </p:txBody>
      </p:sp>
      <p:pic>
        <p:nvPicPr>
          <p:cNvPr id="6" name="Рисунок 5" descr="C:\Users\Нина Александровна\Desktop\content (1)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14207">
            <a:off x="1531259" y="1508935"/>
            <a:ext cx="1546592" cy="2043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ллюстрации к повести Пушкина метель - 94 фото"/>
          <p:cNvPicPr/>
          <p:nvPr/>
        </p:nvPicPr>
        <p:blipFill>
          <a:blip r:embed="rId3" cstate="print"/>
          <a:srcRect t="23438"/>
          <a:stretch>
            <a:fillRect/>
          </a:stretch>
        </p:blipFill>
        <p:spPr bwMode="auto">
          <a:xfrm>
            <a:off x="1584474" y="5265688"/>
            <a:ext cx="208711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upload.wikimedia.org/wikipedia/commons/3/37/Stagecoach_(PSF).pn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86442">
            <a:off x="798992" y="3818806"/>
            <a:ext cx="2781300" cy="1328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8770" y="1593280"/>
            <a:ext cx="6120680" cy="469359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На обратном пути он заехал в Болдино, где оставался с 1 октября до середины ноября. Здесь он написал, используя научный исторический материал, собранный в петербургских архивах, а также во время только что оконченного путешествия, свою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"Историю Пугачева".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Кроме нее, в Болдине были написаны поэмы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Анджело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«Медный всадник»,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повесть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«Пиковая дама», «Сказка и рыбаке и рыбке», «Сказка о мертвой царевне и о семи богатырях»,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«Осень»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переводы баллад Мицкевича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Будрыс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его сыновья», «Воевода».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исунок19"/>
          <p:cNvPicPr/>
          <p:nvPr/>
        </p:nvPicPr>
        <p:blipFill>
          <a:blip r:embed="rId2" cstate="print">
            <a:lum bright="35000"/>
          </a:blip>
          <a:srcRect/>
          <a:stretch>
            <a:fillRect/>
          </a:stretch>
        </p:blipFill>
        <p:spPr bwMode="auto">
          <a:xfrm>
            <a:off x="936402" y="1593280"/>
            <a:ext cx="2609850" cy="275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2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08410" y="4401592"/>
            <a:ext cx="2880320" cy="2576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92786" y="1881312"/>
            <a:ext cx="5688632" cy="4339650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Каждое свое произведение Пушкин был обязан отдавать перед печатанием на просмотр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Бенкендорфу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согласно требованию последнего в самом начале 1832 г. Издательские дела усложняются, затягиваются. Содержание семьи, светская жизнь, к которой Пушкин был прикован против своей воли, получив в 1834 г. звание камер-юнкера; материальная помощь родителям, сестре и совершенно безответственному в денежных вопросах брату требовали постоянно денег.</a:t>
            </a:r>
          </a:p>
        </p:txBody>
      </p:sp>
      <p:pic>
        <p:nvPicPr>
          <p:cNvPr id="6" name="Рисунок 5" descr="C:\Users\Нина Александровна\Desktop\274px-Alexander_von_Benckendorf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10" y="2241352"/>
            <a:ext cx="266429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368450" y="5481712"/>
            <a:ext cx="1879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А.Х.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Бенкендорф</a:t>
            </a: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1782 - 1844</a:t>
            </a:r>
            <a:endParaRPr lang="ru-RU" sz="1800" i="1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6762" y="1737296"/>
            <a:ext cx="5904656" cy="36317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 1831 г. Пушкин числился на службе в коллегии иностранных дел, но в 1834 г. он попросил отставку с сохранением, однако, права работать в архивах. Ему отказали.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Осенью 1834 г. около месяца снова Пушкин прожил в Болдине: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«Вот уже 2 недели, как я в деревне ... Скучно ... И стихи в голову нейдут, и роман не переписываю...» (из письма жене). Окончена лишь «Сказка о золотом петушке».</a:t>
            </a:r>
            <a:endParaRPr lang="ru-RU" sz="23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Нина Александровна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418" y="2097336"/>
            <a:ext cx="2601289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Нина Александровна\Desktop\scale_1200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8410" y="4905648"/>
            <a:ext cx="2681535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0818" y="1521272"/>
            <a:ext cx="5616624" cy="5401479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Вышедшая в конце 1834 г.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«История пугачевского бунта»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не поправила денежных дел поэта и даже не погасила ссуды, взятой на ее издание. Поэта не покидает мысль оставить Петербург. Весной 1835 г. Пушкин провел всего несколько дней (с 8 по 12 мая) в с.Михайловском и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с.Тригорском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По возвращении оттуда он подал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Бенкендорфу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прошение об отъезде с семьей в деревню на 3-4 года, чтобы заняться литературным трудом и ограничить расходы в столице. В ответ на просьбу ему была выдана ссуда в размере 30 000 рублей и разрешен четырехмесячный отпуск.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Нина Александровна\Desktop\1681970264_kartinki-pibig-info-p-kartinki-semya-pushkina-arti-krasivo-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10" y="1593280"/>
            <a:ext cx="3384376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Нина Александровна\Desktop\images (3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410" y="4401592"/>
            <a:ext cx="345638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04754" y="1881312"/>
            <a:ext cx="6048672" cy="5047536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печальном, подавленном настроении отправился Пушкин в Михайловское 7 сентября 1835 г.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«Пишу через пень колоду валю. Для вдохновения нужно сердечное спокойствие, а я совсем не спокоен» (письмо П.А.Плетневу). </a:t>
            </a:r>
          </a:p>
          <a:p>
            <a:pPr algn="just"/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«...Вновь я посетил», начало «Египетских ночей»,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наброски других произведений написаны в Михайловском в этот приезд, закончившийся 20 октября 1835 г.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Год кончился просьбой к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Бенкендорфу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об издании собственного журнала «Современник», первый том которого вышел уже 11 апреля 1836 г. </a:t>
            </a:r>
          </a:p>
        </p:txBody>
      </p:sp>
      <p:pic>
        <p:nvPicPr>
          <p:cNvPr id="6" name="Рисунок 5" descr="C:\Users\Нина Александровна\Desktop\images (5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386" y="2745408"/>
            <a:ext cx="295232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2826" y="2169344"/>
            <a:ext cx="5256584" cy="36317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6350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Последним крупным произведением Пушкина была повесть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«Капитанская дочка»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- «нечто вроде «Онегина» в прозе» (В.Г.Белинский). Это эпическое и психологическое, может быть, лучшее во всей прозе Пушкина произведение создавалось с 1833 г. параллельно с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«Историей Пугачева»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 было закончено в лицейскую годовщину 19 октября 1836 г.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Нина Александровна\Desktop\Captain's_Daughter_1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88468">
            <a:off x="1115177" y="1624602"/>
            <a:ext cx="2054881" cy="335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Нина Александровна\Desktop\cont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1221">
            <a:off x="2420707" y="3615730"/>
            <a:ext cx="2004513" cy="3166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72706" y="1737296"/>
            <a:ext cx="6336704" cy="4524315"/>
          </a:xfrm>
          <a:prstGeom prst="rect">
            <a:avLst/>
          </a:prstGeom>
          <a:solidFill>
            <a:schemeClr val="accent3">
              <a:lumMod val="20000"/>
              <a:lumOff val="80000"/>
              <a:alpha val="43000"/>
            </a:schemeClr>
          </a:solidFill>
          <a:ln w="12700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Василий Львович Пушкин </a:t>
            </a:r>
          </a:p>
          <a:p>
            <a:pPr algn="ctr"/>
            <a:r>
              <a:rPr lang="ru-RU" sz="24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(1766-1830)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В.Л.Пушкин - популярный поэт начала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века. Автор поэмы "Опасный сосед" и сборника "Стихотворений", член литературного общества "Арзамас", с 1797г. отставной гвардии поручик.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А.С. Пушкин назвал дядю "Парнасский мой отец".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 1811г. Именно В.Л. Пушкин привез своего племянника в Петербург для поступления его в Царскосельский Лицей.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008410" y="4761632"/>
            <a:ext cx="2520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В.Л. Пушкин.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Гравюра С. Ф. Галактионова.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1822г.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8410" y="1737296"/>
            <a:ext cx="2376264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386" y="1521272"/>
            <a:ext cx="9577064" cy="2569934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Самые простые и в то же время самые важные начала человечности Пушкин выразил полно и глубоко в последних, по сути, в его жизни стихах так называемого «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каменноостровского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цикла» (написаны в Петербурге на Каменном острове летом 1836 г.):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«Отцы пустынники и жены непорочны», «Подражание итальянскому», «Мирская власть», «Из </a:t>
            </a:r>
            <a:r>
              <a:rPr lang="ru-RU" sz="23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Пиндемонти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Мудрость Пушкина получила свое высшее выражение и завершение в этих стихах.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96842" y="4185568"/>
            <a:ext cx="5544616" cy="1862048"/>
          </a:xfrm>
          <a:prstGeom prst="rect">
            <a:avLst/>
          </a:prstGeom>
          <a:solidFill>
            <a:schemeClr val="accent5">
              <a:lumMod val="20000"/>
              <a:lumOff val="80000"/>
              <a:alpha val="20000"/>
            </a:schemeClr>
          </a:solidFill>
          <a:ln w="3175">
            <a:solidFill>
              <a:schemeClr val="bg1">
                <a:lumMod val="50000"/>
              </a:schemeClr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…Но дай мне зреть мои, о боже, прегрешенья,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Да брат мой от меня не примет осужденья,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И дух смирения, терпения, любви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И целомудрия мне в сердце оживи.</a:t>
            </a:r>
          </a:p>
          <a:p>
            <a:pPr algn="r"/>
            <a:r>
              <a:rPr lang="ru-RU" sz="2300" i="1" dirty="0" smtClean="0">
                <a:latin typeface="Monotype Corsiva" pitchFamily="66" charset="0"/>
              </a:rPr>
              <a:t>(«Отцы пустынники и жены непорочны»)</a:t>
            </a:r>
            <a:endParaRPr lang="ru-RU" sz="2300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4354" y="5409704"/>
            <a:ext cx="5256584" cy="18774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      </a:t>
            </a:r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…Никому 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Отчета не давать, себе лишь самому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Служить и угождать; для власти, для ливреи</a:t>
            </a:r>
          </a:p>
          <a:p>
            <a:pPr algn="ctr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</a:rPr>
              <a:t>Не гнуть ни совести, ни помыслов, ни шеи…</a:t>
            </a:r>
          </a:p>
          <a:p>
            <a:pPr algn="ctr"/>
            <a:r>
              <a:rPr lang="ru-RU" sz="2300" i="1" dirty="0" smtClean="0">
                <a:latin typeface="Monotype Corsiva" pitchFamily="66" charset="0"/>
                <a:cs typeface="Times New Roman" pitchFamily="18" charset="0"/>
              </a:rPr>
              <a:t>(А.С.Пушкин. «Из </a:t>
            </a:r>
            <a:r>
              <a:rPr lang="ru-RU" sz="2300" i="1" dirty="0" err="1" smtClean="0">
                <a:latin typeface="Monotype Corsiva" pitchFamily="66" charset="0"/>
                <a:cs typeface="Times New Roman" pitchFamily="18" charset="0"/>
              </a:rPr>
              <a:t>Пиндемонти</a:t>
            </a:r>
            <a:r>
              <a:rPr lang="ru-RU" sz="2300" i="1" dirty="0" smtClean="0">
                <a:latin typeface="Monotype Corsiva" pitchFamily="66" charset="0"/>
                <a:cs typeface="Times New Roman" pitchFamily="18" charset="0"/>
              </a:rPr>
              <a:t>»)</a:t>
            </a:r>
            <a:endParaRPr lang="ru-RU" sz="2300" dirty="0">
              <a:latin typeface="Monotype Corsiva" pitchFamily="66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92786" y="2241352"/>
            <a:ext cx="5760640" cy="3277820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    В апреле 1836 г. обстоятельства заставляют Пушкина снова - в последний раз! - побывать в Михайловском. В самый день Пасхи 29 марта умерла его мать, и Пушкин сам отвез ее тело из Петербурга в Святые Горы и похоронил в Успенском монастыре. Здесь же он выбрал и себе могилу рядом с матерью, будто предчувствуя близкую кончину.</a:t>
            </a:r>
            <a:endParaRPr lang="ru-RU" sz="2400" dirty="0"/>
          </a:p>
        </p:txBody>
      </p:sp>
      <p:pic>
        <p:nvPicPr>
          <p:cNvPr id="4098" name="Picture 2" descr="C:\Users\Нина Александровна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10" y="1737296"/>
            <a:ext cx="27363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Нина Александровна\Desktop\house_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378" y="4905648"/>
            <a:ext cx="33843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6642" y="1953320"/>
            <a:ext cx="7056784" cy="2215991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В начале 1834 г. в Петербурге появился усыновленный голландским посланником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Геккерном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и записанный в русскую гвардию француз барон Дантес. Он влюбился в жену Пушкина и стал за ней усиленно ухаживать, что подало повод многочисленным врагам поэта для оскорбительных толков и сплетен.     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Admin\Рабочий стол\Пушкин\dantes_h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70" y="1521272"/>
            <a:ext cx="2327886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64394" y="4545608"/>
            <a:ext cx="9289032" cy="2569934"/>
          </a:xfrm>
          <a:prstGeom prst="rect">
            <a:avLst/>
          </a:prstGeom>
          <a:solidFill>
            <a:schemeClr val="accent3">
              <a:lumMod val="20000"/>
              <a:lumOff val="80000"/>
              <a:alpha val="53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4 ноября 1836 г. Пушкин получил три экземпляра анонимного послания, заносившего его в орден «рогоносцев» - намек на неверность жены Пушкина. Пушкин вызвал Дантеса на дуэль. Дантес вызов принял, но через барона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Геккерна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своего приемного отца, просил отсрочки на 15 дней. В продолжении этого времени Пушкин узнал, что Дантес сделал предложение сестре жены Пушкина - Екатерине Николаевне. После убеждения друзей Пушкин взял свой вызов обратно.</a:t>
            </a:r>
            <a:endParaRPr lang="ru-RU" sz="23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2386" y="4185568"/>
            <a:ext cx="2366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800" i="1" dirty="0" smtClean="0">
                <a:latin typeface="+mj-lt"/>
              </a:rPr>
              <a:t>Жорж Шарль Данте́с</a:t>
            </a:r>
            <a:endParaRPr lang="ru-RU" sz="1800" i="1" dirty="0">
              <a:latin typeface="+mj-lt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8850" y="1593280"/>
            <a:ext cx="5328592" cy="5755422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Свадьба Дантеса состоялась 10 января 1837 года, но настойчивые ухаживания его за Натальей Николаевной не прекратились. Старик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Геккерн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также начал интриговать против Пушкина. Выведенный из терпения, поэт послал голландскому посланнику барону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Геккерну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чрезвычайно оскорбительное письмо в расчете, что Дантес вынужден будет вызвать на дуэль Пушкина. Так и случилось.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27 января 1837 года, в 5-м часу вечера, на Черной речке в предместье Петербурга состоялась эта роковая дуэль, на которой Пушкин был смертельно ранен в живот. </a:t>
            </a:r>
          </a:p>
        </p:txBody>
      </p:sp>
      <p:pic>
        <p:nvPicPr>
          <p:cNvPr id="6" name="Picture 3" descr="C:\Documents and Settings\Admin\Рабочий стол\Пушкин\Duel_of_Pushlin_and_dAnthes_Naumov1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70" y="4473600"/>
            <a:ext cx="4029075" cy="248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Нина Александровна\Desktop\Без названия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8450" y="1593280"/>
            <a:ext cx="288032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6842" y="1809304"/>
            <a:ext cx="5400600" cy="469359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Прожив 2 дня в страшных мучениях, Пушкин скончался 29 января 1837 г. в квартире, которую он снимал в доме княгини Волконской на набережной реки Мойки.</a:t>
            </a:r>
          </a:p>
          <a:p>
            <a:pPr algn="just"/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"Солнце нашей поэзии закатилось! Пушкин скончался, скончался во цвете лет, в средине своего великого поприща!.."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- писала петербургская газета. 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Смерть поэта стала началом его бессмертной славы на земле.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32" descr="ь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54" y="1233240"/>
            <a:ext cx="2376264" cy="2426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29" descr="ттт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64394" y="3033440"/>
            <a:ext cx="3714750" cy="3005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008410" y="5985768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А.Наумов 1894 г.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Траурный возок несет гроб 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 телом А.Пушкина в обитель.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Последние годы. 1831-1837гг.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36802" y="2025328"/>
            <a:ext cx="5688632" cy="3631763"/>
          </a:xfrm>
          <a:prstGeom prst="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  <a:ln w="3175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6 февраля после литургии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Святогорском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Успенском монастыре монастырский клир во главе с архимандритом Геннадием совершили последнюю панихиду и в присутствии двух барышень из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Тригорского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похоронили Пушкина у алтарной стены собора.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"Мы предали земле земное на рассвете ... везу вам сырой земли, сухих ветвей и только"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- сообщал Тургенев Жуковскому. </a:t>
            </a:r>
          </a:p>
        </p:txBody>
      </p:sp>
      <p:pic>
        <p:nvPicPr>
          <p:cNvPr id="12" name="Содержимое 34" descr="ть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64394" y="1809304"/>
            <a:ext cx="3240360" cy="456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lum bright="26000"/>
          </a:blip>
          <a:srcRect/>
          <a:stretch>
            <a:fillRect/>
          </a:stretch>
        </p:blipFill>
        <p:spPr bwMode="auto">
          <a:xfrm>
            <a:off x="1728490" y="225128"/>
            <a:ext cx="7488832" cy="66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lum bright="26000"/>
          </a:blip>
          <a:srcRect/>
          <a:stretch>
            <a:fillRect/>
          </a:stretch>
        </p:blipFill>
        <p:spPr bwMode="auto">
          <a:xfrm>
            <a:off x="2016522" y="7065888"/>
            <a:ext cx="7056784" cy="6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9721378" y="6849864"/>
            <a:ext cx="826392" cy="648072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«…Пушкин – наше всё…»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4674" y="4905648"/>
            <a:ext cx="6696744" cy="1938992"/>
          </a:xfrm>
          <a:prstGeom prst="rect">
            <a:avLst/>
          </a:prstGeom>
          <a:solidFill>
            <a:schemeClr val="accent4">
              <a:lumMod val="20000"/>
              <a:lumOff val="80000"/>
              <a:alpha val="28000"/>
            </a:schemeClr>
          </a:solidFill>
          <a:ln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«… Пушкин- наше всё: Пушкин- представитель всего нашего душевного, особенного, такого, что остается нашим душевным, особенным после всех столкновений с чужим, с другими народами…» </a:t>
            </a:r>
            <a:r>
              <a:rPr lang="ru-RU" sz="2400" dirty="0" smtClean="0">
                <a:latin typeface="Monotype Corsiva" pitchFamily="66" charset="0"/>
              </a:rPr>
              <a:t>(Аполлон Григорьев, русский поэт)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84674" y="1521272"/>
            <a:ext cx="6696744" cy="2215991"/>
          </a:xfrm>
          <a:prstGeom prst="rect">
            <a:avLst/>
          </a:prstGeom>
          <a:solidFill>
            <a:schemeClr val="accent4">
              <a:lumMod val="20000"/>
              <a:lumOff val="80000"/>
              <a:alpha val="30000"/>
            </a:schemeClr>
          </a:solidFill>
          <a:ln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«Поэзия его чужда всего фантастического, мечтательного, ложного, призрачно идеального; она вся проникнута насквозь действительностью; она не кладет на лицо жизни белил и румян, но показывает ее  в ее естественной, истинной красоте; в поэзии Пушкина есть небо, но им всегда проникнута земля».</a:t>
            </a:r>
            <a:r>
              <a:rPr lang="ru-RU" sz="2300" dirty="0" smtClean="0">
                <a:latin typeface="Monotype Corsiva" pitchFamily="66" charset="0"/>
                <a:cs typeface="Times New Roman" pitchFamily="18" charset="0"/>
              </a:rPr>
              <a:t> (В.Г. Белинский)</a:t>
            </a:r>
            <a:endParaRPr lang="ru-RU" sz="23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122" name="Picture 2" descr="C:\Users\Нина Александровна\Desktop\Grigoriev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8450" y="4617616"/>
            <a:ext cx="1656184" cy="2318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224434" y="6993880"/>
            <a:ext cx="2020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Аполлон Григорьев</a:t>
            </a:r>
            <a:endParaRPr lang="ru-RU" dirty="0"/>
          </a:p>
        </p:txBody>
      </p:sp>
      <p:pic>
        <p:nvPicPr>
          <p:cNvPr id="5123" name="Picture 3" descr="C:\Users\Нина Александровна\Desktop\274px-Vissarion_Belinsky_by_K_Gorbunov_18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4474" y="1737296"/>
            <a:ext cx="1656184" cy="2073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584474" y="3825528"/>
            <a:ext cx="1656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В.Г. Белинский</a:t>
            </a:r>
            <a:endParaRPr lang="ru-RU" dirty="0"/>
          </a:p>
        </p:txBody>
      </p:sp>
      <p:pic>
        <p:nvPicPr>
          <p:cNvPr id="15" name="Рисунок 14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288330" y="369144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Управляющая кнопка: далее 15">
            <a:hlinkClick r:id="rId5" action="ppaction://hlinksldjump" highlightClick="1"/>
          </p:cNvPr>
          <p:cNvSpPr/>
          <p:nvPr/>
        </p:nvSpPr>
        <p:spPr>
          <a:xfrm rot="16200000">
            <a:off x="9937402" y="7065888"/>
            <a:ext cx="648072" cy="648072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88530" y="7065888"/>
            <a:ext cx="6984776" cy="68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20578" y="225128"/>
            <a:ext cx="59222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«…Пушкин – наше всё…»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12666" y="1593280"/>
            <a:ext cx="6840760" cy="2215991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  <a:ln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«Здесь нет красноречия, здесь одна поэзия; никакого наружного блеска, все просто…всё исполнено внутреннего блеска; всё лаконизм, каким всегда бывает чистая поэзия. Слов немного, но они так точны, что обозначают все. В каждом слове бездна пространства; каждое слово необъятно, как поэт». (Н.В.Гоголь)</a:t>
            </a:r>
            <a:endParaRPr lang="ru-RU" sz="23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0354" name="Picture 2" descr="C:\Users\Нина Александровна\Desktop\N.Gogol_by_F.Moller_(1840,_Tretyakov_gallery).jpg"/>
          <p:cNvPicPr>
            <a:picLocks noChangeAspect="1" noChangeArrowheads="1"/>
          </p:cNvPicPr>
          <p:nvPr/>
        </p:nvPicPr>
        <p:blipFill>
          <a:blip r:embed="rId2" cstate="print">
            <a:lum bright="21000"/>
          </a:blip>
          <a:srcRect/>
          <a:stretch>
            <a:fillRect/>
          </a:stretch>
        </p:blipFill>
        <p:spPr bwMode="auto">
          <a:xfrm>
            <a:off x="936402" y="3321472"/>
            <a:ext cx="182475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312666" y="4041552"/>
            <a:ext cx="6840760" cy="2923877"/>
          </a:xfrm>
          <a:prstGeom prst="rect">
            <a:avLst/>
          </a:prstGeom>
          <a:solidFill>
            <a:schemeClr val="bg1">
              <a:lumMod val="95000"/>
              <a:alpha val="28000"/>
            </a:schemeClr>
          </a:solidFill>
          <a:ln w="12700">
            <a:solidFill>
              <a:schemeClr val="tx1"/>
            </a:solidFill>
            <a:prstDash val="sysDash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«Пушкин есть явление чрезвычайное и, может быть, единственное явление русского духа: это русский человек в его развитии, в каком он, может быть, явится через двести лет.</a:t>
            </a:r>
          </a:p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 В нём русская природа, русская душа, русский язык, русский характер отразились в такой же чистоте, в такой очищенной красоте, в какой отражается ландшафт на выпуклой поверхности оптического стекла.</a:t>
            </a:r>
            <a:r>
              <a:rPr lang="ru-RU" sz="23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» (Н.В.Гоголь)</a:t>
            </a:r>
            <a:endParaRPr lang="ru-RU" sz="23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288330" y="369144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4514" y="7065888"/>
            <a:ext cx="6984776" cy="68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2586" y="153120"/>
            <a:ext cx="59222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224434" y="5697736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Н.В.Гоголь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0578" y="801192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«…Пушкин – наше всё…»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6762" y="1953320"/>
            <a:ext cx="4968553" cy="1938992"/>
          </a:xfrm>
          <a:prstGeom prst="rect">
            <a:avLst/>
          </a:prstGeom>
          <a:solidFill>
            <a:schemeClr val="accent4">
              <a:lumMod val="20000"/>
              <a:lumOff val="80000"/>
              <a:alpha val="33000"/>
            </a:schemeClr>
          </a:solidFill>
          <a:ln w="12700">
            <a:solidFill>
              <a:schemeClr val="tx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</a:rPr>
              <a:t>Бессмертен тот, чья муза до конца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</a:rPr>
              <a:t>Добру и красоте не изменяла,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</a:rPr>
              <a:t>Кто волновать умел людей сердца,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Monotype Corsiva" pitchFamily="66" charset="0"/>
              </a:rPr>
              <a:t>И в них будить стремленья к идеалу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А.Плещеев. Памяти Пушкина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1378" name="Picture 2" descr="C:\Users\Нина Александровна\Desktop\Plescheev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8530" y="1737296"/>
            <a:ext cx="1698565" cy="2695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304554" y="4473600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А.Плещеев.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288330" y="369144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Рисунок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4514" y="7065888"/>
            <a:ext cx="6984776" cy="68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2586" y="153120"/>
            <a:ext cx="59222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664594" y="5049664"/>
            <a:ext cx="5184576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1"/>
            </a:solidFill>
            <a:prstDash val="sysDash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Пушкин «…всё шёл в гору, как человек, и поэзия мужала вместе с ним». (В.А.Жуковский)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" name="Picture 2" descr="C:\Users\Нина Александровна\Desktop\274px-Bryullov_portrait_of_Zhukovsky.jpg"/>
          <p:cNvPicPr>
            <a:picLocks noChangeAspect="1" noChangeArrowheads="1"/>
          </p:cNvPicPr>
          <p:nvPr/>
        </p:nvPicPr>
        <p:blipFill>
          <a:blip r:embed="rId6" cstate="print">
            <a:lum bright="27000"/>
          </a:blip>
          <a:srcRect/>
          <a:stretch>
            <a:fillRect/>
          </a:stretch>
        </p:blipFill>
        <p:spPr bwMode="auto">
          <a:xfrm>
            <a:off x="8425234" y="4257576"/>
            <a:ext cx="1728192" cy="235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425234" y="6633840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В.А.Жуковский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92586" y="729184"/>
            <a:ext cx="6192688" cy="553998"/>
          </a:xfrm>
          <a:prstGeom prst="rect">
            <a:avLst/>
          </a:prstGeom>
          <a:solidFill>
            <a:schemeClr val="bg1">
              <a:lumMod val="85000"/>
              <a:alpha val="35000"/>
            </a:schemeClr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«…Пушкин – наше всё…»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8850" y="1377256"/>
            <a:ext cx="4968552" cy="62170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Times New Roman" pitchFamily="18" charset="0"/>
              </a:rPr>
              <a:t>    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Я памятник себе воздвиг нерукотворный,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К нему не зарастет народная тропа,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Вознесся выше он главою непокорной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Александрийского столпа.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Нет, весь я не умру - душа в заветной лире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Мой прах переживет и тленья убежит -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И славен буду я, доколь в подлунном мире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Жив будет хоть один пиит.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Слух обо мне пройдет по всей Руси великой,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И назовет меня всяк сущий в ней язык,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И гордый внук славян, и финн, и ныне дикой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Тунгус, и друг степей калмык.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И долго буду тем любезен я народу,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Что чувства добрые я лирой пробуждал,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Что в мой жестокий век восславил я свободу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И милость к падшим призывал.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Веленью божию, о муза, будь послушна,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Обиды не страшась, не требуя венца;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Хвалу и клевету приемли равнодушно, </a:t>
            </a:r>
          </a:p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И не </a:t>
            </a:r>
            <a:r>
              <a:rPr lang="ru-RU" sz="2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оспоривай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cs typeface="Times New Roman" pitchFamily="18" charset="0"/>
              </a:rPr>
              <a:t> глупца.               </a:t>
            </a:r>
            <a:r>
              <a:rPr lang="ru-RU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1836 год.</a:t>
            </a:r>
            <a:endParaRPr lang="ru-RU" sz="2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6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24434" y="2241352"/>
            <a:ext cx="3534993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207" t="4546" r="76590" b="57828"/>
          <a:stretch>
            <a:fillRect/>
          </a:stretch>
        </p:blipFill>
        <p:spPr>
          <a:xfrm>
            <a:off x="288330" y="369144"/>
            <a:ext cx="1440160" cy="1728192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2506" y="153120"/>
            <a:ext cx="7776864" cy="60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10009410" y="6777856"/>
            <a:ext cx="720080" cy="720080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24834" y="945208"/>
            <a:ext cx="1853521" cy="584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498" y="225128"/>
            <a:ext cx="8064896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2506" y="6993880"/>
            <a:ext cx="8208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76362" y="3753520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Ольга Сергеевна Павлищева, сестра поэта</a:t>
            </a:r>
          </a:p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1797 - 1868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8410" y="1449264"/>
            <a:ext cx="1940539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9250" y="4185568"/>
            <a:ext cx="2088232" cy="2457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8353226" y="6633840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Лев Сергеевич Пушкин, брат поэта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6642" y="1593280"/>
            <a:ext cx="7056784" cy="26314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самого детства Александр Сергеевич Пушкин был привязан к своей умной и рассудительной сестренке Ольге. Она была старше брата на два года.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Оба любили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литературу,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предпочтение отдавали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французской. Много времени проводили вместе.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Сестре Пушкин посвятил стихотворения: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 сестре»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(1814).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64394" y="4545608"/>
            <a:ext cx="7560840" cy="25699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Лева был у родителей самым любимым ребёнком, баловнем. 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Младшему брату посвящены поэтом стихотворения 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«Брат милый, отроком расстался ты со мной»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(1823), «</a:t>
            </a:r>
            <a:r>
              <a:rPr lang="ru-RU" sz="23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Послание к Л. Пушкину»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(1824) и другие произведения. Обладая феноменальной памятью, Лев Сергеевич запоминал стихи и целые поэмы с одного прочтения</a:t>
            </a:r>
            <a:r>
              <a:rPr lang="ru-RU" sz="2300" dirty="0" smtClean="0"/>
              <a:t>. </a:t>
            </a:r>
            <a:endParaRPr 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0538" y="945208"/>
            <a:ext cx="6768752" cy="461665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Источники использованных материалов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6402" y="1521272"/>
            <a:ext cx="9145016" cy="6001643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А.С.Пушкин. Собрание сочинений. Том пятый. Романы. Повести /М.: «Художественная литература», 1975/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Волков. «Тебя, как первую любовь…». Книга о Пушкине: личность, мировоззрение, окружение. /М.: Детская литература, 1980/</a:t>
            </a:r>
          </a:p>
          <a:p>
            <a:pPr marL="457200" indent="-457200" algn="just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П.Офенбах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«Всё о Пушкине». Учебно-познавательная серия «Хочу все знать!» /СПб: Издательский Дом А. Громова, 1977/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А.С.Пушкин. Стихотворения и поэмы /М.: «Художественная литература», 1976/</a:t>
            </a:r>
          </a:p>
          <a:p>
            <a:pPr marL="457200" indent="-457200" algn="just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http://profffesorskii.narod.ru/pushkin.htm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https://library.khai.edu/pages/pushkin/pushkin_3.html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http://pushkin.niv.ru/pushkin/bio/biografiya.htm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http://stihioslovesnocti.blogspot.com/2017/01/blog-post_532.html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https://clck.ru/3ADPcb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pushkinland.ru/2018/pushkin/push1.php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Материалы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Википедий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rId8" action="ppaction://hlinksldjump" highlightClick="1"/>
          </p:cNvPr>
          <p:cNvSpPr/>
          <p:nvPr/>
        </p:nvSpPr>
        <p:spPr>
          <a:xfrm rot="16200000">
            <a:off x="9550784" y="7039310"/>
            <a:ext cx="648072" cy="701228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8570" y="225128"/>
            <a:ext cx="61926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44514" y="7065888"/>
            <a:ext cx="6984776" cy="68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945812" cy="7939088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9361338" y="6705848"/>
            <a:ext cx="792088" cy="826392"/>
          </a:xfrm>
          <a:prstGeom prst="actionButtonHom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3204</TotalTime>
  <Words>8567</Words>
  <Application>Microsoft Office PowerPoint</Application>
  <PresentationFormat>Произвольный</PresentationFormat>
  <Paragraphs>523</Paragraphs>
  <Slides>91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91</vt:i4>
      </vt:variant>
    </vt:vector>
  </HeadingPairs>
  <TitlesOfParts>
    <vt:vector size="9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Александровна</dc:creator>
  <cp:lastModifiedBy>Нина Александровна</cp:lastModifiedBy>
  <cp:revision>318</cp:revision>
  <dcterms:created xsi:type="dcterms:W3CDTF">2024-04-19T14:57:30Z</dcterms:created>
  <dcterms:modified xsi:type="dcterms:W3CDTF">2024-04-25T09:51:22Z</dcterms:modified>
</cp:coreProperties>
</file>