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8040A9-8FC0-455D-97E9-545168A55EC5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5182E5-9671-4684-986B-3176AF91307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428868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tx1"/>
                </a:solidFill>
                <a:latin typeface="+mn-lt"/>
              </a:rPr>
              <a:t>Past Simple tense</a:t>
            </a:r>
            <a:br>
              <a:rPr lang="en-US" sz="5400" dirty="0" smtClean="0">
                <a:solidFill>
                  <a:schemeClr val="tx1"/>
                </a:solidFill>
                <a:latin typeface="+mn-lt"/>
              </a:rPr>
            </a:br>
            <a:r>
              <a:rPr lang="en-US" sz="540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lang="ru-RU" sz="5400" dirty="0" smtClean="0">
                <a:solidFill>
                  <a:schemeClr val="tx1"/>
                </a:solidFill>
                <a:latin typeface="+mn-lt"/>
              </a:rPr>
              <a:t>Простое прошедшее время</a:t>
            </a:r>
            <a:r>
              <a:rPr lang="en-US" sz="5400" dirty="0" smtClean="0">
                <a:solidFill>
                  <a:schemeClr val="tx1"/>
                </a:solidFill>
                <a:latin typeface="+mn-lt"/>
              </a:rPr>
              <a:t>)</a:t>
            </a:r>
            <a:endParaRPr lang="ru-RU" sz="5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Употребление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Simple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072098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Факты, отдельные действия, имеющие указание на время их совершения в прошлом.</a:t>
            </a:r>
            <a:r>
              <a:rPr lang="ru-RU" sz="2800" dirty="0" smtClean="0"/>
              <a:t> Например, </a:t>
            </a:r>
            <a:r>
              <a:rPr lang="en-US" sz="2800" dirty="0" smtClean="0"/>
              <a:t>in</a:t>
            </a:r>
            <a:r>
              <a:rPr lang="ru-RU" sz="2800" dirty="0" smtClean="0"/>
              <a:t> 1990</a:t>
            </a:r>
            <a:r>
              <a:rPr lang="en-US" sz="2800" dirty="0" smtClean="0"/>
              <a:t>, in May, on Sunday, two days ago, yesterday, last month.</a:t>
            </a:r>
          </a:p>
          <a:p>
            <a:pPr algn="ctr">
              <a:buNone/>
            </a:pPr>
            <a:r>
              <a:rPr lang="en-US" sz="2800" i="1" dirty="0" smtClean="0"/>
              <a:t>He finished school this year – </a:t>
            </a:r>
            <a:r>
              <a:rPr lang="ru-RU" sz="2800" i="1" dirty="0" smtClean="0"/>
              <a:t>Он окончил школу в этом году.</a:t>
            </a:r>
          </a:p>
          <a:p>
            <a:pPr algn="ctr">
              <a:buNone/>
            </a:pPr>
            <a:r>
              <a:rPr lang="en-US" sz="2800" i="1" dirty="0" smtClean="0"/>
              <a:t>She left Moscow two days ago – </a:t>
            </a:r>
            <a:r>
              <a:rPr lang="ru-RU" sz="2800" i="1" dirty="0" smtClean="0"/>
              <a:t>Она уехала из Москвы два дня назад.</a:t>
            </a:r>
            <a:endParaRPr lang="en-US" sz="2800" i="1" dirty="0" smtClean="0"/>
          </a:p>
          <a:p>
            <a:pPr algn="ctr">
              <a:buNone/>
            </a:pPr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Образование </a:t>
            </a:r>
            <a:r>
              <a:rPr lang="en-U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Past Simple </a:t>
            </a:r>
            <a:endParaRPr lang="ru-RU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Did</a:t>
            </a:r>
            <a:r>
              <a:rPr lang="en-US" sz="2800" dirty="0" smtClean="0"/>
              <a:t> – </a:t>
            </a:r>
            <a:r>
              <a:rPr lang="ru-RU" sz="2800" dirty="0" smtClean="0"/>
              <a:t>вспомогательный глагол (</a:t>
            </a:r>
            <a:r>
              <a:rPr lang="ru-RU" sz="2800" dirty="0" smtClean="0">
                <a:solidFill>
                  <a:srgbClr val="FF0000"/>
                </a:solidFill>
              </a:rPr>
              <a:t>употребляется только в вопросах и отрицательных предложениях</a:t>
            </a:r>
            <a:r>
              <a:rPr lang="ru-RU" sz="2800" dirty="0" smtClean="0"/>
              <a:t>)</a:t>
            </a:r>
          </a:p>
          <a:p>
            <a:pPr algn="just"/>
            <a:r>
              <a:rPr lang="ru-RU" sz="2800" dirty="0" smtClean="0"/>
              <a:t>Смысловой глагол: а) </a:t>
            </a:r>
            <a:r>
              <a:rPr lang="ru-RU" sz="2800" dirty="0" smtClean="0">
                <a:solidFill>
                  <a:srgbClr val="FF0000"/>
                </a:solidFill>
              </a:rPr>
              <a:t>правильный</a:t>
            </a:r>
            <a:r>
              <a:rPr lang="ru-RU" sz="2800" dirty="0" smtClean="0"/>
              <a:t> – окончание </a:t>
            </a:r>
            <a:r>
              <a:rPr lang="ru-RU" sz="2800" dirty="0" smtClean="0">
                <a:solidFill>
                  <a:srgbClr val="FF0000"/>
                </a:solidFill>
              </a:rPr>
              <a:t>–</a:t>
            </a:r>
            <a:r>
              <a:rPr lang="en-US" sz="2800" dirty="0" smtClean="0">
                <a:solidFill>
                  <a:srgbClr val="FF0000"/>
                </a:solidFill>
              </a:rPr>
              <a:t>ed</a:t>
            </a:r>
            <a:r>
              <a:rPr lang="en-US" sz="2800" dirty="0" smtClean="0"/>
              <a:t>; </a:t>
            </a:r>
            <a:r>
              <a:rPr lang="ru-RU" sz="2800" dirty="0" smtClean="0"/>
              <a:t>б) </a:t>
            </a:r>
            <a:r>
              <a:rPr lang="ru-RU" sz="2800" dirty="0" smtClean="0">
                <a:solidFill>
                  <a:srgbClr val="FF0000"/>
                </a:solidFill>
              </a:rPr>
              <a:t>неправильный</a:t>
            </a:r>
            <a:r>
              <a:rPr lang="ru-RU" sz="2800" dirty="0" smtClean="0"/>
              <a:t> – </a:t>
            </a:r>
            <a:r>
              <a:rPr lang="ru-RU" sz="2800" dirty="0" smtClean="0">
                <a:solidFill>
                  <a:srgbClr val="FF0000"/>
                </a:solidFill>
              </a:rPr>
              <a:t>2 форма</a:t>
            </a:r>
            <a:r>
              <a:rPr lang="ru-RU" sz="2800" dirty="0" smtClean="0"/>
              <a:t>. </a:t>
            </a:r>
          </a:p>
          <a:p>
            <a:pPr algn="just">
              <a:buNone/>
            </a:pPr>
            <a:r>
              <a:rPr lang="ru-RU" sz="2800" dirty="0" smtClean="0"/>
              <a:t>Пример: </a:t>
            </a:r>
          </a:p>
          <a:p>
            <a:pPr marL="514350" indent="-514350" algn="just">
              <a:buAutoNum type="arabicParenR"/>
            </a:pPr>
            <a:r>
              <a:rPr lang="en-US" sz="2800" dirty="0" smtClean="0"/>
              <a:t>I visit</a:t>
            </a:r>
            <a:r>
              <a:rPr lang="en-US" sz="2800" dirty="0" smtClean="0">
                <a:solidFill>
                  <a:srgbClr val="FF0000"/>
                </a:solidFill>
              </a:rPr>
              <a:t>ed</a:t>
            </a:r>
            <a:r>
              <a:rPr lang="en-US" sz="2800" dirty="0" smtClean="0"/>
              <a:t> my grandparents yesterday – </a:t>
            </a:r>
            <a:r>
              <a:rPr lang="ru-RU" sz="2800" dirty="0" smtClean="0"/>
              <a:t>Вчера я навестила бабушку и дедушку. </a:t>
            </a:r>
          </a:p>
          <a:p>
            <a:pPr marL="514350" indent="-514350" algn="just">
              <a:buAutoNum type="arabicParenR"/>
            </a:pPr>
            <a:r>
              <a:rPr lang="en-US" sz="2800" dirty="0" smtClean="0"/>
              <a:t>She </a:t>
            </a:r>
            <a:r>
              <a:rPr lang="en-US" sz="2800" dirty="0" smtClean="0">
                <a:solidFill>
                  <a:srgbClr val="FF0000"/>
                </a:solidFill>
              </a:rPr>
              <a:t>wrote</a:t>
            </a:r>
            <a:r>
              <a:rPr lang="en-US" sz="2800" dirty="0" smtClean="0"/>
              <a:t> an article a week ago. – </a:t>
            </a:r>
            <a:r>
              <a:rPr lang="ru-RU" sz="2800" dirty="0" smtClean="0"/>
              <a:t>Неделю назад она написала статью. </a:t>
            </a:r>
          </a:p>
          <a:p>
            <a:pPr marL="514350" indent="-514350" algn="just">
              <a:buAutoNum type="arabicParenR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Образование отрицательных предложений</a:t>
            </a:r>
            <a:endParaRPr lang="ru-RU" sz="36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/>
              <a:t>Вспомогательный глагол </a:t>
            </a:r>
            <a:r>
              <a:rPr lang="en-US" sz="3200" dirty="0" smtClean="0">
                <a:solidFill>
                  <a:srgbClr val="FF0000"/>
                </a:solidFill>
              </a:rPr>
              <a:t>did</a:t>
            </a:r>
            <a:r>
              <a:rPr lang="en-US" sz="3200" dirty="0" smtClean="0"/>
              <a:t> + </a:t>
            </a:r>
            <a:r>
              <a:rPr lang="ru-RU" sz="3200" dirty="0" smtClean="0"/>
              <a:t>отрицательная частица </a:t>
            </a:r>
            <a:r>
              <a:rPr lang="en-US" sz="3200" dirty="0" smtClean="0"/>
              <a:t>not + </a:t>
            </a:r>
            <a:r>
              <a:rPr lang="ru-RU" sz="3200" dirty="0" smtClean="0">
                <a:solidFill>
                  <a:srgbClr val="FF0000"/>
                </a:solidFill>
              </a:rPr>
              <a:t>смысловой глагол в 1 форме/без окончания –</a:t>
            </a:r>
            <a:r>
              <a:rPr lang="en-US" sz="3200" dirty="0" smtClean="0">
                <a:solidFill>
                  <a:srgbClr val="FF0000"/>
                </a:solidFill>
              </a:rPr>
              <a:t>ed</a:t>
            </a:r>
            <a:r>
              <a:rPr lang="en-US" sz="3200" dirty="0" smtClean="0"/>
              <a:t>. </a:t>
            </a:r>
            <a:endParaRPr lang="ru-RU" sz="3200" dirty="0" smtClean="0"/>
          </a:p>
          <a:p>
            <a:pPr algn="just"/>
            <a:r>
              <a:rPr lang="en-US" sz="3200" dirty="0" smtClean="0"/>
              <a:t>I </a:t>
            </a:r>
            <a:r>
              <a:rPr lang="en-US" sz="3200" dirty="0" smtClean="0">
                <a:solidFill>
                  <a:srgbClr val="FF0000"/>
                </a:solidFill>
              </a:rPr>
              <a:t>didn’t visit </a:t>
            </a:r>
            <a:r>
              <a:rPr lang="en-US" sz="3200" dirty="0" smtClean="0"/>
              <a:t>my grandparents yesterday. – </a:t>
            </a:r>
            <a:r>
              <a:rPr lang="ru-RU" sz="3200" dirty="0" smtClean="0"/>
              <a:t>Я не навещала бабушку и дедушку вчера. </a:t>
            </a:r>
            <a:r>
              <a:rPr lang="en-US" sz="3200" dirty="0" smtClean="0"/>
              <a:t> </a:t>
            </a:r>
          </a:p>
          <a:p>
            <a:pPr algn="just"/>
            <a:r>
              <a:rPr lang="en-US" sz="3200" dirty="0" smtClean="0"/>
              <a:t>She </a:t>
            </a:r>
            <a:r>
              <a:rPr lang="en-US" sz="3200" dirty="0" smtClean="0">
                <a:solidFill>
                  <a:srgbClr val="FF0000"/>
                </a:solidFill>
              </a:rPr>
              <a:t>didn’t write </a:t>
            </a:r>
            <a:r>
              <a:rPr lang="en-US" sz="3200" dirty="0" smtClean="0"/>
              <a:t>an article a week ago. </a:t>
            </a:r>
            <a:r>
              <a:rPr lang="ru-RU" sz="3200" dirty="0" smtClean="0"/>
              <a:t>– Она не писала статью неделю назад. 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Образование общих вопросов</a:t>
            </a:r>
            <a:endParaRPr lang="ru-RU" sz="36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pPr algn="just"/>
            <a:r>
              <a:rPr lang="ru-RU" sz="2800" dirty="0" smtClean="0"/>
              <a:t>Вспомогательный глагол </a:t>
            </a:r>
            <a:r>
              <a:rPr lang="en-US" sz="2800" dirty="0" smtClean="0"/>
              <a:t>did + </a:t>
            </a:r>
            <a:r>
              <a:rPr lang="ru-RU" sz="2800" dirty="0" smtClean="0"/>
              <a:t>подлежащее + глагол в 1 форме/без окончания –</a:t>
            </a:r>
            <a:r>
              <a:rPr lang="en-US" sz="2800" dirty="0" smtClean="0"/>
              <a:t>ed.</a:t>
            </a:r>
          </a:p>
          <a:p>
            <a:pPr algn="just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Did</a:t>
            </a:r>
            <a:r>
              <a:rPr lang="en-US" sz="2800" dirty="0" smtClean="0"/>
              <a:t> you </a:t>
            </a:r>
            <a:r>
              <a:rPr lang="en-US" sz="2800" dirty="0" smtClean="0">
                <a:solidFill>
                  <a:srgbClr val="FF0000"/>
                </a:solidFill>
              </a:rPr>
              <a:t>visit</a:t>
            </a:r>
            <a:r>
              <a:rPr lang="en-US" sz="2800" dirty="0" smtClean="0"/>
              <a:t> your grandparents yesterday? </a:t>
            </a:r>
          </a:p>
          <a:p>
            <a:pPr algn="just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Did</a:t>
            </a:r>
            <a:r>
              <a:rPr lang="en-US" sz="2800" dirty="0" smtClean="0"/>
              <a:t> she </a:t>
            </a:r>
            <a:r>
              <a:rPr lang="en-US" sz="2800" dirty="0" smtClean="0">
                <a:solidFill>
                  <a:srgbClr val="FF0000"/>
                </a:solidFill>
              </a:rPr>
              <a:t>write</a:t>
            </a:r>
            <a:r>
              <a:rPr lang="en-US" sz="2800" dirty="0" smtClean="0"/>
              <a:t> an article a week ago? </a:t>
            </a:r>
          </a:p>
          <a:p>
            <a:pPr algn="just"/>
            <a:r>
              <a:rPr lang="ru-RU" sz="2800" dirty="0" smtClean="0"/>
              <a:t>Краткие ответы на общие вопросы.</a:t>
            </a:r>
          </a:p>
          <a:p>
            <a:pPr algn="just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Did</a:t>
            </a:r>
            <a:r>
              <a:rPr lang="en-US" sz="2800" dirty="0" smtClean="0"/>
              <a:t> you </a:t>
            </a:r>
            <a:r>
              <a:rPr lang="en-US" sz="2800" dirty="0" smtClean="0">
                <a:solidFill>
                  <a:srgbClr val="FF0000"/>
                </a:solidFill>
              </a:rPr>
              <a:t>visit</a:t>
            </a:r>
            <a:r>
              <a:rPr lang="en-US" sz="2800" dirty="0" smtClean="0"/>
              <a:t> your grandparents yesterday? </a:t>
            </a:r>
          </a:p>
          <a:p>
            <a:pPr algn="just">
              <a:buNone/>
            </a:pPr>
            <a:endParaRPr lang="en-US" sz="2800" dirty="0" smtClean="0"/>
          </a:p>
          <a:p>
            <a:pPr algn="just">
              <a:buNone/>
            </a:pPr>
            <a:r>
              <a:rPr lang="en-US" sz="2800" dirty="0" smtClean="0"/>
              <a:t>      Yes, I </a:t>
            </a:r>
            <a:r>
              <a:rPr lang="en-US" sz="2800" dirty="0" smtClean="0">
                <a:solidFill>
                  <a:srgbClr val="FF0000"/>
                </a:solidFill>
              </a:rPr>
              <a:t>did</a:t>
            </a:r>
            <a:r>
              <a:rPr lang="en-US" sz="2800" dirty="0" smtClean="0"/>
              <a:t>                                          No, I </a:t>
            </a:r>
            <a:r>
              <a:rPr lang="en-US" sz="2800" dirty="0" smtClean="0">
                <a:solidFill>
                  <a:srgbClr val="FF0000"/>
                </a:solidFill>
              </a:rPr>
              <a:t>didn’t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67744" y="4509120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084168" y="465313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Образование специальных вопросов</a:t>
            </a:r>
            <a:endParaRPr lang="ru-RU" sz="40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/>
              <a:t>Вопросительное слово + вспомогательный глагол </a:t>
            </a:r>
            <a:r>
              <a:rPr lang="en-US" sz="2800" dirty="0" smtClean="0"/>
              <a:t>did + </a:t>
            </a:r>
            <a:r>
              <a:rPr lang="ru-RU" sz="2800" dirty="0" smtClean="0"/>
              <a:t>подлежащее + смысловой глагол в 1 форме/без частицы –</a:t>
            </a:r>
            <a:r>
              <a:rPr lang="en-US" sz="2800" dirty="0" smtClean="0"/>
              <a:t>ed + </a:t>
            </a:r>
            <a:r>
              <a:rPr lang="ru-RU" sz="2800" dirty="0" smtClean="0"/>
              <a:t>второстепенные члены предложения. 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When did you visit </a:t>
            </a:r>
            <a:r>
              <a:rPr lang="en-US" sz="2800" dirty="0" smtClean="0"/>
              <a:t>your grandparents? 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What did she write </a:t>
            </a:r>
            <a:r>
              <a:rPr lang="en-US" sz="2800" dirty="0" smtClean="0"/>
              <a:t>a week ago?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Наречия времени в </a:t>
            </a:r>
            <a:r>
              <a:rPr lang="en-US" sz="36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Past Simple</a:t>
            </a:r>
            <a:endParaRPr lang="ru-RU" sz="36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Yesterday</a:t>
            </a:r>
            <a:r>
              <a:rPr lang="en-US" sz="2800" dirty="0" smtClean="0"/>
              <a:t> – </a:t>
            </a:r>
            <a:r>
              <a:rPr lang="ru-RU" sz="2800" dirty="0" smtClean="0"/>
              <a:t>вчера, </a:t>
            </a:r>
            <a:r>
              <a:rPr lang="en-US" sz="2800" dirty="0" smtClean="0">
                <a:solidFill>
                  <a:srgbClr val="FF0000"/>
                </a:solidFill>
              </a:rPr>
              <a:t>the day before yesterday </a:t>
            </a:r>
            <a:r>
              <a:rPr lang="en-US" sz="2800" dirty="0" smtClean="0"/>
              <a:t>– </a:t>
            </a:r>
            <a:r>
              <a:rPr lang="ru-RU" sz="2800" dirty="0" smtClean="0"/>
              <a:t>позавчера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Last week </a:t>
            </a:r>
            <a:r>
              <a:rPr lang="en-US" sz="2800" dirty="0" smtClean="0"/>
              <a:t>– </a:t>
            </a:r>
            <a:r>
              <a:rPr lang="ru-RU" sz="2800" dirty="0" smtClean="0"/>
              <a:t>на прошлой неделе, </a:t>
            </a:r>
            <a:r>
              <a:rPr lang="en-US" sz="2800" dirty="0" smtClean="0">
                <a:solidFill>
                  <a:srgbClr val="FF0000"/>
                </a:solidFill>
              </a:rPr>
              <a:t>last month </a:t>
            </a:r>
            <a:r>
              <a:rPr lang="en-US" sz="2800" dirty="0" smtClean="0"/>
              <a:t>– </a:t>
            </a:r>
            <a:r>
              <a:rPr lang="ru-RU" sz="2800" dirty="0" smtClean="0"/>
              <a:t>в прошлом месяце, </a:t>
            </a:r>
            <a:r>
              <a:rPr lang="en-US" sz="2800" dirty="0" smtClean="0">
                <a:solidFill>
                  <a:srgbClr val="FF0000"/>
                </a:solidFill>
              </a:rPr>
              <a:t>last year </a:t>
            </a:r>
            <a:r>
              <a:rPr lang="en-US" sz="2800" dirty="0" smtClean="0"/>
              <a:t>– </a:t>
            </a:r>
            <a:r>
              <a:rPr lang="ru-RU" sz="2800" dirty="0" smtClean="0"/>
              <a:t>в прошлом году. 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A week ago </a:t>
            </a:r>
            <a:r>
              <a:rPr lang="en-US" sz="2800" dirty="0" smtClean="0"/>
              <a:t>– </a:t>
            </a:r>
            <a:r>
              <a:rPr lang="ru-RU" sz="2800" dirty="0" smtClean="0"/>
              <a:t>неделю назад, </a:t>
            </a:r>
            <a:r>
              <a:rPr lang="en-US" sz="2800" dirty="0" smtClean="0">
                <a:solidFill>
                  <a:srgbClr val="FF0000"/>
                </a:solidFill>
              </a:rPr>
              <a:t>a month ago </a:t>
            </a:r>
            <a:r>
              <a:rPr lang="en-US" sz="2800" dirty="0" smtClean="0"/>
              <a:t>– </a:t>
            </a:r>
            <a:r>
              <a:rPr lang="ru-RU" sz="2800" dirty="0" smtClean="0"/>
              <a:t>месяц назад, </a:t>
            </a:r>
            <a:r>
              <a:rPr lang="en-US" sz="2800" dirty="0" smtClean="0">
                <a:solidFill>
                  <a:srgbClr val="FF0000"/>
                </a:solidFill>
              </a:rPr>
              <a:t>a year ago </a:t>
            </a:r>
            <a:r>
              <a:rPr lang="en-US" sz="2800" dirty="0" smtClean="0"/>
              <a:t>– </a:t>
            </a:r>
            <a:r>
              <a:rPr lang="ru-RU" sz="2800" dirty="0" smtClean="0"/>
              <a:t>год назад, </a:t>
            </a:r>
            <a:r>
              <a:rPr lang="ru-RU" sz="2800" dirty="0" smtClean="0">
                <a:solidFill>
                  <a:srgbClr val="FF0000"/>
                </a:solidFill>
              </a:rPr>
              <a:t>10 </a:t>
            </a:r>
            <a:r>
              <a:rPr lang="en-US" sz="2800" dirty="0" smtClean="0">
                <a:solidFill>
                  <a:srgbClr val="FF0000"/>
                </a:solidFill>
              </a:rPr>
              <a:t>years ago </a:t>
            </a:r>
            <a:r>
              <a:rPr lang="en-US" sz="2800" dirty="0" smtClean="0"/>
              <a:t>– 10 </a:t>
            </a:r>
            <a:r>
              <a:rPr lang="ru-RU" sz="2800" dirty="0" smtClean="0"/>
              <a:t>лет назад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In 2002, on Tuesday </a:t>
            </a:r>
            <a:r>
              <a:rPr lang="en-US" sz="2800" dirty="0" smtClean="0"/>
              <a:t>– </a:t>
            </a:r>
            <a:r>
              <a:rPr lang="ru-RU" sz="2800" dirty="0" smtClean="0"/>
              <a:t>во</a:t>
            </a:r>
            <a:r>
              <a:rPr lang="en-US" sz="2800" dirty="0" smtClean="0"/>
              <a:t> </a:t>
            </a:r>
            <a:r>
              <a:rPr lang="ru-RU" sz="2800" dirty="0" smtClean="0"/>
              <a:t>вторник 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Упражнения</a:t>
            </a:r>
            <a:endParaRPr lang="ru-RU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Поставить глагол в нужной форме.</a:t>
            </a:r>
          </a:p>
          <a:p>
            <a:pPr algn="just">
              <a:buNone/>
            </a:pPr>
            <a:r>
              <a:rPr lang="en-US" sz="2800" dirty="0" smtClean="0"/>
              <a:t>The students (visit) the lecture last week. </a:t>
            </a:r>
          </a:p>
          <a:p>
            <a:pPr algn="just">
              <a:buNone/>
            </a:pPr>
            <a:r>
              <a:rPr lang="en-US" sz="2800" dirty="0" smtClean="0"/>
              <a:t>He (read) the book yesterday. </a:t>
            </a:r>
          </a:p>
          <a:p>
            <a:pPr algn="just">
              <a:buNone/>
            </a:pPr>
            <a:r>
              <a:rPr lang="en-US" sz="2800" dirty="0" smtClean="0"/>
              <a:t>I (do) homework. </a:t>
            </a:r>
          </a:p>
          <a:p>
            <a:pPr algn="just">
              <a:buNone/>
            </a:pPr>
            <a:r>
              <a:rPr lang="en-US" sz="2800" dirty="0" smtClean="0"/>
              <a:t>Mary and I (draw) a picture. </a:t>
            </a:r>
          </a:p>
          <a:p>
            <a:pPr algn="just">
              <a:buNone/>
            </a:pPr>
            <a:r>
              <a:rPr lang="en-US" sz="2800" dirty="0" smtClean="0"/>
              <a:t>They (cook) a dinner for their mother. </a:t>
            </a:r>
          </a:p>
          <a:p>
            <a:pPr algn="just"/>
            <a:r>
              <a:rPr lang="ru-RU" sz="2800" dirty="0" smtClean="0"/>
              <a:t>Запиши предложения в отрицательной форме. </a:t>
            </a:r>
          </a:p>
          <a:p>
            <a:pPr algn="just"/>
            <a:r>
              <a:rPr lang="ru-RU" sz="2800" dirty="0" smtClean="0"/>
              <a:t>Задай общие вопросы к предложениям и дай краткие ответы на них. 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420</Words>
  <Application>Microsoft Office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 Black</vt:lpstr>
      <vt:lpstr>Calibri</vt:lpstr>
      <vt:lpstr>Constantia</vt:lpstr>
      <vt:lpstr>Wingdings 2</vt:lpstr>
      <vt:lpstr>Поток</vt:lpstr>
      <vt:lpstr>Past Simple tense (Простое прошедшее время)</vt:lpstr>
      <vt:lpstr>Употребление Past Simple</vt:lpstr>
      <vt:lpstr>Образование Past Simple </vt:lpstr>
      <vt:lpstr>Образование отрицательных предложений</vt:lpstr>
      <vt:lpstr>Образование общих вопросов</vt:lpstr>
      <vt:lpstr>Образование специальных вопросов</vt:lpstr>
      <vt:lpstr>Наречия времени в Past Simple</vt:lpstr>
      <vt:lpstr>Упражнения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tense (Простое прошедшее время)</dc:title>
  <dc:creator>дахен</dc:creator>
  <cp:lastModifiedBy>Маришка</cp:lastModifiedBy>
  <cp:revision>44</cp:revision>
  <dcterms:created xsi:type="dcterms:W3CDTF">2015-10-28T06:01:17Z</dcterms:created>
  <dcterms:modified xsi:type="dcterms:W3CDTF">2021-03-27T20:46:59Z</dcterms:modified>
</cp:coreProperties>
</file>