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6" r:id="rId2"/>
    <p:sldId id="348" r:id="rId3"/>
    <p:sldId id="347" r:id="rId4"/>
    <p:sldId id="349" r:id="rId5"/>
    <p:sldId id="350" r:id="rId6"/>
    <p:sldId id="372" r:id="rId7"/>
    <p:sldId id="351" r:id="rId8"/>
    <p:sldId id="352" r:id="rId9"/>
    <p:sldId id="353" r:id="rId10"/>
    <p:sldId id="373" r:id="rId11"/>
    <p:sldId id="374" r:id="rId12"/>
    <p:sldId id="354" r:id="rId13"/>
    <p:sldId id="388" r:id="rId14"/>
    <p:sldId id="355" r:id="rId15"/>
    <p:sldId id="389" r:id="rId16"/>
    <p:sldId id="356" r:id="rId17"/>
    <p:sldId id="375" r:id="rId18"/>
    <p:sldId id="357" r:id="rId19"/>
    <p:sldId id="358" r:id="rId20"/>
    <p:sldId id="359" r:id="rId21"/>
    <p:sldId id="376" r:id="rId22"/>
    <p:sldId id="360" r:id="rId23"/>
    <p:sldId id="377" r:id="rId24"/>
    <p:sldId id="362" r:id="rId25"/>
    <p:sldId id="390" r:id="rId26"/>
    <p:sldId id="378" r:id="rId27"/>
    <p:sldId id="364" r:id="rId28"/>
    <p:sldId id="363" r:id="rId29"/>
    <p:sldId id="365" r:id="rId30"/>
    <p:sldId id="385" r:id="rId31"/>
    <p:sldId id="366" r:id="rId32"/>
    <p:sldId id="367" r:id="rId33"/>
    <p:sldId id="368" r:id="rId34"/>
    <p:sldId id="369" r:id="rId35"/>
    <p:sldId id="370" r:id="rId36"/>
    <p:sldId id="381" r:id="rId37"/>
    <p:sldId id="371" r:id="rId38"/>
    <p:sldId id="391" r:id="rId39"/>
    <p:sldId id="380" r:id="rId40"/>
    <p:sldId id="379" r:id="rId41"/>
    <p:sldId id="382" r:id="rId42"/>
    <p:sldId id="383" r:id="rId43"/>
    <p:sldId id="384" r:id="rId44"/>
    <p:sldId id="386" r:id="rId45"/>
    <p:sldId id="387" r:id="rId46"/>
    <p:sldId id="392" r:id="rId47"/>
  </p:sldIdLst>
  <p:sldSz cx="8677275" cy="6084888"/>
  <p:notesSz cx="6858000" cy="9144000"/>
  <p:defaultTextStyle>
    <a:defPPr>
      <a:defRPr lang="ru-RU"/>
    </a:defPPr>
    <a:lvl1pPr marL="0" algn="l" defTabSz="868223" rtl="0" eaLnBrk="1" latinLnBrk="0" hangingPunct="1">
      <a:defRPr sz="1700" kern="1200">
        <a:solidFill>
          <a:schemeClr val="tx1"/>
        </a:solidFill>
        <a:latin typeface="+mn-lt"/>
        <a:ea typeface="+mn-ea"/>
        <a:cs typeface="+mn-cs"/>
      </a:defRPr>
    </a:lvl1pPr>
    <a:lvl2pPr marL="434111" algn="l" defTabSz="868223" rtl="0" eaLnBrk="1" latinLnBrk="0" hangingPunct="1">
      <a:defRPr sz="1700" kern="1200">
        <a:solidFill>
          <a:schemeClr val="tx1"/>
        </a:solidFill>
        <a:latin typeface="+mn-lt"/>
        <a:ea typeface="+mn-ea"/>
        <a:cs typeface="+mn-cs"/>
      </a:defRPr>
    </a:lvl2pPr>
    <a:lvl3pPr marL="868223" algn="l" defTabSz="868223" rtl="0" eaLnBrk="1" latinLnBrk="0" hangingPunct="1">
      <a:defRPr sz="1700" kern="1200">
        <a:solidFill>
          <a:schemeClr val="tx1"/>
        </a:solidFill>
        <a:latin typeface="+mn-lt"/>
        <a:ea typeface="+mn-ea"/>
        <a:cs typeface="+mn-cs"/>
      </a:defRPr>
    </a:lvl3pPr>
    <a:lvl4pPr marL="1302334" algn="l" defTabSz="868223" rtl="0" eaLnBrk="1" latinLnBrk="0" hangingPunct="1">
      <a:defRPr sz="1700" kern="1200">
        <a:solidFill>
          <a:schemeClr val="tx1"/>
        </a:solidFill>
        <a:latin typeface="+mn-lt"/>
        <a:ea typeface="+mn-ea"/>
        <a:cs typeface="+mn-cs"/>
      </a:defRPr>
    </a:lvl4pPr>
    <a:lvl5pPr marL="1736446" algn="l" defTabSz="868223" rtl="0" eaLnBrk="1" latinLnBrk="0" hangingPunct="1">
      <a:defRPr sz="1700" kern="1200">
        <a:solidFill>
          <a:schemeClr val="tx1"/>
        </a:solidFill>
        <a:latin typeface="+mn-lt"/>
        <a:ea typeface="+mn-ea"/>
        <a:cs typeface="+mn-cs"/>
      </a:defRPr>
    </a:lvl5pPr>
    <a:lvl6pPr marL="2170557" algn="l" defTabSz="868223" rtl="0" eaLnBrk="1" latinLnBrk="0" hangingPunct="1">
      <a:defRPr sz="1700" kern="1200">
        <a:solidFill>
          <a:schemeClr val="tx1"/>
        </a:solidFill>
        <a:latin typeface="+mn-lt"/>
        <a:ea typeface="+mn-ea"/>
        <a:cs typeface="+mn-cs"/>
      </a:defRPr>
    </a:lvl6pPr>
    <a:lvl7pPr marL="2604668" algn="l" defTabSz="868223" rtl="0" eaLnBrk="1" latinLnBrk="0" hangingPunct="1">
      <a:defRPr sz="1700" kern="1200">
        <a:solidFill>
          <a:schemeClr val="tx1"/>
        </a:solidFill>
        <a:latin typeface="+mn-lt"/>
        <a:ea typeface="+mn-ea"/>
        <a:cs typeface="+mn-cs"/>
      </a:defRPr>
    </a:lvl7pPr>
    <a:lvl8pPr marL="3038780" algn="l" defTabSz="868223" rtl="0" eaLnBrk="1" latinLnBrk="0" hangingPunct="1">
      <a:defRPr sz="1700" kern="1200">
        <a:solidFill>
          <a:schemeClr val="tx1"/>
        </a:solidFill>
        <a:latin typeface="+mn-lt"/>
        <a:ea typeface="+mn-ea"/>
        <a:cs typeface="+mn-cs"/>
      </a:defRPr>
    </a:lvl8pPr>
    <a:lvl9pPr marL="3472891" algn="l" defTabSz="868223" rtl="0" eaLnBrk="1" latinLnBrk="0" hangingPunct="1">
      <a:defRPr sz="17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88" y="210"/>
      </p:cViewPr>
      <p:guideLst>
        <p:guide orient="horz" pos="1917"/>
        <p:guide pos="2733"/>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50796" y="1890260"/>
            <a:ext cx="7375684" cy="130430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01592" y="3448103"/>
            <a:ext cx="6074093" cy="1555027"/>
          </a:xfrm>
        </p:spPr>
        <p:txBody>
          <a:bodyPr/>
          <a:lstStyle>
            <a:lvl1pPr marL="0" indent="0" algn="ctr">
              <a:buNone/>
              <a:defRPr>
                <a:solidFill>
                  <a:schemeClr val="tx1">
                    <a:tint val="75000"/>
                  </a:schemeClr>
                </a:solidFill>
              </a:defRPr>
            </a:lvl1pPr>
            <a:lvl2pPr marL="434111" indent="0" algn="ctr">
              <a:buNone/>
              <a:defRPr>
                <a:solidFill>
                  <a:schemeClr val="tx1">
                    <a:tint val="75000"/>
                  </a:schemeClr>
                </a:solidFill>
              </a:defRPr>
            </a:lvl2pPr>
            <a:lvl3pPr marL="868223" indent="0" algn="ctr">
              <a:buNone/>
              <a:defRPr>
                <a:solidFill>
                  <a:schemeClr val="tx1">
                    <a:tint val="75000"/>
                  </a:schemeClr>
                </a:solidFill>
              </a:defRPr>
            </a:lvl3pPr>
            <a:lvl4pPr marL="1302334" indent="0" algn="ctr">
              <a:buNone/>
              <a:defRPr>
                <a:solidFill>
                  <a:schemeClr val="tx1">
                    <a:tint val="75000"/>
                  </a:schemeClr>
                </a:solidFill>
              </a:defRPr>
            </a:lvl4pPr>
            <a:lvl5pPr marL="1736446" indent="0" algn="ctr">
              <a:buNone/>
              <a:defRPr>
                <a:solidFill>
                  <a:schemeClr val="tx1">
                    <a:tint val="75000"/>
                  </a:schemeClr>
                </a:solidFill>
              </a:defRPr>
            </a:lvl5pPr>
            <a:lvl6pPr marL="2170557" indent="0" algn="ctr">
              <a:buNone/>
              <a:defRPr>
                <a:solidFill>
                  <a:schemeClr val="tx1">
                    <a:tint val="75000"/>
                  </a:schemeClr>
                </a:solidFill>
              </a:defRPr>
            </a:lvl6pPr>
            <a:lvl7pPr marL="2604668" indent="0" algn="ctr">
              <a:buNone/>
              <a:defRPr>
                <a:solidFill>
                  <a:schemeClr val="tx1">
                    <a:tint val="75000"/>
                  </a:schemeClr>
                </a:solidFill>
              </a:defRPr>
            </a:lvl7pPr>
            <a:lvl8pPr marL="3038780" indent="0" algn="ctr">
              <a:buNone/>
              <a:defRPr>
                <a:solidFill>
                  <a:schemeClr val="tx1">
                    <a:tint val="75000"/>
                  </a:schemeClr>
                </a:solidFill>
              </a:defRPr>
            </a:lvl8pPr>
            <a:lvl9pPr marL="3472891"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291025" y="243678"/>
            <a:ext cx="1952387" cy="5191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33865" y="243678"/>
            <a:ext cx="5712539" cy="5191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445" y="3910105"/>
            <a:ext cx="7375684" cy="1208527"/>
          </a:xfrm>
        </p:spPr>
        <p:txBody>
          <a:bodyPr anchor="t"/>
          <a:lstStyle>
            <a:lvl1pPr algn="l">
              <a:defRPr sz="3800" b="1" cap="all"/>
            </a:lvl1pPr>
          </a:lstStyle>
          <a:p>
            <a:r>
              <a:rPr lang="ru-RU" smtClean="0"/>
              <a:t>Образец заголовка</a:t>
            </a:r>
            <a:endParaRPr lang="ru-RU"/>
          </a:p>
        </p:txBody>
      </p:sp>
      <p:sp>
        <p:nvSpPr>
          <p:cNvPr id="3" name="Текст 2"/>
          <p:cNvSpPr>
            <a:spLocks noGrp="1"/>
          </p:cNvSpPr>
          <p:nvPr>
            <p:ph type="body" idx="1"/>
          </p:nvPr>
        </p:nvSpPr>
        <p:spPr>
          <a:xfrm>
            <a:off x="685445" y="2579036"/>
            <a:ext cx="7375684" cy="1331069"/>
          </a:xfrm>
        </p:spPr>
        <p:txBody>
          <a:bodyPr anchor="b"/>
          <a:lstStyle>
            <a:lvl1pPr marL="0" indent="0">
              <a:buNone/>
              <a:defRPr sz="1900">
                <a:solidFill>
                  <a:schemeClr val="tx1">
                    <a:tint val="75000"/>
                  </a:schemeClr>
                </a:solidFill>
              </a:defRPr>
            </a:lvl1pPr>
            <a:lvl2pPr marL="434111" indent="0">
              <a:buNone/>
              <a:defRPr sz="1700">
                <a:solidFill>
                  <a:schemeClr val="tx1">
                    <a:tint val="75000"/>
                  </a:schemeClr>
                </a:solidFill>
              </a:defRPr>
            </a:lvl2pPr>
            <a:lvl3pPr marL="868223" indent="0">
              <a:buNone/>
              <a:defRPr sz="1500">
                <a:solidFill>
                  <a:schemeClr val="tx1">
                    <a:tint val="75000"/>
                  </a:schemeClr>
                </a:solidFill>
              </a:defRPr>
            </a:lvl3pPr>
            <a:lvl4pPr marL="1302334" indent="0">
              <a:buNone/>
              <a:defRPr sz="1300">
                <a:solidFill>
                  <a:schemeClr val="tx1">
                    <a:tint val="75000"/>
                  </a:schemeClr>
                </a:solidFill>
              </a:defRPr>
            </a:lvl4pPr>
            <a:lvl5pPr marL="1736446" indent="0">
              <a:buNone/>
              <a:defRPr sz="1300">
                <a:solidFill>
                  <a:schemeClr val="tx1">
                    <a:tint val="75000"/>
                  </a:schemeClr>
                </a:solidFill>
              </a:defRPr>
            </a:lvl5pPr>
            <a:lvl6pPr marL="2170557" indent="0">
              <a:buNone/>
              <a:defRPr sz="1300">
                <a:solidFill>
                  <a:schemeClr val="tx1">
                    <a:tint val="75000"/>
                  </a:schemeClr>
                </a:solidFill>
              </a:defRPr>
            </a:lvl6pPr>
            <a:lvl7pPr marL="2604668" indent="0">
              <a:buNone/>
              <a:defRPr sz="1300">
                <a:solidFill>
                  <a:schemeClr val="tx1">
                    <a:tint val="75000"/>
                  </a:schemeClr>
                </a:solidFill>
              </a:defRPr>
            </a:lvl7pPr>
            <a:lvl8pPr marL="3038780" indent="0">
              <a:buNone/>
              <a:defRPr sz="1300">
                <a:solidFill>
                  <a:schemeClr val="tx1">
                    <a:tint val="75000"/>
                  </a:schemeClr>
                </a:solidFill>
              </a:defRPr>
            </a:lvl8pPr>
            <a:lvl9pPr marL="3472891" indent="0">
              <a:buNone/>
              <a:defRPr sz="13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33865" y="1419808"/>
            <a:ext cx="3832463" cy="4015745"/>
          </a:xfrm>
        </p:spPr>
        <p:txBody>
          <a:bodyPr/>
          <a:lstStyle>
            <a:lvl1pPr>
              <a:defRPr sz="27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410949" y="1419808"/>
            <a:ext cx="3832463" cy="4015745"/>
          </a:xfrm>
        </p:spPr>
        <p:txBody>
          <a:bodyPr/>
          <a:lstStyle>
            <a:lvl1pPr>
              <a:defRPr sz="27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33864" y="1362058"/>
            <a:ext cx="3833970" cy="567641"/>
          </a:xfrm>
        </p:spPr>
        <p:txBody>
          <a:bodyPr anchor="b"/>
          <a:lstStyle>
            <a:lvl1pPr marL="0" indent="0">
              <a:buNone/>
              <a:defRPr sz="2300" b="1"/>
            </a:lvl1pPr>
            <a:lvl2pPr marL="434111" indent="0">
              <a:buNone/>
              <a:defRPr sz="1900" b="1"/>
            </a:lvl2pPr>
            <a:lvl3pPr marL="868223" indent="0">
              <a:buNone/>
              <a:defRPr sz="1700" b="1"/>
            </a:lvl3pPr>
            <a:lvl4pPr marL="1302334" indent="0">
              <a:buNone/>
              <a:defRPr sz="1500" b="1"/>
            </a:lvl4pPr>
            <a:lvl5pPr marL="1736446" indent="0">
              <a:buNone/>
              <a:defRPr sz="1500" b="1"/>
            </a:lvl5pPr>
            <a:lvl6pPr marL="2170557" indent="0">
              <a:buNone/>
              <a:defRPr sz="1500" b="1"/>
            </a:lvl6pPr>
            <a:lvl7pPr marL="2604668" indent="0">
              <a:buNone/>
              <a:defRPr sz="1500" b="1"/>
            </a:lvl7pPr>
            <a:lvl8pPr marL="3038780" indent="0">
              <a:buNone/>
              <a:defRPr sz="1500" b="1"/>
            </a:lvl8pPr>
            <a:lvl9pPr marL="3472891" indent="0">
              <a:buNone/>
              <a:defRPr sz="1500" b="1"/>
            </a:lvl9pPr>
          </a:lstStyle>
          <a:p>
            <a:pPr lvl="0"/>
            <a:r>
              <a:rPr lang="ru-RU" smtClean="0"/>
              <a:t>Образец текста</a:t>
            </a:r>
          </a:p>
        </p:txBody>
      </p:sp>
      <p:sp>
        <p:nvSpPr>
          <p:cNvPr id="4" name="Содержимое 3"/>
          <p:cNvSpPr>
            <a:spLocks noGrp="1"/>
          </p:cNvSpPr>
          <p:nvPr>
            <p:ph sz="half" idx="2"/>
          </p:nvPr>
        </p:nvSpPr>
        <p:spPr>
          <a:xfrm>
            <a:off x="433864" y="1929699"/>
            <a:ext cx="3833970" cy="3505854"/>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407936" y="1362058"/>
            <a:ext cx="3835476" cy="567641"/>
          </a:xfrm>
        </p:spPr>
        <p:txBody>
          <a:bodyPr anchor="b"/>
          <a:lstStyle>
            <a:lvl1pPr marL="0" indent="0">
              <a:buNone/>
              <a:defRPr sz="2300" b="1"/>
            </a:lvl1pPr>
            <a:lvl2pPr marL="434111" indent="0">
              <a:buNone/>
              <a:defRPr sz="1900" b="1"/>
            </a:lvl2pPr>
            <a:lvl3pPr marL="868223" indent="0">
              <a:buNone/>
              <a:defRPr sz="1700" b="1"/>
            </a:lvl3pPr>
            <a:lvl4pPr marL="1302334" indent="0">
              <a:buNone/>
              <a:defRPr sz="1500" b="1"/>
            </a:lvl4pPr>
            <a:lvl5pPr marL="1736446" indent="0">
              <a:buNone/>
              <a:defRPr sz="1500" b="1"/>
            </a:lvl5pPr>
            <a:lvl6pPr marL="2170557" indent="0">
              <a:buNone/>
              <a:defRPr sz="1500" b="1"/>
            </a:lvl6pPr>
            <a:lvl7pPr marL="2604668" indent="0">
              <a:buNone/>
              <a:defRPr sz="1500" b="1"/>
            </a:lvl7pPr>
            <a:lvl8pPr marL="3038780" indent="0">
              <a:buNone/>
              <a:defRPr sz="1500" b="1"/>
            </a:lvl8pPr>
            <a:lvl9pPr marL="3472891" indent="0">
              <a:buNone/>
              <a:defRPr sz="1500" b="1"/>
            </a:lvl9pPr>
          </a:lstStyle>
          <a:p>
            <a:pPr lvl="0"/>
            <a:r>
              <a:rPr lang="ru-RU" smtClean="0"/>
              <a:t>Образец текста</a:t>
            </a:r>
          </a:p>
        </p:txBody>
      </p:sp>
      <p:sp>
        <p:nvSpPr>
          <p:cNvPr id="6" name="Содержимое 5"/>
          <p:cNvSpPr>
            <a:spLocks noGrp="1"/>
          </p:cNvSpPr>
          <p:nvPr>
            <p:ph sz="quarter" idx="4"/>
          </p:nvPr>
        </p:nvSpPr>
        <p:spPr>
          <a:xfrm>
            <a:off x="4407936" y="1929699"/>
            <a:ext cx="3835476" cy="3505854"/>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3864" y="242269"/>
            <a:ext cx="2854764" cy="1031051"/>
          </a:xfrm>
        </p:spPr>
        <p:txBody>
          <a:bodyPr anchor="b"/>
          <a:lstStyle>
            <a:lvl1pPr algn="l">
              <a:defRPr sz="1900" b="1"/>
            </a:lvl1pPr>
          </a:lstStyle>
          <a:p>
            <a:r>
              <a:rPr lang="ru-RU" smtClean="0"/>
              <a:t>Образец заголовка</a:t>
            </a:r>
            <a:endParaRPr lang="ru-RU"/>
          </a:p>
        </p:txBody>
      </p:sp>
      <p:sp>
        <p:nvSpPr>
          <p:cNvPr id="3" name="Содержимое 2"/>
          <p:cNvSpPr>
            <a:spLocks noGrp="1"/>
          </p:cNvSpPr>
          <p:nvPr>
            <p:ph idx="1"/>
          </p:nvPr>
        </p:nvSpPr>
        <p:spPr>
          <a:xfrm>
            <a:off x="3392573" y="242269"/>
            <a:ext cx="4850838" cy="5193284"/>
          </a:xfrm>
        </p:spPr>
        <p:txBody>
          <a:bodyPr/>
          <a:lstStyle>
            <a:lvl1pPr>
              <a:defRPr sz="3000"/>
            </a:lvl1pPr>
            <a:lvl2pPr>
              <a:defRPr sz="2700"/>
            </a:lvl2pPr>
            <a:lvl3pPr>
              <a:defRPr sz="23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33864" y="1273320"/>
            <a:ext cx="2854764" cy="4162233"/>
          </a:xfrm>
        </p:spPr>
        <p:txBody>
          <a:bodyPr/>
          <a:lstStyle>
            <a:lvl1pPr marL="0" indent="0">
              <a:buNone/>
              <a:defRPr sz="1300"/>
            </a:lvl1pPr>
            <a:lvl2pPr marL="434111" indent="0">
              <a:buNone/>
              <a:defRPr sz="1100"/>
            </a:lvl2pPr>
            <a:lvl3pPr marL="868223" indent="0">
              <a:buNone/>
              <a:defRPr sz="900"/>
            </a:lvl3pPr>
            <a:lvl4pPr marL="1302334" indent="0">
              <a:buNone/>
              <a:defRPr sz="900"/>
            </a:lvl4pPr>
            <a:lvl5pPr marL="1736446" indent="0">
              <a:buNone/>
              <a:defRPr sz="900"/>
            </a:lvl5pPr>
            <a:lvl6pPr marL="2170557" indent="0">
              <a:buNone/>
              <a:defRPr sz="900"/>
            </a:lvl6pPr>
            <a:lvl7pPr marL="2604668" indent="0">
              <a:buNone/>
              <a:defRPr sz="900"/>
            </a:lvl7pPr>
            <a:lvl8pPr marL="3038780" indent="0">
              <a:buNone/>
              <a:defRPr sz="900"/>
            </a:lvl8pPr>
            <a:lvl9pPr marL="3472891"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00808" y="4259422"/>
            <a:ext cx="5206365" cy="502849"/>
          </a:xfrm>
        </p:spPr>
        <p:txBody>
          <a:bodyPr anchor="b"/>
          <a:lstStyle>
            <a:lvl1pPr algn="l">
              <a:defRPr sz="1900" b="1"/>
            </a:lvl1pPr>
          </a:lstStyle>
          <a:p>
            <a:r>
              <a:rPr lang="ru-RU" smtClean="0"/>
              <a:t>Образец заголовка</a:t>
            </a:r>
            <a:endParaRPr lang="ru-RU"/>
          </a:p>
        </p:txBody>
      </p:sp>
      <p:sp>
        <p:nvSpPr>
          <p:cNvPr id="3" name="Рисунок 2"/>
          <p:cNvSpPr>
            <a:spLocks noGrp="1"/>
          </p:cNvSpPr>
          <p:nvPr>
            <p:ph type="pic" idx="1"/>
          </p:nvPr>
        </p:nvSpPr>
        <p:spPr>
          <a:xfrm>
            <a:off x="1700808" y="543696"/>
            <a:ext cx="5206365" cy="3650933"/>
          </a:xfrm>
        </p:spPr>
        <p:txBody>
          <a:bodyPr/>
          <a:lstStyle>
            <a:lvl1pPr marL="0" indent="0">
              <a:buNone/>
              <a:defRPr sz="3000"/>
            </a:lvl1pPr>
            <a:lvl2pPr marL="434111" indent="0">
              <a:buNone/>
              <a:defRPr sz="2700"/>
            </a:lvl2pPr>
            <a:lvl3pPr marL="868223" indent="0">
              <a:buNone/>
              <a:defRPr sz="2300"/>
            </a:lvl3pPr>
            <a:lvl4pPr marL="1302334" indent="0">
              <a:buNone/>
              <a:defRPr sz="1900"/>
            </a:lvl4pPr>
            <a:lvl5pPr marL="1736446" indent="0">
              <a:buNone/>
              <a:defRPr sz="1900"/>
            </a:lvl5pPr>
            <a:lvl6pPr marL="2170557" indent="0">
              <a:buNone/>
              <a:defRPr sz="1900"/>
            </a:lvl6pPr>
            <a:lvl7pPr marL="2604668" indent="0">
              <a:buNone/>
              <a:defRPr sz="1900"/>
            </a:lvl7pPr>
            <a:lvl8pPr marL="3038780" indent="0">
              <a:buNone/>
              <a:defRPr sz="1900"/>
            </a:lvl8pPr>
            <a:lvl9pPr marL="3472891" indent="0">
              <a:buNone/>
              <a:defRPr sz="1900"/>
            </a:lvl9pPr>
          </a:lstStyle>
          <a:p>
            <a:endParaRPr lang="ru-RU"/>
          </a:p>
        </p:txBody>
      </p:sp>
      <p:sp>
        <p:nvSpPr>
          <p:cNvPr id="4" name="Текст 3"/>
          <p:cNvSpPr>
            <a:spLocks noGrp="1"/>
          </p:cNvSpPr>
          <p:nvPr>
            <p:ph type="body" sz="half" idx="2"/>
          </p:nvPr>
        </p:nvSpPr>
        <p:spPr>
          <a:xfrm>
            <a:off x="1700808" y="4762271"/>
            <a:ext cx="5206365" cy="714129"/>
          </a:xfrm>
        </p:spPr>
        <p:txBody>
          <a:bodyPr/>
          <a:lstStyle>
            <a:lvl1pPr marL="0" indent="0">
              <a:buNone/>
              <a:defRPr sz="1300"/>
            </a:lvl1pPr>
            <a:lvl2pPr marL="434111" indent="0">
              <a:buNone/>
              <a:defRPr sz="1100"/>
            </a:lvl2pPr>
            <a:lvl3pPr marL="868223" indent="0">
              <a:buNone/>
              <a:defRPr sz="900"/>
            </a:lvl3pPr>
            <a:lvl4pPr marL="1302334" indent="0">
              <a:buNone/>
              <a:defRPr sz="900"/>
            </a:lvl4pPr>
            <a:lvl5pPr marL="1736446" indent="0">
              <a:buNone/>
              <a:defRPr sz="900"/>
            </a:lvl5pPr>
            <a:lvl6pPr marL="2170557" indent="0">
              <a:buNone/>
              <a:defRPr sz="900"/>
            </a:lvl6pPr>
            <a:lvl7pPr marL="2604668" indent="0">
              <a:buNone/>
              <a:defRPr sz="900"/>
            </a:lvl7pPr>
            <a:lvl8pPr marL="3038780" indent="0">
              <a:buNone/>
              <a:defRPr sz="900"/>
            </a:lvl8pPr>
            <a:lvl9pPr marL="3472891"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3864" y="243679"/>
            <a:ext cx="7809548" cy="1014148"/>
          </a:xfrm>
          <a:prstGeom prst="rect">
            <a:avLst/>
          </a:prstGeom>
        </p:spPr>
        <p:txBody>
          <a:bodyPr vert="horz" lIns="86822" tIns="43411" rIns="86822" bIns="43411"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33864" y="1419808"/>
            <a:ext cx="7809548" cy="4015745"/>
          </a:xfrm>
          <a:prstGeom prst="rect">
            <a:avLst/>
          </a:prstGeom>
        </p:spPr>
        <p:txBody>
          <a:bodyPr vert="horz" lIns="86822" tIns="43411" rIns="86822" bIns="43411"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33864" y="5639791"/>
            <a:ext cx="2024698" cy="323964"/>
          </a:xfrm>
          <a:prstGeom prst="rect">
            <a:avLst/>
          </a:prstGeom>
        </p:spPr>
        <p:txBody>
          <a:bodyPr vert="horz" lIns="86822" tIns="43411" rIns="86822" bIns="43411" rtlCol="0" anchor="ctr"/>
          <a:lstStyle>
            <a:lvl1pPr algn="l">
              <a:defRPr sz="1100">
                <a:solidFill>
                  <a:schemeClr val="tx1">
                    <a:tint val="75000"/>
                  </a:schemeClr>
                </a:solidFill>
              </a:defRPr>
            </a:lvl1pPr>
          </a:lstStyle>
          <a:p>
            <a:fld id="{5B106E36-FD25-4E2D-B0AA-010F637433A0}" type="datetimeFigureOut">
              <a:rPr lang="ru-RU" smtClean="0"/>
              <a:pPr/>
              <a:t>25.04.2024</a:t>
            </a:fld>
            <a:endParaRPr lang="ru-RU"/>
          </a:p>
        </p:txBody>
      </p:sp>
      <p:sp>
        <p:nvSpPr>
          <p:cNvPr id="5" name="Нижний колонтитул 4"/>
          <p:cNvSpPr>
            <a:spLocks noGrp="1"/>
          </p:cNvSpPr>
          <p:nvPr>
            <p:ph type="ftr" sz="quarter" idx="3"/>
          </p:nvPr>
        </p:nvSpPr>
        <p:spPr>
          <a:xfrm>
            <a:off x="2964736" y="5639791"/>
            <a:ext cx="2747804" cy="323964"/>
          </a:xfrm>
          <a:prstGeom prst="rect">
            <a:avLst/>
          </a:prstGeom>
        </p:spPr>
        <p:txBody>
          <a:bodyPr vert="horz" lIns="86822" tIns="43411" rIns="86822" bIns="43411" rtlCol="0" anchor="ctr"/>
          <a:lstStyle>
            <a:lvl1pPr algn="ctr">
              <a:defRPr sz="11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218714" y="5639791"/>
            <a:ext cx="2024698" cy="323964"/>
          </a:xfrm>
          <a:prstGeom prst="rect">
            <a:avLst/>
          </a:prstGeom>
        </p:spPr>
        <p:txBody>
          <a:bodyPr vert="horz" lIns="86822" tIns="43411" rIns="86822" bIns="43411" rtlCol="0" anchor="ctr"/>
          <a:lstStyle>
            <a:lvl1pPr algn="r">
              <a:defRPr sz="11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68223" rtl="0" eaLnBrk="1" latinLnBrk="0" hangingPunct="1">
        <a:spcBef>
          <a:spcPct val="0"/>
        </a:spcBef>
        <a:buNone/>
        <a:defRPr sz="4200" kern="1200">
          <a:solidFill>
            <a:schemeClr val="tx1"/>
          </a:solidFill>
          <a:latin typeface="+mj-lt"/>
          <a:ea typeface="+mj-ea"/>
          <a:cs typeface="+mj-cs"/>
        </a:defRPr>
      </a:lvl1pPr>
    </p:titleStyle>
    <p:bodyStyle>
      <a:lvl1pPr marL="325584" indent="-325584" algn="l" defTabSz="868223" rtl="0" eaLnBrk="1" latinLnBrk="0" hangingPunct="1">
        <a:spcBef>
          <a:spcPct val="20000"/>
        </a:spcBef>
        <a:buFont typeface="Arial" pitchFamily="34" charset="0"/>
        <a:buChar char="•"/>
        <a:defRPr sz="3000" kern="1200">
          <a:solidFill>
            <a:schemeClr val="tx1"/>
          </a:solidFill>
          <a:latin typeface="+mn-lt"/>
          <a:ea typeface="+mn-ea"/>
          <a:cs typeface="+mn-cs"/>
        </a:defRPr>
      </a:lvl1pPr>
      <a:lvl2pPr marL="705431" indent="-271320" algn="l" defTabSz="868223" rtl="0" eaLnBrk="1" latinLnBrk="0" hangingPunct="1">
        <a:spcBef>
          <a:spcPct val="20000"/>
        </a:spcBef>
        <a:buFont typeface="Arial" pitchFamily="34" charset="0"/>
        <a:buChar char="–"/>
        <a:defRPr sz="2700" kern="1200">
          <a:solidFill>
            <a:schemeClr val="tx1"/>
          </a:solidFill>
          <a:latin typeface="+mn-lt"/>
          <a:ea typeface="+mn-ea"/>
          <a:cs typeface="+mn-cs"/>
        </a:defRPr>
      </a:lvl2pPr>
      <a:lvl3pPr marL="1085279" indent="-217056" algn="l" defTabSz="868223" rtl="0" eaLnBrk="1" latinLnBrk="0" hangingPunct="1">
        <a:spcBef>
          <a:spcPct val="20000"/>
        </a:spcBef>
        <a:buFont typeface="Arial" pitchFamily="34" charset="0"/>
        <a:buChar char="•"/>
        <a:defRPr sz="2300" kern="1200">
          <a:solidFill>
            <a:schemeClr val="tx1"/>
          </a:solidFill>
          <a:latin typeface="+mn-lt"/>
          <a:ea typeface="+mn-ea"/>
          <a:cs typeface="+mn-cs"/>
        </a:defRPr>
      </a:lvl3pPr>
      <a:lvl4pPr marL="1519390" indent="-217056" algn="l" defTabSz="868223" rtl="0" eaLnBrk="1" latinLnBrk="0" hangingPunct="1">
        <a:spcBef>
          <a:spcPct val="20000"/>
        </a:spcBef>
        <a:buFont typeface="Arial" pitchFamily="34" charset="0"/>
        <a:buChar char="–"/>
        <a:defRPr sz="1900" kern="1200">
          <a:solidFill>
            <a:schemeClr val="tx1"/>
          </a:solidFill>
          <a:latin typeface="+mn-lt"/>
          <a:ea typeface="+mn-ea"/>
          <a:cs typeface="+mn-cs"/>
        </a:defRPr>
      </a:lvl4pPr>
      <a:lvl5pPr marL="1953501" indent="-217056" algn="l" defTabSz="868223" rtl="0" eaLnBrk="1" latinLnBrk="0" hangingPunct="1">
        <a:spcBef>
          <a:spcPct val="20000"/>
        </a:spcBef>
        <a:buFont typeface="Arial" pitchFamily="34" charset="0"/>
        <a:buChar char="»"/>
        <a:defRPr sz="1900" kern="1200">
          <a:solidFill>
            <a:schemeClr val="tx1"/>
          </a:solidFill>
          <a:latin typeface="+mn-lt"/>
          <a:ea typeface="+mn-ea"/>
          <a:cs typeface="+mn-cs"/>
        </a:defRPr>
      </a:lvl5pPr>
      <a:lvl6pPr marL="2387613" indent="-217056" algn="l" defTabSz="868223"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821724" indent="-217056" algn="l" defTabSz="868223"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255836" indent="-217056" algn="l" defTabSz="868223"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689947" indent="-217056" algn="l" defTabSz="868223"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ru-RU"/>
      </a:defPPr>
      <a:lvl1pPr marL="0" algn="l" defTabSz="868223" rtl="0" eaLnBrk="1" latinLnBrk="0" hangingPunct="1">
        <a:defRPr sz="1700" kern="1200">
          <a:solidFill>
            <a:schemeClr val="tx1"/>
          </a:solidFill>
          <a:latin typeface="+mn-lt"/>
          <a:ea typeface="+mn-ea"/>
          <a:cs typeface="+mn-cs"/>
        </a:defRPr>
      </a:lvl1pPr>
      <a:lvl2pPr marL="434111" algn="l" defTabSz="868223" rtl="0" eaLnBrk="1" latinLnBrk="0" hangingPunct="1">
        <a:defRPr sz="1700" kern="1200">
          <a:solidFill>
            <a:schemeClr val="tx1"/>
          </a:solidFill>
          <a:latin typeface="+mn-lt"/>
          <a:ea typeface="+mn-ea"/>
          <a:cs typeface="+mn-cs"/>
        </a:defRPr>
      </a:lvl2pPr>
      <a:lvl3pPr marL="868223" algn="l" defTabSz="868223" rtl="0" eaLnBrk="1" latinLnBrk="0" hangingPunct="1">
        <a:defRPr sz="1700" kern="1200">
          <a:solidFill>
            <a:schemeClr val="tx1"/>
          </a:solidFill>
          <a:latin typeface="+mn-lt"/>
          <a:ea typeface="+mn-ea"/>
          <a:cs typeface="+mn-cs"/>
        </a:defRPr>
      </a:lvl3pPr>
      <a:lvl4pPr marL="1302334" algn="l" defTabSz="868223" rtl="0" eaLnBrk="1" latinLnBrk="0" hangingPunct="1">
        <a:defRPr sz="1700" kern="1200">
          <a:solidFill>
            <a:schemeClr val="tx1"/>
          </a:solidFill>
          <a:latin typeface="+mn-lt"/>
          <a:ea typeface="+mn-ea"/>
          <a:cs typeface="+mn-cs"/>
        </a:defRPr>
      </a:lvl4pPr>
      <a:lvl5pPr marL="1736446" algn="l" defTabSz="868223" rtl="0" eaLnBrk="1" latinLnBrk="0" hangingPunct="1">
        <a:defRPr sz="1700" kern="1200">
          <a:solidFill>
            <a:schemeClr val="tx1"/>
          </a:solidFill>
          <a:latin typeface="+mn-lt"/>
          <a:ea typeface="+mn-ea"/>
          <a:cs typeface="+mn-cs"/>
        </a:defRPr>
      </a:lvl5pPr>
      <a:lvl6pPr marL="2170557" algn="l" defTabSz="868223" rtl="0" eaLnBrk="1" latinLnBrk="0" hangingPunct="1">
        <a:defRPr sz="1700" kern="1200">
          <a:solidFill>
            <a:schemeClr val="tx1"/>
          </a:solidFill>
          <a:latin typeface="+mn-lt"/>
          <a:ea typeface="+mn-ea"/>
          <a:cs typeface="+mn-cs"/>
        </a:defRPr>
      </a:lvl6pPr>
      <a:lvl7pPr marL="2604668" algn="l" defTabSz="868223" rtl="0" eaLnBrk="1" latinLnBrk="0" hangingPunct="1">
        <a:defRPr sz="1700" kern="1200">
          <a:solidFill>
            <a:schemeClr val="tx1"/>
          </a:solidFill>
          <a:latin typeface="+mn-lt"/>
          <a:ea typeface="+mn-ea"/>
          <a:cs typeface="+mn-cs"/>
        </a:defRPr>
      </a:lvl7pPr>
      <a:lvl8pPr marL="3038780" algn="l" defTabSz="868223" rtl="0" eaLnBrk="1" latinLnBrk="0" hangingPunct="1">
        <a:defRPr sz="1700" kern="1200">
          <a:solidFill>
            <a:schemeClr val="tx1"/>
          </a:solidFill>
          <a:latin typeface="+mn-lt"/>
          <a:ea typeface="+mn-ea"/>
          <a:cs typeface="+mn-cs"/>
        </a:defRPr>
      </a:lvl8pPr>
      <a:lvl9pPr marL="3472891" algn="l" defTabSz="868223"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7.xml"/><Relationship Id="rId13" Type="http://schemas.openxmlformats.org/officeDocument/2006/relationships/image" Target="../media/image7.jpeg"/><Relationship Id="rId18" Type="http://schemas.openxmlformats.org/officeDocument/2006/relationships/slide" Target="slide12.xml"/><Relationship Id="rId3" Type="http://schemas.openxmlformats.org/officeDocument/2006/relationships/image" Target="../media/image2.gif"/><Relationship Id="rId21" Type="http://schemas.openxmlformats.org/officeDocument/2006/relationships/image" Target="../media/image11.jpeg"/><Relationship Id="rId7" Type="http://schemas.openxmlformats.org/officeDocument/2006/relationships/image" Target="../media/image4.jpeg"/><Relationship Id="rId12" Type="http://schemas.openxmlformats.org/officeDocument/2006/relationships/slide" Target="slide20.xml"/><Relationship Id="rId17" Type="http://schemas.openxmlformats.org/officeDocument/2006/relationships/image" Target="../media/image9.jpeg"/><Relationship Id="rId25" Type="http://schemas.openxmlformats.org/officeDocument/2006/relationships/image" Target="../media/image13.jpeg"/><Relationship Id="rId2" Type="http://schemas.openxmlformats.org/officeDocument/2006/relationships/image" Target="../media/image1.jpeg"/><Relationship Id="rId16" Type="http://schemas.openxmlformats.org/officeDocument/2006/relationships/slide" Target="slide4.xml"/><Relationship Id="rId20"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11" Type="http://schemas.openxmlformats.org/officeDocument/2006/relationships/image" Target="../media/image6.jpeg"/><Relationship Id="rId24" Type="http://schemas.openxmlformats.org/officeDocument/2006/relationships/slide" Target="slide31.xml"/><Relationship Id="rId5" Type="http://schemas.openxmlformats.org/officeDocument/2006/relationships/image" Target="../media/image3.jpeg"/><Relationship Id="rId15" Type="http://schemas.openxmlformats.org/officeDocument/2006/relationships/image" Target="../media/image8.jpeg"/><Relationship Id="rId23" Type="http://schemas.openxmlformats.org/officeDocument/2006/relationships/image" Target="../media/image12.jpeg"/><Relationship Id="rId10" Type="http://schemas.openxmlformats.org/officeDocument/2006/relationships/slide" Target="slide8.xml"/><Relationship Id="rId19" Type="http://schemas.openxmlformats.org/officeDocument/2006/relationships/image" Target="../media/image10.jpeg"/><Relationship Id="rId4" Type="http://schemas.openxmlformats.org/officeDocument/2006/relationships/slide" Target="slide32.xml"/><Relationship Id="rId9" Type="http://schemas.openxmlformats.org/officeDocument/2006/relationships/image" Target="../media/image5.jpeg"/><Relationship Id="rId14" Type="http://schemas.openxmlformats.org/officeDocument/2006/relationships/slide" Target="slide14.xml"/><Relationship Id="rId22" Type="http://schemas.openxmlformats.org/officeDocument/2006/relationships/slide" Target="slide24.xml"/></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20.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31.jpe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3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3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4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1.jpeg"/></Relationships>
</file>

<file path=ppt/slides/_rels/slide4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4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hyperlink" Target="http://www.nasledie-rus.ru/podshivka/8216.php" TargetMode="External"/><Relationship Id="rId3" Type="http://schemas.openxmlformats.org/officeDocument/2006/relationships/image" Target="../media/image2.gif"/><Relationship Id="rId7" Type="http://schemas.openxmlformats.org/officeDocument/2006/relationships/hyperlink" Target="http://pedsovet.su/" TargetMode="External"/><Relationship Id="rId12" Type="http://schemas.openxmlformats.org/officeDocument/2006/relationships/hyperlink" Target="https://clck.ru/3A52D2" TargetMode="Externa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http://elvis.mypage.ru/pushkin_i_natalya_goncharova.html" TargetMode="External"/><Relationship Id="rId11" Type="http://schemas.openxmlformats.org/officeDocument/2006/relationships/hyperlink" Target="https://shakko.ru/1279525.html?from=sds" TargetMode="External"/><Relationship Id="rId5" Type="http://schemas.openxmlformats.org/officeDocument/2006/relationships/hyperlink" Target="http://ricolor.org/history/cu/lit/puch/natali/" TargetMode="External"/><Relationship Id="rId10" Type="http://schemas.openxmlformats.org/officeDocument/2006/relationships/hyperlink" Target="http://bibliotekar.ru/Pushkin/index.htm" TargetMode="External"/><Relationship Id="rId4" Type="http://schemas.openxmlformats.org/officeDocument/2006/relationships/hyperlink" Target="http://www.lovelegends.ru/classics/pushkin12.php" TargetMode="External"/><Relationship Id="rId9" Type="http://schemas.openxmlformats.org/officeDocument/2006/relationships/hyperlink" Target="http://revolution.allbest.ru/literature/00006734_0.html"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22"/>
            <a:ext cx="8677274" cy="6084867"/>
          </a:xfrm>
          <a:prstGeom prst="rect">
            <a:avLst/>
          </a:prstGeom>
        </p:spPr>
      </p:pic>
      <p:sp>
        <p:nvSpPr>
          <p:cNvPr id="4" name="TextBox 3"/>
          <p:cNvSpPr txBox="1"/>
          <p:nvPr/>
        </p:nvSpPr>
        <p:spPr>
          <a:xfrm>
            <a:off x="1386309" y="4554612"/>
            <a:ext cx="6192688" cy="830997"/>
          </a:xfrm>
          <a:prstGeom prst="rect">
            <a:avLst/>
          </a:prstGeom>
          <a:noFill/>
        </p:spPr>
        <p:txBody>
          <a:bodyPr wrap="square" rtlCol="0">
            <a:spAutoFit/>
          </a:bodyPr>
          <a:lstStyle/>
          <a:p>
            <a:r>
              <a:rPr lang="ru-RU" sz="2400" b="1" dirty="0" smtClean="0">
                <a:solidFill>
                  <a:srgbClr val="C00000"/>
                </a:solidFill>
                <a:latin typeface="Monotype Corsiva" pitchFamily="66" charset="0"/>
                <a:ea typeface="NSimSun" pitchFamily="49" charset="-122"/>
              </a:rPr>
              <a:t>     Как пламень жертвенный, чиста  моя любовь…</a:t>
            </a:r>
          </a:p>
          <a:p>
            <a:pPr algn="r"/>
            <a:r>
              <a:rPr lang="ru-RU" sz="2400" b="1" dirty="0" smtClean="0">
                <a:solidFill>
                  <a:srgbClr val="C00000"/>
                </a:solidFill>
                <a:latin typeface="Monotype Corsiva" pitchFamily="66" charset="0"/>
                <a:ea typeface="NSimSun" pitchFamily="49" charset="-122"/>
              </a:rPr>
              <a:t>А.С.Пушкин</a:t>
            </a:r>
            <a:endParaRPr lang="ru-RU" sz="2400" b="1" dirty="0">
              <a:solidFill>
                <a:srgbClr val="C00000"/>
              </a:solidFill>
              <a:latin typeface="Monotype Corsiva" pitchFamily="66" charset="0"/>
              <a:ea typeface="NSimSun" pitchFamily="49" charset="-122"/>
            </a:endParaRPr>
          </a:p>
        </p:txBody>
      </p:sp>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6" name="Овал 5"/>
          <p:cNvSpPr/>
          <p:nvPr/>
        </p:nvSpPr>
        <p:spPr>
          <a:xfrm>
            <a:off x="2826469" y="1746300"/>
            <a:ext cx="3312368" cy="1368152"/>
          </a:xfrm>
          <a:prstGeom prst="ellipse">
            <a:avLst/>
          </a:prstGeom>
          <a:solidFill>
            <a:schemeClr val="bg1">
              <a:lumMod val="85000"/>
            </a:schemeClr>
          </a:solidFill>
          <a:ln>
            <a:solidFill>
              <a:schemeClr val="accent1"/>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868223" rtl="0" eaLnBrk="1" latinLnBrk="0" hangingPunct="1">
              <a:defRPr sz="1700" kern="1200">
                <a:solidFill>
                  <a:schemeClr val="lt1"/>
                </a:solidFill>
                <a:latin typeface="+mn-lt"/>
                <a:ea typeface="+mn-ea"/>
                <a:cs typeface="+mn-cs"/>
              </a:defRPr>
            </a:lvl1pPr>
            <a:lvl2pPr marL="434111" algn="l" defTabSz="868223" rtl="0" eaLnBrk="1" latinLnBrk="0" hangingPunct="1">
              <a:defRPr sz="1700" kern="1200">
                <a:solidFill>
                  <a:schemeClr val="lt1"/>
                </a:solidFill>
                <a:latin typeface="+mn-lt"/>
                <a:ea typeface="+mn-ea"/>
                <a:cs typeface="+mn-cs"/>
              </a:defRPr>
            </a:lvl2pPr>
            <a:lvl3pPr marL="868223" algn="l" defTabSz="868223" rtl="0" eaLnBrk="1" latinLnBrk="0" hangingPunct="1">
              <a:defRPr sz="1700" kern="1200">
                <a:solidFill>
                  <a:schemeClr val="lt1"/>
                </a:solidFill>
                <a:latin typeface="+mn-lt"/>
                <a:ea typeface="+mn-ea"/>
                <a:cs typeface="+mn-cs"/>
              </a:defRPr>
            </a:lvl3pPr>
            <a:lvl4pPr marL="1302334" algn="l" defTabSz="868223" rtl="0" eaLnBrk="1" latinLnBrk="0" hangingPunct="1">
              <a:defRPr sz="1700" kern="1200">
                <a:solidFill>
                  <a:schemeClr val="lt1"/>
                </a:solidFill>
                <a:latin typeface="+mn-lt"/>
                <a:ea typeface="+mn-ea"/>
                <a:cs typeface="+mn-cs"/>
              </a:defRPr>
            </a:lvl4pPr>
            <a:lvl5pPr marL="1736446" algn="l" defTabSz="868223" rtl="0" eaLnBrk="1" latinLnBrk="0" hangingPunct="1">
              <a:defRPr sz="1700" kern="1200">
                <a:solidFill>
                  <a:schemeClr val="lt1"/>
                </a:solidFill>
                <a:latin typeface="+mn-lt"/>
                <a:ea typeface="+mn-ea"/>
                <a:cs typeface="+mn-cs"/>
              </a:defRPr>
            </a:lvl5pPr>
            <a:lvl6pPr marL="2170557" algn="l" defTabSz="868223" rtl="0" eaLnBrk="1" latinLnBrk="0" hangingPunct="1">
              <a:defRPr sz="1700" kern="1200">
                <a:solidFill>
                  <a:schemeClr val="lt1"/>
                </a:solidFill>
                <a:latin typeface="+mn-lt"/>
                <a:ea typeface="+mn-ea"/>
                <a:cs typeface="+mn-cs"/>
              </a:defRPr>
            </a:lvl6pPr>
            <a:lvl7pPr marL="2604668" algn="l" defTabSz="868223" rtl="0" eaLnBrk="1" latinLnBrk="0" hangingPunct="1">
              <a:defRPr sz="1700" kern="1200">
                <a:solidFill>
                  <a:schemeClr val="lt1"/>
                </a:solidFill>
                <a:latin typeface="+mn-lt"/>
                <a:ea typeface="+mn-ea"/>
                <a:cs typeface="+mn-cs"/>
              </a:defRPr>
            </a:lvl7pPr>
            <a:lvl8pPr marL="3038780" algn="l" defTabSz="868223" rtl="0" eaLnBrk="1" latinLnBrk="0" hangingPunct="1">
              <a:defRPr sz="1700" kern="1200">
                <a:solidFill>
                  <a:schemeClr val="lt1"/>
                </a:solidFill>
                <a:latin typeface="+mn-lt"/>
                <a:ea typeface="+mn-ea"/>
                <a:cs typeface="+mn-cs"/>
              </a:defRPr>
            </a:lvl8pPr>
            <a:lvl9pPr marL="3472891" algn="l" defTabSz="868223" rtl="0" eaLnBrk="1" latinLnBrk="0" hangingPunct="1">
              <a:defRPr sz="1700" kern="1200">
                <a:solidFill>
                  <a:schemeClr val="lt1"/>
                </a:solidFill>
                <a:latin typeface="+mn-lt"/>
                <a:ea typeface="+mn-ea"/>
                <a:cs typeface="+mn-cs"/>
              </a:defRPr>
            </a:lvl9pPr>
          </a:lstStyle>
          <a:p>
            <a:pPr algn="ctr"/>
            <a:r>
              <a:rPr lang="ru-RU" sz="3200" b="1" dirty="0" smtClean="0">
                <a:solidFill>
                  <a:srgbClr val="002060"/>
                </a:solidFill>
                <a:latin typeface="Monotype Corsiva" pitchFamily="66" charset="0"/>
                <a:ea typeface="DFKai-SB" pitchFamily="65" charset="-120"/>
                <a:cs typeface="Liberation Serif" pitchFamily="18" charset="0"/>
              </a:rPr>
              <a:t>Музы </a:t>
            </a:r>
          </a:p>
          <a:p>
            <a:pPr algn="ctr"/>
            <a:r>
              <a:rPr lang="ru-RU" sz="3200" b="1" dirty="0" smtClean="0">
                <a:solidFill>
                  <a:srgbClr val="002060"/>
                </a:solidFill>
                <a:latin typeface="Monotype Corsiva" pitchFamily="66" charset="0"/>
                <a:ea typeface="DFKai-SB" pitchFamily="65" charset="-120"/>
                <a:cs typeface="Liberation Serif" pitchFamily="18" charset="0"/>
              </a:rPr>
              <a:t>А.С.Пушкина</a:t>
            </a:r>
            <a:endParaRPr lang="ru-RU" sz="3200" b="1" dirty="0">
              <a:solidFill>
                <a:srgbClr val="002060"/>
              </a:solidFill>
              <a:latin typeface="Monotype Corsiva" pitchFamily="66" charset="0"/>
              <a:ea typeface="DFKai-SB" pitchFamily="65" charset="-120"/>
              <a:cs typeface="Liberation Serif" pitchFamily="18" charset="0"/>
            </a:endParaRPr>
          </a:p>
        </p:txBody>
      </p:sp>
      <p:pic>
        <p:nvPicPr>
          <p:cNvPr id="7" name="Рисунок 6" descr="C:\Documents and Settings\User\Рабочий стол\музы пушкина\анна.jpg">
            <a:hlinkClick r:id="rId4" action="ppaction://hlinksldjump"/>
          </p:cNvPr>
          <p:cNvPicPr/>
          <p:nvPr/>
        </p:nvPicPr>
        <p:blipFill>
          <a:blip r:embed="rId5" cstate="print"/>
          <a:srcRect/>
          <a:stretch>
            <a:fillRect/>
          </a:stretch>
        </p:blipFill>
        <p:spPr bwMode="auto">
          <a:xfrm rot="21321542">
            <a:off x="2818706" y="3029535"/>
            <a:ext cx="1527696" cy="1649904"/>
          </a:xfrm>
          <a:prstGeom prst="rect">
            <a:avLst/>
          </a:prstGeom>
          <a:noFill/>
          <a:effectLst>
            <a:softEdge rad="317500"/>
          </a:effectLst>
        </p:spPr>
      </p:pic>
      <p:pic>
        <p:nvPicPr>
          <p:cNvPr id="8" name="Рисунок 7" descr="УШ">
            <a:hlinkClick r:id="rId6" action="ppaction://hlinksldjump"/>
          </p:cNvPr>
          <p:cNvPicPr/>
          <p:nvPr/>
        </p:nvPicPr>
        <p:blipFill>
          <a:blip r:embed="rId7" cstate="print"/>
          <a:srcRect/>
          <a:stretch>
            <a:fillRect/>
          </a:stretch>
        </p:blipFill>
        <p:spPr bwMode="auto">
          <a:xfrm rot="21354329">
            <a:off x="6477693" y="2939743"/>
            <a:ext cx="1209675" cy="1466850"/>
          </a:xfrm>
          <a:prstGeom prst="rect">
            <a:avLst/>
          </a:prstGeom>
          <a:noFill/>
          <a:ln w="9525">
            <a:noFill/>
            <a:miter lim="800000"/>
            <a:headEnd/>
            <a:tailEnd/>
          </a:ln>
          <a:effectLst>
            <a:softEdge rad="317500"/>
          </a:effectLst>
        </p:spPr>
      </p:pic>
      <p:pic>
        <p:nvPicPr>
          <p:cNvPr id="9" name="Рисунок 8" descr="C:\Documents and Settings\User\Рабочий стол\музы пушкина\193px-Gau-portret-goncharovojj.jpg">
            <a:hlinkClick r:id="rId8" action="ppaction://hlinksldjump"/>
          </p:cNvPr>
          <p:cNvPicPr/>
          <p:nvPr/>
        </p:nvPicPr>
        <p:blipFill>
          <a:blip r:embed="rId9" cstate="print"/>
          <a:srcRect/>
          <a:stretch>
            <a:fillRect/>
          </a:stretch>
        </p:blipFill>
        <p:spPr bwMode="auto">
          <a:xfrm rot="21311707">
            <a:off x="2026706" y="370314"/>
            <a:ext cx="1599528" cy="1603160"/>
          </a:xfrm>
          <a:prstGeom prst="rect">
            <a:avLst/>
          </a:prstGeom>
          <a:noFill/>
          <a:effectLst>
            <a:softEdge rad="317500"/>
          </a:effectLst>
        </p:spPr>
      </p:pic>
      <p:pic>
        <p:nvPicPr>
          <p:cNvPr id="10" name="Рисунок 9" descr="62eddfaedf64">
            <a:hlinkClick r:id="rId10" action="ppaction://hlinksldjump"/>
          </p:cNvPr>
          <p:cNvPicPr/>
          <p:nvPr/>
        </p:nvPicPr>
        <p:blipFill>
          <a:blip r:embed="rId11" cstate="print"/>
          <a:srcRect/>
          <a:stretch>
            <a:fillRect/>
          </a:stretch>
        </p:blipFill>
        <p:spPr bwMode="auto">
          <a:xfrm rot="493188">
            <a:off x="5604419" y="398066"/>
            <a:ext cx="1407432" cy="1691017"/>
          </a:xfrm>
          <a:prstGeom prst="rect">
            <a:avLst/>
          </a:prstGeom>
          <a:noFill/>
          <a:ln w="9525">
            <a:noFill/>
            <a:miter lim="800000"/>
            <a:headEnd/>
            <a:tailEnd/>
          </a:ln>
          <a:effectLst>
            <a:softEdge rad="317500"/>
          </a:effectLst>
        </p:spPr>
      </p:pic>
      <p:pic>
        <p:nvPicPr>
          <p:cNvPr id="11" name="Рисунок 10" descr="C:\Users\Нина Александровна\Desktop\Без названия (2).jpg">
            <a:hlinkClick r:id="rId12" action="ppaction://hlinksldjump"/>
          </p:cNvPr>
          <p:cNvPicPr/>
          <p:nvPr/>
        </p:nvPicPr>
        <p:blipFill>
          <a:blip r:embed="rId13" cstate="print"/>
          <a:srcRect/>
          <a:stretch>
            <a:fillRect/>
          </a:stretch>
        </p:blipFill>
        <p:spPr bwMode="auto">
          <a:xfrm rot="324937">
            <a:off x="3324007" y="370463"/>
            <a:ext cx="1431909" cy="1455530"/>
          </a:xfrm>
          <a:prstGeom prst="rect">
            <a:avLst/>
          </a:prstGeom>
          <a:noFill/>
          <a:ln w="9525">
            <a:noFill/>
            <a:miter lim="800000"/>
            <a:headEnd/>
            <a:tailEnd/>
          </a:ln>
          <a:effectLst>
            <a:softEdge rad="317500"/>
          </a:effectLst>
        </p:spPr>
      </p:pic>
      <p:pic>
        <p:nvPicPr>
          <p:cNvPr id="12" name="Рисунок 11" descr="C:\Documents and Settings\User\Рабочий стол\музы пушкина\230px-Maria_Volkonskaya3.jpg">
            <a:hlinkClick r:id="rId14" action="ppaction://hlinksldjump"/>
          </p:cNvPr>
          <p:cNvPicPr/>
          <p:nvPr/>
        </p:nvPicPr>
        <p:blipFill>
          <a:blip r:embed="rId15" cstate="print"/>
          <a:srcRect/>
          <a:stretch>
            <a:fillRect/>
          </a:stretch>
        </p:blipFill>
        <p:spPr bwMode="auto">
          <a:xfrm rot="20836673">
            <a:off x="1608359" y="1653384"/>
            <a:ext cx="1285927" cy="1505994"/>
          </a:xfrm>
          <a:prstGeom prst="rect">
            <a:avLst/>
          </a:prstGeom>
          <a:noFill/>
          <a:effectLst>
            <a:softEdge rad="317500"/>
          </a:effectLst>
        </p:spPr>
      </p:pic>
      <p:pic>
        <p:nvPicPr>
          <p:cNvPr id="13" name="Рисунок 12" descr="http://player.myshared.ru/4/318751/data/images/img1.jpg">
            <a:hlinkClick r:id="rId16" action="ppaction://hlinksldjump"/>
          </p:cNvPr>
          <p:cNvPicPr/>
          <p:nvPr/>
        </p:nvPicPr>
        <p:blipFill>
          <a:blip r:embed="rId17" cstate="print"/>
          <a:srcRect/>
          <a:stretch>
            <a:fillRect/>
          </a:stretch>
        </p:blipFill>
        <p:spPr bwMode="auto">
          <a:xfrm rot="683349">
            <a:off x="6356873" y="1431782"/>
            <a:ext cx="1351255" cy="1613719"/>
          </a:xfrm>
          <a:prstGeom prst="rect">
            <a:avLst/>
          </a:prstGeom>
          <a:noFill/>
          <a:ln w="9525">
            <a:noFill/>
            <a:miter lim="800000"/>
            <a:headEnd/>
            <a:tailEnd/>
          </a:ln>
          <a:effectLst>
            <a:softEdge rad="317500"/>
          </a:effectLst>
        </p:spPr>
      </p:pic>
      <p:pic>
        <p:nvPicPr>
          <p:cNvPr id="14" name="Рисунок 13" descr="http://player.myshared.ru/4/318751/data/images/img4.jpg">
            <a:hlinkClick r:id="rId18" action="ppaction://hlinksldjump"/>
          </p:cNvPr>
          <p:cNvPicPr/>
          <p:nvPr/>
        </p:nvPicPr>
        <p:blipFill>
          <a:blip r:embed="rId19" cstate="print"/>
          <a:srcRect/>
          <a:stretch>
            <a:fillRect/>
          </a:stretch>
        </p:blipFill>
        <p:spPr bwMode="auto">
          <a:xfrm rot="685856">
            <a:off x="5402466" y="3211536"/>
            <a:ext cx="1119949" cy="1401028"/>
          </a:xfrm>
          <a:prstGeom prst="rect">
            <a:avLst/>
          </a:prstGeom>
          <a:noFill/>
          <a:ln w="9525">
            <a:noFill/>
            <a:miter lim="800000"/>
            <a:headEnd/>
            <a:tailEnd/>
          </a:ln>
          <a:effectLst>
            <a:softEdge rad="317500"/>
          </a:effectLst>
        </p:spPr>
      </p:pic>
      <p:pic>
        <p:nvPicPr>
          <p:cNvPr id="15" name="Рисунок 14" descr="https://cf.ppt-online.org/files/slide/b/bFXRTK8pq3o0c19zCD5PIeESlN6inO2UxWMdQm/slide-8.jpg">
            <a:hlinkClick r:id="rId20" action="ppaction://hlinksldjump"/>
          </p:cNvPr>
          <p:cNvPicPr/>
          <p:nvPr/>
        </p:nvPicPr>
        <p:blipFill>
          <a:blip r:embed="rId21" cstate="print"/>
          <a:srcRect l="45168" t="9091" r="6380" b="11591"/>
          <a:stretch>
            <a:fillRect/>
          </a:stretch>
        </p:blipFill>
        <p:spPr bwMode="auto">
          <a:xfrm rot="193651">
            <a:off x="4241685" y="2936882"/>
            <a:ext cx="1414264" cy="1711713"/>
          </a:xfrm>
          <a:prstGeom prst="rect">
            <a:avLst/>
          </a:prstGeom>
          <a:noFill/>
          <a:ln w="9525">
            <a:noFill/>
            <a:miter lim="800000"/>
            <a:headEnd/>
            <a:tailEnd/>
          </a:ln>
          <a:effectLst>
            <a:softEdge rad="317500"/>
          </a:effectLst>
        </p:spPr>
      </p:pic>
      <p:pic>
        <p:nvPicPr>
          <p:cNvPr id="16" name="Рисунок 15" descr="1269359-c20e69016f5f99d0.jpg">
            <a:hlinkClick r:id="rId22" action="ppaction://hlinksldjump"/>
          </p:cNvPr>
          <p:cNvPicPr/>
          <p:nvPr/>
        </p:nvPicPr>
        <p:blipFill>
          <a:blip r:embed="rId23" cstate="print"/>
          <a:srcRect/>
          <a:stretch>
            <a:fillRect/>
          </a:stretch>
        </p:blipFill>
        <p:spPr bwMode="auto">
          <a:xfrm rot="21231318">
            <a:off x="1254580" y="2974602"/>
            <a:ext cx="1512168" cy="1656184"/>
          </a:xfrm>
          <a:prstGeom prst="rect">
            <a:avLst/>
          </a:prstGeom>
          <a:noFill/>
          <a:effectLst>
            <a:softEdge rad="317500"/>
          </a:effectLst>
        </p:spPr>
      </p:pic>
      <p:pic>
        <p:nvPicPr>
          <p:cNvPr id="17" name="Рисунок 16" descr="ЗАВ2">
            <a:hlinkClick r:id="rId24" action="ppaction://hlinksldjump"/>
          </p:cNvPr>
          <p:cNvPicPr/>
          <p:nvPr/>
        </p:nvPicPr>
        <p:blipFill>
          <a:blip r:embed="rId25" cstate="print"/>
          <a:srcRect/>
          <a:stretch>
            <a:fillRect/>
          </a:stretch>
        </p:blipFill>
        <p:spPr bwMode="auto">
          <a:xfrm rot="535228">
            <a:off x="4526292" y="261538"/>
            <a:ext cx="1407144" cy="1601373"/>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Евдокия Ивановна Голицына</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2034332"/>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1780–1850</a:t>
            </a:r>
            <a:endParaRPr lang="ru-RU" sz="1600" dirty="0">
              <a:latin typeface="Times New Roman" pitchFamily="18" charset="0"/>
              <a:cs typeface="Times New Roman" pitchFamily="18" charset="0"/>
            </a:endParaRPr>
          </a:p>
        </p:txBody>
      </p:sp>
      <p:sp>
        <p:nvSpPr>
          <p:cNvPr id="10" name="TextBox 9"/>
          <p:cNvSpPr txBox="1"/>
          <p:nvPr/>
        </p:nvSpPr>
        <p:spPr>
          <a:xfrm>
            <a:off x="1818357" y="594172"/>
            <a:ext cx="5112568" cy="353943"/>
          </a:xfrm>
          <a:prstGeom prst="rect">
            <a:avLst/>
          </a:prstGeom>
          <a:noFill/>
        </p:spPr>
        <p:txBody>
          <a:bodyPr wrap="square" rtlCol="0">
            <a:spAutoFit/>
          </a:bodyPr>
          <a:lstStyle/>
          <a:p>
            <a:pPr algn="just"/>
            <a:r>
              <a:rPr lang="ru-RU" dirty="0" smtClean="0"/>
              <a:t> </a:t>
            </a:r>
            <a:endParaRPr lang="ru-RU" sz="1800" dirty="0">
              <a:latin typeface="Times New Roman" pitchFamily="18" charset="0"/>
              <a:cs typeface="Times New Roman" pitchFamily="18" charset="0"/>
            </a:endParaRPr>
          </a:p>
        </p:txBody>
      </p:sp>
      <p:sp>
        <p:nvSpPr>
          <p:cNvPr id="9" name="TextBox 8"/>
          <p:cNvSpPr txBox="1"/>
          <p:nvPr/>
        </p:nvSpPr>
        <p:spPr>
          <a:xfrm>
            <a:off x="1674341" y="738188"/>
            <a:ext cx="5688632" cy="3493264"/>
          </a:xfrm>
          <a:prstGeom prst="rect">
            <a:avLst/>
          </a:prstGeom>
          <a:noFill/>
        </p:spPr>
        <p:txBody>
          <a:bodyPr wrap="square" rtlCol="0">
            <a:spAutoFit/>
          </a:bodyPr>
          <a:lstStyle/>
          <a:p>
            <a:pPr algn="ctr"/>
            <a:r>
              <a:rPr lang="ru-RU" b="1" dirty="0" smtClean="0">
                <a:solidFill>
                  <a:srgbClr val="7030A0"/>
                </a:solidFill>
                <a:latin typeface="Segoe Script" pitchFamily="34" charset="0"/>
                <a:cs typeface="Times New Roman" pitchFamily="18" charset="0"/>
              </a:rPr>
              <a:t>К ***</a:t>
            </a:r>
            <a:endParaRPr lang="ru-RU" dirty="0" smtClean="0">
              <a:solidFill>
                <a:srgbClr val="7030A0"/>
              </a:solidFill>
              <a:latin typeface="Segoe Script" pitchFamily="34" charset="0"/>
              <a:cs typeface="Times New Roman" pitchFamily="18" charset="0"/>
            </a:endParaRPr>
          </a:p>
          <a:p>
            <a:r>
              <a:rPr lang="ru-RU" dirty="0" smtClean="0">
                <a:solidFill>
                  <a:srgbClr val="7030A0"/>
                </a:solidFill>
                <a:latin typeface="Segoe Script" pitchFamily="34" charset="0"/>
                <a:cs typeface="Times New Roman" pitchFamily="18" charset="0"/>
              </a:rPr>
              <a:t>Не спрашивай, зачем унылой думой</a:t>
            </a:r>
          </a:p>
          <a:p>
            <a:r>
              <a:rPr lang="ru-RU" dirty="0" smtClean="0">
                <a:solidFill>
                  <a:srgbClr val="7030A0"/>
                </a:solidFill>
                <a:latin typeface="Segoe Script" pitchFamily="34" charset="0"/>
                <a:cs typeface="Times New Roman" pitchFamily="18" charset="0"/>
              </a:rPr>
              <a:t>Среди любви я часто омрачен,</a:t>
            </a:r>
          </a:p>
          <a:p>
            <a:r>
              <a:rPr lang="ru-RU" dirty="0" smtClean="0">
                <a:solidFill>
                  <a:srgbClr val="7030A0"/>
                </a:solidFill>
                <a:latin typeface="Segoe Script" pitchFamily="34" charset="0"/>
                <a:cs typeface="Times New Roman" pitchFamily="18" charset="0"/>
              </a:rPr>
              <a:t>Зачем на все подъемлю взор угрюмый,</a:t>
            </a:r>
          </a:p>
          <a:p>
            <a:r>
              <a:rPr lang="ru-RU" dirty="0" smtClean="0">
                <a:solidFill>
                  <a:srgbClr val="7030A0"/>
                </a:solidFill>
                <a:latin typeface="Segoe Script" pitchFamily="34" charset="0"/>
                <a:cs typeface="Times New Roman" pitchFamily="18" charset="0"/>
              </a:rPr>
              <a:t>Зачем не мил мне сладкой жизни сон;</a:t>
            </a:r>
          </a:p>
          <a:p>
            <a:r>
              <a:rPr lang="ru-RU" dirty="0" smtClean="0">
                <a:solidFill>
                  <a:srgbClr val="7030A0"/>
                </a:solidFill>
                <a:latin typeface="Segoe Script" pitchFamily="34" charset="0"/>
                <a:cs typeface="Times New Roman" pitchFamily="18" charset="0"/>
              </a:rPr>
              <a:t>Не спрашивай, зачем душой остылой</a:t>
            </a:r>
          </a:p>
          <a:p>
            <a:r>
              <a:rPr lang="ru-RU" dirty="0" smtClean="0">
                <a:solidFill>
                  <a:srgbClr val="7030A0"/>
                </a:solidFill>
                <a:latin typeface="Segoe Script" pitchFamily="34" charset="0"/>
                <a:cs typeface="Times New Roman" pitchFamily="18" charset="0"/>
              </a:rPr>
              <a:t>Я разлюбил веселую любовь</a:t>
            </a:r>
          </a:p>
          <a:p>
            <a:r>
              <a:rPr lang="ru-RU" dirty="0" smtClean="0">
                <a:solidFill>
                  <a:srgbClr val="7030A0"/>
                </a:solidFill>
                <a:latin typeface="Segoe Script" pitchFamily="34" charset="0"/>
                <a:cs typeface="Times New Roman" pitchFamily="18" charset="0"/>
              </a:rPr>
              <a:t>И никого не называю милой:</a:t>
            </a:r>
          </a:p>
          <a:p>
            <a:r>
              <a:rPr lang="ru-RU" dirty="0" smtClean="0">
                <a:solidFill>
                  <a:srgbClr val="7030A0"/>
                </a:solidFill>
                <a:latin typeface="Segoe Script" pitchFamily="34" charset="0"/>
                <a:cs typeface="Times New Roman" pitchFamily="18" charset="0"/>
              </a:rPr>
              <a:t>Кто раз любил, уж не полюбит вновь;</a:t>
            </a:r>
          </a:p>
          <a:p>
            <a:r>
              <a:rPr lang="ru-RU" dirty="0" smtClean="0">
                <a:solidFill>
                  <a:srgbClr val="7030A0"/>
                </a:solidFill>
                <a:latin typeface="Segoe Script" pitchFamily="34" charset="0"/>
                <a:cs typeface="Times New Roman" pitchFamily="18" charset="0"/>
              </a:rPr>
              <a:t>Кто счастье знал, тот не узнает счастья,</a:t>
            </a:r>
          </a:p>
          <a:p>
            <a:r>
              <a:rPr lang="ru-RU" dirty="0" smtClean="0">
                <a:solidFill>
                  <a:srgbClr val="7030A0"/>
                </a:solidFill>
                <a:latin typeface="Segoe Script" pitchFamily="34" charset="0"/>
                <a:cs typeface="Times New Roman" pitchFamily="18" charset="0"/>
              </a:rPr>
              <a:t>На краткий миг блаженство нам дано:</a:t>
            </a:r>
          </a:p>
          <a:p>
            <a:r>
              <a:rPr lang="ru-RU" dirty="0" smtClean="0">
                <a:solidFill>
                  <a:srgbClr val="7030A0"/>
                </a:solidFill>
                <a:latin typeface="Segoe Script" pitchFamily="34" charset="0"/>
                <a:cs typeface="Times New Roman" pitchFamily="18" charset="0"/>
              </a:rPr>
              <a:t>От юности, от нег и сладострастья</a:t>
            </a:r>
          </a:p>
          <a:p>
            <a:r>
              <a:rPr lang="ru-RU" dirty="0" smtClean="0">
                <a:solidFill>
                  <a:srgbClr val="7030A0"/>
                </a:solidFill>
                <a:latin typeface="Segoe Script" pitchFamily="34" charset="0"/>
                <a:cs typeface="Times New Roman" pitchFamily="18" charset="0"/>
              </a:rPr>
              <a:t>Останется уныние одно.</a:t>
            </a:r>
            <a:endParaRPr lang="ru-RU" dirty="0">
              <a:solidFill>
                <a:srgbClr val="7030A0"/>
              </a:solidFill>
            </a:endParaRPr>
          </a:p>
        </p:txBody>
      </p:sp>
      <p:pic>
        <p:nvPicPr>
          <p:cNvPr id="12" name="Рисунок 11" descr="C:\Users\Нина Александровна\Desktop\images.png"/>
          <p:cNvPicPr/>
          <p:nvPr/>
        </p:nvPicPr>
        <p:blipFill>
          <a:blip r:embed="rId4" cstate="print">
            <a:lum bright="51000"/>
          </a:blip>
          <a:srcRect l="4777" t="5625" r="4777" b="6875"/>
          <a:stretch>
            <a:fillRect/>
          </a:stretch>
        </p:blipFill>
        <p:spPr bwMode="auto">
          <a:xfrm>
            <a:off x="2898477" y="4338588"/>
            <a:ext cx="2095500" cy="1028700"/>
          </a:xfrm>
          <a:prstGeom prst="rect">
            <a:avLst/>
          </a:prstGeom>
          <a:noFill/>
          <a:ln w="9525">
            <a:noFill/>
            <a:miter lim="800000"/>
            <a:headEnd/>
            <a:tailEnd/>
          </a:ln>
          <a:effectLst>
            <a:softEdge rad="317500"/>
          </a:effectLst>
        </p:spPr>
      </p:pic>
      <p:pic>
        <p:nvPicPr>
          <p:cNvPr id="14" name="Рисунок 13" descr="ГОЛ 2"/>
          <p:cNvPicPr/>
          <p:nvPr/>
        </p:nvPicPr>
        <p:blipFill>
          <a:blip r:embed="rId5" cstate="print"/>
          <a:srcRect/>
          <a:stretch>
            <a:fillRect/>
          </a:stretch>
        </p:blipFill>
        <p:spPr bwMode="auto">
          <a:xfrm>
            <a:off x="6930925" y="234133"/>
            <a:ext cx="1432942" cy="1800200"/>
          </a:xfrm>
          <a:prstGeom prst="rect">
            <a:avLst/>
          </a:prstGeom>
          <a:noFill/>
          <a:ln w="9525">
            <a:noFill/>
            <a:miter lim="800000"/>
            <a:headEnd/>
            <a:tailEnd/>
          </a:ln>
          <a:effectLst>
            <a:softEdge rad="12700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Евдокия Ивановна Голицына</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2034332"/>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1780–1850</a:t>
            </a:r>
            <a:endParaRPr lang="ru-RU" sz="1600" dirty="0">
              <a:latin typeface="Times New Roman" pitchFamily="18" charset="0"/>
              <a:cs typeface="Times New Roman" pitchFamily="18" charset="0"/>
            </a:endParaRPr>
          </a:p>
        </p:txBody>
      </p:sp>
      <p:sp>
        <p:nvSpPr>
          <p:cNvPr id="10" name="TextBox 9"/>
          <p:cNvSpPr txBox="1"/>
          <p:nvPr/>
        </p:nvSpPr>
        <p:spPr>
          <a:xfrm>
            <a:off x="1818357" y="594172"/>
            <a:ext cx="5112568" cy="353943"/>
          </a:xfrm>
          <a:prstGeom prst="rect">
            <a:avLst/>
          </a:prstGeom>
          <a:noFill/>
        </p:spPr>
        <p:txBody>
          <a:bodyPr wrap="square" rtlCol="0">
            <a:spAutoFit/>
          </a:bodyPr>
          <a:lstStyle/>
          <a:p>
            <a:pPr algn="just"/>
            <a:r>
              <a:rPr lang="ru-RU" dirty="0" smtClean="0"/>
              <a:t> </a:t>
            </a:r>
            <a:endParaRPr lang="ru-RU" sz="1800" dirty="0">
              <a:latin typeface="Times New Roman" pitchFamily="18" charset="0"/>
              <a:cs typeface="Times New Roman" pitchFamily="18" charset="0"/>
            </a:endParaRPr>
          </a:p>
        </p:txBody>
      </p:sp>
      <p:pic>
        <p:nvPicPr>
          <p:cNvPr id="13" name="Рисунок 12" descr="62eddfaedf64"/>
          <p:cNvPicPr/>
          <p:nvPr/>
        </p:nvPicPr>
        <p:blipFill>
          <a:blip r:embed="rId4" cstate="print"/>
          <a:srcRect/>
          <a:stretch>
            <a:fillRect/>
          </a:stretch>
        </p:blipFill>
        <p:spPr bwMode="auto">
          <a:xfrm>
            <a:off x="6786909" y="162124"/>
            <a:ext cx="1562100" cy="1944432"/>
          </a:xfrm>
          <a:prstGeom prst="rect">
            <a:avLst/>
          </a:prstGeom>
          <a:noFill/>
          <a:ln w="9525">
            <a:noFill/>
            <a:miter lim="800000"/>
            <a:headEnd/>
            <a:tailEnd/>
          </a:ln>
          <a:effectLst>
            <a:softEdge rad="127000"/>
          </a:effectLst>
        </p:spPr>
      </p:pic>
      <p:sp>
        <p:nvSpPr>
          <p:cNvPr id="9" name="TextBox 8"/>
          <p:cNvSpPr txBox="1"/>
          <p:nvPr/>
        </p:nvSpPr>
        <p:spPr>
          <a:xfrm>
            <a:off x="1890365" y="1746300"/>
            <a:ext cx="4680520" cy="2569934"/>
          </a:xfrm>
          <a:prstGeom prst="rect">
            <a:avLst/>
          </a:prstGeom>
          <a:noFill/>
        </p:spPr>
        <p:txBody>
          <a:bodyPr wrap="square" rtlCol="0">
            <a:spAutoFit/>
          </a:bodyPr>
          <a:lstStyle/>
          <a:p>
            <a:r>
              <a:rPr lang="ru-RU" sz="1800" dirty="0" smtClean="0">
                <a:solidFill>
                  <a:srgbClr val="7030A0"/>
                </a:solidFill>
                <a:latin typeface="Segoe Script" pitchFamily="34" charset="0"/>
              </a:rPr>
              <a:t>Простой воспитанник природы,</a:t>
            </a:r>
          </a:p>
          <a:p>
            <a:r>
              <a:rPr lang="ru-RU" sz="1800" dirty="0" smtClean="0">
                <a:solidFill>
                  <a:srgbClr val="7030A0"/>
                </a:solidFill>
                <a:latin typeface="Segoe Script" pitchFamily="34" charset="0"/>
              </a:rPr>
              <a:t>Так я, бывало, воспевал</a:t>
            </a:r>
          </a:p>
          <a:p>
            <a:r>
              <a:rPr lang="ru-RU" sz="1800" dirty="0" smtClean="0">
                <a:solidFill>
                  <a:srgbClr val="7030A0"/>
                </a:solidFill>
                <a:latin typeface="Segoe Script" pitchFamily="34" charset="0"/>
              </a:rPr>
              <a:t>Мечту прекрасную свободы</a:t>
            </a:r>
          </a:p>
          <a:p>
            <a:r>
              <a:rPr lang="ru-RU" sz="1800" dirty="0" smtClean="0">
                <a:solidFill>
                  <a:srgbClr val="7030A0"/>
                </a:solidFill>
                <a:latin typeface="Segoe Script" pitchFamily="34" charset="0"/>
              </a:rPr>
              <a:t>И ею сладостно дышал.</a:t>
            </a:r>
          </a:p>
          <a:p>
            <a:r>
              <a:rPr lang="ru-RU" sz="1800" dirty="0" smtClean="0">
                <a:solidFill>
                  <a:srgbClr val="7030A0"/>
                </a:solidFill>
                <a:latin typeface="Segoe Script" pitchFamily="34" charset="0"/>
              </a:rPr>
              <a:t>Но вас я вижу, вам внимаю,</a:t>
            </a:r>
          </a:p>
          <a:p>
            <a:r>
              <a:rPr lang="ru-RU" sz="1800" dirty="0" smtClean="0">
                <a:solidFill>
                  <a:srgbClr val="7030A0"/>
                </a:solidFill>
                <a:latin typeface="Segoe Script" pitchFamily="34" charset="0"/>
              </a:rPr>
              <a:t>И что же?… слабый человек!…</a:t>
            </a:r>
          </a:p>
          <a:p>
            <a:r>
              <a:rPr lang="ru-RU" sz="1800" dirty="0" smtClean="0">
                <a:solidFill>
                  <a:srgbClr val="7030A0"/>
                </a:solidFill>
                <a:latin typeface="Segoe Script" pitchFamily="34" charset="0"/>
              </a:rPr>
              <a:t>Свободу потеряв навек,</a:t>
            </a:r>
          </a:p>
          <a:p>
            <a:r>
              <a:rPr lang="ru-RU" sz="1800" dirty="0" smtClean="0">
                <a:solidFill>
                  <a:srgbClr val="7030A0"/>
                </a:solidFill>
                <a:latin typeface="Segoe Script" pitchFamily="34" charset="0"/>
              </a:rPr>
              <a:t>Неволю сердцем обожаю. </a:t>
            </a:r>
          </a:p>
          <a:p>
            <a:r>
              <a:rPr lang="ru-RU" sz="1800" i="1" dirty="0" smtClean="0">
                <a:latin typeface="Times New Roman" pitchFamily="18" charset="0"/>
                <a:cs typeface="Times New Roman" pitchFamily="18" charset="0"/>
              </a:rPr>
              <a:t>(«Простой воспитанник природы», 1819 г). </a:t>
            </a:r>
            <a:endParaRPr lang="ru-RU" sz="1800" dirty="0" smtClean="0">
              <a:latin typeface="Times New Roman" pitchFamily="18" charset="0"/>
              <a:cs typeface="Times New Roman" pitchFamily="18" charset="0"/>
            </a:endParaRPr>
          </a:p>
        </p:txBody>
      </p:sp>
      <p:sp>
        <p:nvSpPr>
          <p:cNvPr id="12" name="TextBox 11"/>
          <p:cNvSpPr txBox="1"/>
          <p:nvPr/>
        </p:nvSpPr>
        <p:spPr>
          <a:xfrm>
            <a:off x="1890365" y="666180"/>
            <a:ext cx="4896544" cy="923330"/>
          </a:xfrm>
          <a:prstGeom prst="rect">
            <a:avLst/>
          </a:prstGeom>
          <a:noFill/>
        </p:spPr>
        <p:txBody>
          <a:bodyPr wrap="square" rtlCol="0">
            <a:spAutoFit/>
          </a:bodyPr>
          <a:lstStyle/>
          <a:p>
            <a:pPr algn="just"/>
            <a:r>
              <a:rPr lang="ru-RU" dirty="0" smtClean="0"/>
              <a:t>     </a:t>
            </a:r>
            <a:r>
              <a:rPr lang="ru-RU" sz="1800" dirty="0" smtClean="0">
                <a:latin typeface="Times New Roman" pitchFamily="18" charset="0"/>
                <a:cs typeface="Times New Roman" pitchFamily="18" charset="0"/>
              </a:rPr>
              <a:t>Именно Евдокии Голицыной прислал Пушкин свою оду «Вольность», приложив очередное свое посвящение княгине:</a:t>
            </a:r>
            <a:endParaRPr lang="ru-RU" sz="1800" dirty="0"/>
          </a:p>
        </p:txBody>
      </p:sp>
      <p:sp>
        <p:nvSpPr>
          <p:cNvPr id="14" name="TextBox 13"/>
          <p:cNvSpPr txBox="1"/>
          <p:nvPr/>
        </p:nvSpPr>
        <p:spPr>
          <a:xfrm>
            <a:off x="1458317" y="4554612"/>
            <a:ext cx="6192688" cy="923330"/>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Е.И. Голицына не могла не обратить внимание на своего юного поклонника. Она принимала его любовь с чуть ленивым спокойствием, которое ей было свойственно.</a:t>
            </a:r>
            <a:r>
              <a:rPr lang="ru-RU" b="1" dirty="0" smtClean="0"/>
              <a:t> </a:t>
            </a:r>
            <a:endParaRPr lang="ru-RU" dirty="0"/>
          </a:p>
        </p:txBody>
      </p:sp>
      <p:sp>
        <p:nvSpPr>
          <p:cNvPr id="15" name="Управляющая кнопка: домой 14">
            <a:hlinkClick r:id="" action="ppaction://hlinkshowjump?jump=firstslide" highlightClick="1"/>
          </p:cNvPr>
          <p:cNvSpPr/>
          <p:nvPr/>
        </p:nvSpPr>
        <p:spPr>
          <a:xfrm>
            <a:off x="7867029" y="5274692"/>
            <a:ext cx="576064" cy="504056"/>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Евдокия Ильинична Истомина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146949" y="1746300"/>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1799–1848</a:t>
            </a:r>
            <a:endParaRPr lang="ru-RU" sz="1600" dirty="0">
              <a:latin typeface="Times New Roman" pitchFamily="18" charset="0"/>
              <a:cs typeface="Times New Roman" pitchFamily="18" charset="0"/>
            </a:endParaRPr>
          </a:p>
        </p:txBody>
      </p:sp>
      <p:sp>
        <p:nvSpPr>
          <p:cNvPr id="10" name="TextBox 9"/>
          <p:cNvSpPr txBox="1"/>
          <p:nvPr/>
        </p:nvSpPr>
        <p:spPr>
          <a:xfrm>
            <a:off x="1818357" y="810196"/>
            <a:ext cx="5112568" cy="1754326"/>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Пушкин </a:t>
            </a:r>
            <a:r>
              <a:rPr lang="ru-RU" sz="1800" dirty="0" smtClean="0">
                <a:latin typeface="Times New Roman" pitchFamily="18" charset="0"/>
                <a:cs typeface="Times New Roman" pitchFamily="18" charset="0"/>
              </a:rPr>
              <a:t>не оставил без внимания и </a:t>
            </a:r>
            <a:r>
              <a:rPr lang="ru-RU" sz="1800" dirty="0" smtClean="0">
                <a:solidFill>
                  <a:srgbClr val="C00000"/>
                </a:solidFill>
                <a:latin typeface="Times New Roman" pitchFamily="18" charset="0"/>
                <a:cs typeface="Times New Roman" pitchFamily="18" charset="0"/>
              </a:rPr>
              <a:t>Евдокию Ильиничну Истомину,</a:t>
            </a:r>
            <a:r>
              <a:rPr lang="ru-RU" sz="1800" dirty="0" smtClean="0">
                <a:latin typeface="Times New Roman" pitchFamily="18" charset="0"/>
                <a:cs typeface="Times New Roman" pitchFamily="18" charset="0"/>
              </a:rPr>
              <a:t> знаменитую балерину, танцовщицу и красавицу. В 1818-1819 годах поэт, подобно Евгению Онегину, стал «почётным гражданином кулис», пылким почитателем таланта балерины. </a:t>
            </a:r>
            <a:endParaRPr lang="ru-RU" sz="1800" dirty="0">
              <a:latin typeface="Times New Roman" pitchFamily="18" charset="0"/>
              <a:cs typeface="Times New Roman" pitchFamily="18" charset="0"/>
            </a:endParaRPr>
          </a:p>
        </p:txBody>
      </p:sp>
      <p:pic>
        <p:nvPicPr>
          <p:cNvPr id="12" name="Рисунок 11" descr="http://player.myshared.ru/4/318751/data/images/img4.jpg"/>
          <p:cNvPicPr/>
          <p:nvPr/>
        </p:nvPicPr>
        <p:blipFill>
          <a:blip r:embed="rId4" cstate="print"/>
          <a:srcRect/>
          <a:stretch>
            <a:fillRect/>
          </a:stretch>
        </p:blipFill>
        <p:spPr bwMode="auto">
          <a:xfrm>
            <a:off x="6930925" y="234132"/>
            <a:ext cx="1485633" cy="1656184"/>
          </a:xfrm>
          <a:prstGeom prst="rect">
            <a:avLst/>
          </a:prstGeom>
          <a:noFill/>
          <a:ln w="9525">
            <a:noFill/>
            <a:miter lim="800000"/>
            <a:headEnd/>
            <a:tailEnd/>
          </a:ln>
          <a:effectLst>
            <a:softEdge rad="127000"/>
          </a:effectLst>
        </p:spPr>
      </p:pic>
      <p:sp>
        <p:nvSpPr>
          <p:cNvPr id="14" name="TextBox 13"/>
          <p:cNvSpPr txBox="1"/>
          <p:nvPr/>
        </p:nvSpPr>
        <p:spPr>
          <a:xfrm>
            <a:off x="450205" y="2754412"/>
            <a:ext cx="5688632" cy="1754326"/>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Эта красивая женщина, с черными, как смоль, волосами, большими черными и блестящими глазами, по свидетельству современника Пушкина, </a:t>
            </a:r>
            <a:r>
              <a:rPr lang="ru-RU" sz="1800" i="1" dirty="0" smtClean="0">
                <a:latin typeface="Times New Roman" pitchFamily="18" charset="0"/>
                <a:cs typeface="Times New Roman" pitchFamily="18" charset="0"/>
              </a:rPr>
              <a:t>«в продолжение многих лет пленяла зрителей и сводила с ума молодых офицеров».</a:t>
            </a:r>
            <a:r>
              <a:rPr lang="ru-RU" sz="1800" dirty="0" smtClean="0">
                <a:latin typeface="Times New Roman" pitchFamily="18" charset="0"/>
                <a:cs typeface="Times New Roman" pitchFamily="18" charset="0"/>
              </a:rPr>
              <a:t> Поэт воспел ее искусство танца в романе </a:t>
            </a:r>
            <a:r>
              <a:rPr lang="ru-RU" sz="1800" i="1" dirty="0" smtClean="0">
                <a:latin typeface="Times New Roman" pitchFamily="18" charset="0"/>
                <a:cs typeface="Times New Roman" pitchFamily="18" charset="0"/>
              </a:rPr>
              <a:t>«Евгений Онегин». </a:t>
            </a:r>
            <a:endParaRPr lang="ru-RU" sz="1800" dirty="0"/>
          </a:p>
        </p:txBody>
      </p:sp>
      <p:pic>
        <p:nvPicPr>
          <p:cNvPr id="21" name="Рисунок 20" descr="ИСТ"/>
          <p:cNvPicPr/>
          <p:nvPr/>
        </p:nvPicPr>
        <p:blipFill>
          <a:blip r:embed="rId5" cstate="print"/>
          <a:srcRect/>
          <a:stretch>
            <a:fillRect/>
          </a:stretch>
        </p:blipFill>
        <p:spPr bwMode="auto">
          <a:xfrm>
            <a:off x="6354861" y="2610396"/>
            <a:ext cx="1368152" cy="2106166"/>
          </a:xfrm>
          <a:prstGeom prst="rect">
            <a:avLst/>
          </a:prstGeom>
          <a:noFill/>
          <a:ln w="9525">
            <a:noFill/>
            <a:miter lim="800000"/>
            <a:headEnd/>
            <a:tailEnd/>
          </a:ln>
          <a:effectLst>
            <a:softEdge rad="317500"/>
          </a:effectLst>
          <a:scene3d>
            <a:camera prst="isometricOffAxis2Left"/>
            <a:lightRig rig="threePt" dir="t"/>
          </a:scene3d>
          <a:sp3d>
            <a:bevelT w="139700" prst="cross"/>
          </a:sp3d>
        </p:spPr>
      </p:pic>
      <p:pic>
        <p:nvPicPr>
          <p:cNvPr id="15" name="Рисунок 14" descr="C:\Users\Нина Александровна\Desktop\images.png"/>
          <p:cNvPicPr/>
          <p:nvPr/>
        </p:nvPicPr>
        <p:blipFill>
          <a:blip r:embed="rId6" cstate="print">
            <a:lum bright="51000"/>
          </a:blip>
          <a:srcRect l="4777" t="5625" r="4777" b="6875"/>
          <a:stretch>
            <a:fillRect/>
          </a:stretch>
        </p:blipFill>
        <p:spPr bwMode="auto">
          <a:xfrm>
            <a:off x="3114501" y="4770636"/>
            <a:ext cx="2095500" cy="1028700"/>
          </a:xfrm>
          <a:prstGeom prst="rect">
            <a:avLst/>
          </a:prstGeom>
          <a:noFill/>
          <a:ln w="9525">
            <a:noFill/>
            <a:miter lim="800000"/>
            <a:headEnd/>
            <a:tailEnd/>
          </a:ln>
          <a:effectLst>
            <a:softEdge rad="317500"/>
          </a:effectLst>
        </p:spPr>
      </p:pic>
      <p:sp>
        <p:nvSpPr>
          <p:cNvPr id="13" name="Управляющая кнопка: домой 12">
            <a:hlinkClick r:id="" action="ppaction://hlinkshowjump?jump=firstslide" highlightClick="1"/>
          </p:cNvPr>
          <p:cNvSpPr/>
          <p:nvPr/>
        </p:nvSpPr>
        <p:spPr>
          <a:xfrm>
            <a:off x="7867029" y="5418708"/>
            <a:ext cx="504056" cy="432048"/>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Евдокия Ильинична Истомина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146949" y="2178348"/>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1799–1848</a:t>
            </a:r>
            <a:endParaRPr lang="ru-RU" sz="1600" dirty="0">
              <a:latin typeface="Times New Roman" pitchFamily="18" charset="0"/>
              <a:cs typeface="Times New Roman" pitchFamily="18" charset="0"/>
            </a:endParaRPr>
          </a:p>
        </p:txBody>
      </p:sp>
      <p:sp>
        <p:nvSpPr>
          <p:cNvPr id="20" name="TextBox 19"/>
          <p:cNvSpPr txBox="1"/>
          <p:nvPr/>
        </p:nvSpPr>
        <p:spPr>
          <a:xfrm>
            <a:off x="3690565" y="3690516"/>
            <a:ext cx="3024336" cy="353943"/>
          </a:xfrm>
          <a:prstGeom prst="rect">
            <a:avLst/>
          </a:prstGeom>
          <a:noFill/>
        </p:spPr>
        <p:txBody>
          <a:bodyPr wrap="square" rtlCol="0">
            <a:spAutoFit/>
          </a:bodyPr>
          <a:lstStyle/>
          <a:p>
            <a:pPr lvl="0" algn="r"/>
            <a:r>
              <a:rPr lang="ru-RU" i="1" dirty="0" smtClean="0">
                <a:latin typeface="Times New Roman" pitchFamily="18" charset="0"/>
                <a:cs typeface="Times New Roman" pitchFamily="18" charset="0"/>
              </a:rPr>
              <a:t>(«Евгений Онегин», гл.1, </a:t>
            </a:r>
            <a:r>
              <a:rPr lang="en-US" i="1" dirty="0" smtClean="0">
                <a:latin typeface="Times New Roman" pitchFamily="18" charset="0"/>
                <a:cs typeface="Times New Roman" pitchFamily="18" charset="0"/>
              </a:rPr>
              <a:t>XX</a:t>
            </a:r>
            <a:r>
              <a:rPr lang="ru-RU" i="1" dirty="0" smtClean="0">
                <a:latin typeface="Times New Roman" pitchFamily="18" charset="0"/>
                <a:cs typeface="Times New Roman" pitchFamily="18" charset="0"/>
              </a:rPr>
              <a:t>)</a:t>
            </a:r>
            <a:endParaRPr lang="ru-RU" i="1" dirty="0">
              <a:latin typeface="Times New Roman" pitchFamily="18" charset="0"/>
              <a:cs typeface="Times New Roman" pitchFamily="18" charset="0"/>
            </a:endParaRPr>
          </a:p>
        </p:txBody>
      </p:sp>
      <p:sp>
        <p:nvSpPr>
          <p:cNvPr id="15" name="TextBox 14"/>
          <p:cNvSpPr txBox="1"/>
          <p:nvPr/>
        </p:nvSpPr>
        <p:spPr>
          <a:xfrm>
            <a:off x="2178397" y="1026220"/>
            <a:ext cx="4464496" cy="2708434"/>
          </a:xfrm>
          <a:prstGeom prst="rect">
            <a:avLst/>
          </a:prstGeom>
          <a:noFill/>
        </p:spPr>
        <p:txBody>
          <a:bodyPr wrap="square" rtlCol="0">
            <a:spAutoFit/>
          </a:bodyPr>
          <a:lstStyle/>
          <a:p>
            <a:r>
              <a:rPr lang="ru-RU" dirty="0" smtClean="0">
                <a:solidFill>
                  <a:srgbClr val="7030A0"/>
                </a:solidFill>
                <a:latin typeface="Segoe Script" pitchFamily="34" charset="0"/>
                <a:cs typeface="Times New Roman" pitchFamily="18" charset="0"/>
              </a:rPr>
              <a:t>Блистательна, полувоздушна,</a:t>
            </a:r>
          </a:p>
          <a:p>
            <a:r>
              <a:rPr lang="ru-RU" dirty="0" smtClean="0">
                <a:solidFill>
                  <a:srgbClr val="7030A0"/>
                </a:solidFill>
                <a:latin typeface="Segoe Script" pitchFamily="34" charset="0"/>
                <a:cs typeface="Times New Roman" pitchFamily="18" charset="0"/>
              </a:rPr>
              <a:t>Смычку волшебному послушна,</a:t>
            </a:r>
          </a:p>
          <a:p>
            <a:r>
              <a:rPr lang="ru-RU" dirty="0" smtClean="0">
                <a:solidFill>
                  <a:srgbClr val="7030A0"/>
                </a:solidFill>
                <a:latin typeface="Segoe Script" pitchFamily="34" charset="0"/>
                <a:cs typeface="Times New Roman" pitchFamily="18" charset="0"/>
              </a:rPr>
              <a:t>Толпою нимф окружена,</a:t>
            </a:r>
          </a:p>
          <a:p>
            <a:r>
              <a:rPr lang="ru-RU" dirty="0" smtClean="0">
                <a:solidFill>
                  <a:srgbClr val="7030A0"/>
                </a:solidFill>
                <a:latin typeface="Segoe Script" pitchFamily="34" charset="0"/>
                <a:cs typeface="Times New Roman" pitchFamily="18" charset="0"/>
              </a:rPr>
              <a:t>Стоит Истомина; она,</a:t>
            </a:r>
          </a:p>
          <a:p>
            <a:r>
              <a:rPr lang="ru-RU" dirty="0" smtClean="0">
                <a:solidFill>
                  <a:srgbClr val="7030A0"/>
                </a:solidFill>
                <a:latin typeface="Segoe Script" pitchFamily="34" charset="0"/>
                <a:cs typeface="Times New Roman" pitchFamily="18" charset="0"/>
              </a:rPr>
              <a:t>Одной ногой касаясь пола,</a:t>
            </a:r>
          </a:p>
          <a:p>
            <a:r>
              <a:rPr lang="ru-RU" dirty="0" smtClean="0">
                <a:solidFill>
                  <a:srgbClr val="7030A0"/>
                </a:solidFill>
                <a:latin typeface="Segoe Script" pitchFamily="34" charset="0"/>
              </a:rPr>
              <a:t>Другою медленно кружит,</a:t>
            </a:r>
          </a:p>
          <a:p>
            <a:r>
              <a:rPr lang="ru-RU" dirty="0" smtClean="0">
                <a:solidFill>
                  <a:srgbClr val="7030A0"/>
                </a:solidFill>
                <a:latin typeface="Segoe Script" pitchFamily="34" charset="0"/>
              </a:rPr>
              <a:t>И вдруг прыжок, и вдруг летит,</a:t>
            </a:r>
          </a:p>
          <a:p>
            <a:r>
              <a:rPr lang="ru-RU" dirty="0" smtClean="0">
                <a:solidFill>
                  <a:srgbClr val="7030A0"/>
                </a:solidFill>
                <a:latin typeface="Segoe Script" pitchFamily="34" charset="0"/>
              </a:rPr>
              <a:t>Летит, как пух от уст Эола;</a:t>
            </a:r>
          </a:p>
          <a:p>
            <a:r>
              <a:rPr lang="ru-RU" dirty="0" smtClean="0">
                <a:solidFill>
                  <a:srgbClr val="7030A0"/>
                </a:solidFill>
                <a:latin typeface="Segoe Script" pitchFamily="34" charset="0"/>
              </a:rPr>
              <a:t>То стан совьет, то разовьет,</a:t>
            </a:r>
          </a:p>
          <a:p>
            <a:r>
              <a:rPr lang="ru-RU" dirty="0" smtClean="0">
                <a:solidFill>
                  <a:srgbClr val="7030A0"/>
                </a:solidFill>
                <a:latin typeface="Segoe Script" pitchFamily="34" charset="0"/>
              </a:rPr>
              <a:t>И быстрой ножкой ножку бьет.</a:t>
            </a:r>
            <a:endParaRPr lang="ru-RU" dirty="0">
              <a:solidFill>
                <a:srgbClr val="7030A0"/>
              </a:solidFill>
            </a:endParaRPr>
          </a:p>
        </p:txBody>
      </p:sp>
      <p:pic>
        <p:nvPicPr>
          <p:cNvPr id="47106" name="Picture 2" descr="C:\Users\Нина Александровна\Desktop\Без названия.jpg"/>
          <p:cNvPicPr>
            <a:picLocks noChangeAspect="1" noChangeArrowheads="1"/>
          </p:cNvPicPr>
          <p:nvPr/>
        </p:nvPicPr>
        <p:blipFill>
          <a:blip r:embed="rId4" cstate="print">
            <a:lum bright="42000" contrast="4000"/>
          </a:blip>
          <a:srcRect/>
          <a:stretch>
            <a:fillRect/>
          </a:stretch>
        </p:blipFill>
        <p:spPr bwMode="auto">
          <a:xfrm rot="21310009">
            <a:off x="379903" y="2905696"/>
            <a:ext cx="1959149" cy="1832479"/>
          </a:xfrm>
          <a:prstGeom prst="rect">
            <a:avLst/>
          </a:prstGeom>
          <a:noFill/>
          <a:effectLst>
            <a:softEdge rad="127000"/>
          </a:effectLst>
          <a:scene3d>
            <a:camera prst="isometricOffAxis1Right"/>
            <a:lightRig rig="threePt" dir="t"/>
          </a:scene3d>
        </p:spPr>
      </p:pic>
      <p:pic>
        <p:nvPicPr>
          <p:cNvPr id="47107" name="Picture 3" descr="C:\Users\Нина Александровна\Desktop\Avdotya_Istomina_by_Riesener.jpg"/>
          <p:cNvPicPr>
            <a:picLocks noChangeAspect="1" noChangeArrowheads="1"/>
          </p:cNvPicPr>
          <p:nvPr/>
        </p:nvPicPr>
        <p:blipFill>
          <a:blip r:embed="rId5" cstate="print"/>
          <a:srcRect/>
          <a:stretch>
            <a:fillRect/>
          </a:stretch>
        </p:blipFill>
        <p:spPr bwMode="auto">
          <a:xfrm>
            <a:off x="6786909" y="234132"/>
            <a:ext cx="1550664" cy="1898013"/>
          </a:xfrm>
          <a:prstGeom prst="rect">
            <a:avLst/>
          </a:prstGeom>
          <a:noFill/>
          <a:effectLst>
            <a:softEdge rad="127000"/>
          </a:effectLst>
        </p:spPr>
      </p:pic>
      <p:pic>
        <p:nvPicPr>
          <p:cNvPr id="10" name="Рисунок 9" descr="C:\Users\Нина Александровна\Desktop\images.png"/>
          <p:cNvPicPr/>
          <p:nvPr/>
        </p:nvPicPr>
        <p:blipFill>
          <a:blip r:embed="rId6" cstate="print">
            <a:lum bright="51000"/>
          </a:blip>
          <a:srcRect l="4777" t="5625" r="4777" b="6875"/>
          <a:stretch>
            <a:fillRect/>
          </a:stretch>
        </p:blipFill>
        <p:spPr bwMode="auto">
          <a:xfrm>
            <a:off x="3042493" y="4554612"/>
            <a:ext cx="2095500" cy="1028700"/>
          </a:xfrm>
          <a:prstGeom prst="rect">
            <a:avLst/>
          </a:prstGeom>
          <a:noFill/>
          <a:ln w="9525">
            <a:noFill/>
            <a:miter lim="800000"/>
            <a:headEnd/>
            <a:tailEnd/>
          </a:ln>
          <a:effectLst>
            <a:softEdge rad="317500"/>
          </a:effectLst>
        </p:spPr>
      </p:pic>
      <p:sp>
        <p:nvSpPr>
          <p:cNvPr id="12" name="Управляющая кнопка: домой 11">
            <a:hlinkClick r:id="" action="ppaction://hlinkshowjump?jump=firstslide" highlightClick="1"/>
          </p:cNvPr>
          <p:cNvSpPr/>
          <p:nvPr/>
        </p:nvSpPr>
        <p:spPr>
          <a:xfrm>
            <a:off x="7867029" y="5418708"/>
            <a:ext cx="504056" cy="432048"/>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1530325" y="234132"/>
            <a:ext cx="561662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chemeClr val="accent2"/>
                </a:solidFill>
                <a:latin typeface="Times New Roman" pitchFamily="18" charset="0"/>
                <a:cs typeface="Times New Roman" pitchFamily="18" charset="0"/>
              </a:rPr>
              <a:t>Мария Николаевна Раевская (Волконская)</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1818308"/>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1804–1863</a:t>
            </a:r>
            <a:endParaRPr lang="ru-RU" sz="1600" dirty="0">
              <a:latin typeface="Times New Roman" pitchFamily="18" charset="0"/>
              <a:cs typeface="Times New Roman" pitchFamily="18" charset="0"/>
            </a:endParaRPr>
          </a:p>
        </p:txBody>
      </p:sp>
      <p:sp>
        <p:nvSpPr>
          <p:cNvPr id="10" name="TextBox 9"/>
          <p:cNvSpPr txBox="1"/>
          <p:nvPr/>
        </p:nvSpPr>
        <p:spPr>
          <a:xfrm>
            <a:off x="1818357" y="882204"/>
            <a:ext cx="5112568" cy="2862322"/>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    В 1820 году поэт был выслан из Петербурга на Юг. Здесь суждено было поэту пережить сильнейшее, неведомое ему ранее чувство любви. Пушкин воспылал страстной романтической любовью к младшей дочери генерала Раевского, легендарного героя 1812-го года, к пятнадцатилетней Марии. В семье Раевских Пушкин жил четыре месяца: сначала на Кавказе, затем путешествовал с семьёй генерала по Крыму. Вот как он об этом пишет в своих воспоминаниях: </a:t>
            </a:r>
            <a:endParaRPr lang="ru-RU" sz="1800" dirty="0">
              <a:latin typeface="Times New Roman" pitchFamily="18" charset="0"/>
              <a:cs typeface="Times New Roman" pitchFamily="18" charset="0"/>
            </a:endParaRPr>
          </a:p>
        </p:txBody>
      </p:sp>
      <p:pic>
        <p:nvPicPr>
          <p:cNvPr id="13" name="Рисунок 12" descr="Мария Николаевна Раевская"/>
          <p:cNvPicPr/>
          <p:nvPr/>
        </p:nvPicPr>
        <p:blipFill>
          <a:blip r:embed="rId4" cstate="print"/>
          <a:srcRect l="15137" t="31189" r="46069" b="14320"/>
          <a:stretch>
            <a:fillRect/>
          </a:stretch>
        </p:blipFill>
        <p:spPr bwMode="auto">
          <a:xfrm>
            <a:off x="6858917" y="234132"/>
            <a:ext cx="1555982" cy="1728191"/>
          </a:xfrm>
          <a:prstGeom prst="rect">
            <a:avLst/>
          </a:prstGeom>
          <a:noFill/>
          <a:ln w="9525">
            <a:noFill/>
            <a:miter lim="800000"/>
            <a:headEnd/>
            <a:tailEnd/>
          </a:ln>
          <a:effectLst>
            <a:softEdge rad="127000"/>
          </a:effectLst>
        </p:spPr>
      </p:pic>
      <p:sp>
        <p:nvSpPr>
          <p:cNvPr id="12" name="TextBox 11"/>
          <p:cNvSpPr txBox="1"/>
          <p:nvPr/>
        </p:nvSpPr>
        <p:spPr>
          <a:xfrm>
            <a:off x="1458317" y="3690516"/>
            <a:ext cx="6408712" cy="1200329"/>
          </a:xfrm>
          <a:prstGeom prst="rect">
            <a:avLst/>
          </a:prstGeom>
          <a:noFill/>
        </p:spPr>
        <p:txBody>
          <a:bodyPr wrap="square" rtlCol="0">
            <a:spAutoFit/>
          </a:bodyPr>
          <a:lstStyle/>
          <a:p>
            <a:pPr algn="just"/>
            <a:r>
              <a:rPr lang="ru-RU" sz="1800" i="1" dirty="0" smtClean="0">
                <a:solidFill>
                  <a:srgbClr val="002060"/>
                </a:solidFill>
                <a:latin typeface="Times New Roman" pitchFamily="18" charset="0"/>
                <a:cs typeface="Times New Roman" pitchFamily="18" charset="0"/>
              </a:rPr>
              <a:t>«Счастливые минуты жизни моей провел я посреди семейства почтенного Раевского. Я не видел в нем героя, славу русского войска, я в нем любил человека с ясным умом, с простой, прекрасной душою...».</a:t>
            </a:r>
            <a:endParaRPr lang="ru-RU" dirty="0"/>
          </a:p>
        </p:txBody>
      </p:sp>
      <p:pic>
        <p:nvPicPr>
          <p:cNvPr id="9" name="Рисунок 8" descr="C:\Users\Нина Александровна\Desktop\images.png"/>
          <p:cNvPicPr/>
          <p:nvPr/>
        </p:nvPicPr>
        <p:blipFill>
          <a:blip r:embed="rId5" cstate="print">
            <a:lum bright="51000"/>
          </a:blip>
          <a:srcRect l="4777" t="5625" r="4777" b="6875"/>
          <a:stretch>
            <a:fillRect/>
          </a:stretch>
        </p:blipFill>
        <p:spPr bwMode="auto">
          <a:xfrm>
            <a:off x="3258517" y="4914652"/>
            <a:ext cx="2095500" cy="1028700"/>
          </a:xfrm>
          <a:prstGeom prst="rect">
            <a:avLst/>
          </a:prstGeom>
          <a:noFill/>
          <a:ln w="9525">
            <a:noFill/>
            <a:miter lim="800000"/>
            <a:headEnd/>
            <a:tailEnd/>
          </a:ln>
          <a:effectLst>
            <a:softEdge rad="317500"/>
          </a:effectLst>
        </p:spPr>
      </p:pic>
      <p:sp>
        <p:nvSpPr>
          <p:cNvPr id="14" name="Управляющая кнопка: домой 13">
            <a:hlinkClick r:id="" action="ppaction://hlinkshowjump?jump=firstslide" highlightClick="1"/>
          </p:cNvPr>
          <p:cNvSpPr/>
          <p:nvPr/>
        </p:nvSpPr>
        <p:spPr>
          <a:xfrm>
            <a:off x="7939037" y="5274692"/>
            <a:ext cx="504056" cy="576064"/>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1530325" y="234132"/>
            <a:ext cx="5472608"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chemeClr val="accent2"/>
                </a:solidFill>
                <a:latin typeface="Times New Roman" pitchFamily="18" charset="0"/>
                <a:cs typeface="Times New Roman" pitchFamily="18" charset="0"/>
              </a:rPr>
              <a:t>Мария Николаевна Раевская (Волконская)</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1818308"/>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1804–1863</a:t>
            </a:r>
            <a:endParaRPr lang="ru-RU" sz="1600" dirty="0">
              <a:latin typeface="Times New Roman" pitchFamily="18" charset="0"/>
              <a:cs typeface="Times New Roman" pitchFamily="18" charset="0"/>
            </a:endParaRPr>
          </a:p>
        </p:txBody>
      </p:sp>
      <p:sp>
        <p:nvSpPr>
          <p:cNvPr id="12" name="TextBox 11"/>
          <p:cNvSpPr txBox="1"/>
          <p:nvPr/>
        </p:nvSpPr>
        <p:spPr>
          <a:xfrm>
            <a:off x="1890365" y="882204"/>
            <a:ext cx="5040560" cy="2308324"/>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Пятнадцатилетняя </a:t>
            </a:r>
            <a:r>
              <a:rPr lang="ru-RU" sz="1800" dirty="0" smtClean="0">
                <a:latin typeface="Times New Roman" pitchFamily="18" charset="0"/>
                <a:cs typeface="Times New Roman" pitchFamily="18" charset="0"/>
              </a:rPr>
              <a:t>Мария вошла в жизнь и творчество Александра Сергеевича Пушкина как "утаенная любовь", как та девушка, которая не ответила ему взаимностью.  Тем не менее романтическая любовь к Марии, чистая, возвышенная, вдохновила его на создание лучших лирических стихотворений, равных которым русская поэзия еще не знала. Среди них:</a:t>
            </a:r>
            <a:endParaRPr lang="ru-RU" dirty="0"/>
          </a:p>
        </p:txBody>
      </p:sp>
      <p:sp>
        <p:nvSpPr>
          <p:cNvPr id="9" name="TextBox 8"/>
          <p:cNvSpPr txBox="1"/>
          <p:nvPr/>
        </p:nvSpPr>
        <p:spPr>
          <a:xfrm>
            <a:off x="1242293" y="3186460"/>
            <a:ext cx="6840760" cy="2308324"/>
          </a:xfrm>
          <a:prstGeom prst="rect">
            <a:avLst/>
          </a:prstGeom>
          <a:noFill/>
        </p:spPr>
        <p:txBody>
          <a:bodyPr wrap="square" rtlCol="0">
            <a:spAutoFit/>
          </a:bodyPr>
          <a:lstStyle/>
          <a:p>
            <a:pPr algn="just"/>
            <a:r>
              <a:rPr lang="ru-RU" sz="1800" dirty="0" smtClean="0">
                <a:solidFill>
                  <a:srgbClr val="002060"/>
                </a:solidFill>
                <a:latin typeface="Times New Roman" pitchFamily="18" charset="0"/>
                <a:cs typeface="Times New Roman" pitchFamily="18" charset="0"/>
              </a:rPr>
              <a:t>«Погасло дневное светило»,  «Редеет облаков летучая гряда», «Я помню море пред грозою», «Фонтану Бахчисарайского дворца», «Не пой, красавица, при мне», «На холмах Грузии лежит ночная мгла», «Бахчисарайский фонтан», строфа в «Евгении Онегине» («Как я завидовал волнам/Бегущим бурной чередою/C любовью лечь к ее ногам!»), «Кавказский пленник» (образ черкешенки),, "Цыгане", «Кавказский пленник» (образ черкешенки), "Цыгане", </a:t>
            </a:r>
            <a:r>
              <a:rPr lang="ru-RU" sz="1800" dirty="0" smtClean="0">
                <a:latin typeface="Times New Roman" pitchFamily="18" charset="0"/>
                <a:cs typeface="Times New Roman" pitchFamily="18" charset="0"/>
              </a:rPr>
              <a:t>и другие.</a:t>
            </a:r>
            <a:endParaRPr lang="ru-RU" sz="1800" dirty="0">
              <a:latin typeface="Times New Roman" pitchFamily="18" charset="0"/>
              <a:cs typeface="Times New Roman" pitchFamily="18" charset="0"/>
            </a:endParaRPr>
          </a:p>
        </p:txBody>
      </p:sp>
      <p:pic>
        <p:nvPicPr>
          <p:cNvPr id="10" name="Рисунок 9" descr="C:\Users\Нина Александровна\Desktop\images.png"/>
          <p:cNvPicPr/>
          <p:nvPr/>
        </p:nvPicPr>
        <p:blipFill>
          <a:blip r:embed="rId4" cstate="print">
            <a:lum bright="51000"/>
          </a:blip>
          <a:srcRect l="4777" t="5625" r="4777" b="6875"/>
          <a:stretch>
            <a:fillRect/>
          </a:stretch>
        </p:blipFill>
        <p:spPr bwMode="auto">
          <a:xfrm>
            <a:off x="3330525" y="4842644"/>
            <a:ext cx="2095500" cy="1028700"/>
          </a:xfrm>
          <a:prstGeom prst="rect">
            <a:avLst/>
          </a:prstGeom>
          <a:noFill/>
          <a:ln w="9525">
            <a:noFill/>
            <a:miter lim="800000"/>
            <a:headEnd/>
            <a:tailEnd/>
          </a:ln>
          <a:effectLst>
            <a:softEdge rad="317500"/>
          </a:effectLst>
        </p:spPr>
      </p:pic>
      <p:pic>
        <p:nvPicPr>
          <p:cNvPr id="14" name="Рисунок 13" descr="РАЕ"/>
          <p:cNvPicPr/>
          <p:nvPr/>
        </p:nvPicPr>
        <p:blipFill>
          <a:blip r:embed="rId5" cstate="print"/>
          <a:srcRect/>
          <a:stretch>
            <a:fillRect/>
          </a:stretch>
        </p:blipFill>
        <p:spPr bwMode="auto">
          <a:xfrm>
            <a:off x="6930925" y="234132"/>
            <a:ext cx="1440160" cy="1656184"/>
          </a:xfrm>
          <a:prstGeom prst="rect">
            <a:avLst/>
          </a:prstGeom>
          <a:noFill/>
          <a:ln w="9525">
            <a:noFill/>
            <a:miter lim="800000"/>
            <a:headEnd/>
            <a:tailEnd/>
          </a:ln>
          <a:effectLst>
            <a:softEdge rad="1270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chemeClr val="accent2"/>
                </a:solidFill>
                <a:latin typeface="Times New Roman" pitchFamily="18" charset="0"/>
                <a:cs typeface="Times New Roman" pitchFamily="18" charset="0"/>
              </a:rPr>
              <a:t>Мария Николаевна Волконская</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2034332"/>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1804–1863</a:t>
            </a:r>
            <a:endParaRPr lang="ru-RU" sz="1600" dirty="0">
              <a:latin typeface="Times New Roman" pitchFamily="18" charset="0"/>
              <a:cs typeface="Times New Roman" pitchFamily="18" charset="0"/>
            </a:endParaRPr>
          </a:p>
        </p:txBody>
      </p:sp>
      <p:sp>
        <p:nvSpPr>
          <p:cNvPr id="10" name="TextBox 9"/>
          <p:cNvSpPr txBox="1"/>
          <p:nvPr/>
        </p:nvSpPr>
        <p:spPr>
          <a:xfrm>
            <a:off x="1818357" y="594172"/>
            <a:ext cx="5112568" cy="5109091"/>
          </a:xfrm>
          <a:prstGeom prst="rect">
            <a:avLst/>
          </a:prstGeom>
          <a:noFill/>
        </p:spPr>
        <p:txBody>
          <a:bodyPr wrap="square" rtlCol="0">
            <a:spAutoFit/>
          </a:bodyPr>
          <a:lstStyle/>
          <a:p>
            <a:r>
              <a:rPr lang="ru-RU" sz="1600" dirty="0" smtClean="0">
                <a:solidFill>
                  <a:srgbClr val="7030A0"/>
                </a:solidFill>
                <a:latin typeface="Segoe Script" pitchFamily="34" charset="0"/>
              </a:rPr>
              <a:t>Фонтан любви, фонтан живой!</a:t>
            </a:r>
          </a:p>
          <a:p>
            <a:r>
              <a:rPr lang="ru-RU" sz="1600" dirty="0" smtClean="0">
                <a:solidFill>
                  <a:srgbClr val="7030A0"/>
                </a:solidFill>
                <a:latin typeface="Segoe Script" pitchFamily="34" charset="0"/>
              </a:rPr>
              <a:t>Принес я в дар тебе две розы.</a:t>
            </a:r>
          </a:p>
          <a:p>
            <a:r>
              <a:rPr lang="ru-RU" sz="1600" dirty="0" smtClean="0">
                <a:solidFill>
                  <a:srgbClr val="7030A0"/>
                </a:solidFill>
                <a:latin typeface="Segoe Script" pitchFamily="34" charset="0"/>
              </a:rPr>
              <a:t>Люблю немолчный говор твой</a:t>
            </a:r>
          </a:p>
          <a:p>
            <a:r>
              <a:rPr lang="ru-RU" sz="1600" dirty="0" smtClean="0">
                <a:solidFill>
                  <a:srgbClr val="7030A0"/>
                </a:solidFill>
                <a:latin typeface="Segoe Script" pitchFamily="34" charset="0"/>
              </a:rPr>
              <a:t>И поэтические слезы.</a:t>
            </a:r>
          </a:p>
          <a:p>
            <a:r>
              <a:rPr lang="ru-RU" sz="1600" dirty="0" smtClean="0">
                <a:solidFill>
                  <a:srgbClr val="7030A0"/>
                </a:solidFill>
                <a:latin typeface="Segoe Script" pitchFamily="34" charset="0"/>
              </a:rPr>
              <a:t>Твоя серебряная пыль</a:t>
            </a:r>
          </a:p>
          <a:p>
            <a:r>
              <a:rPr lang="ru-RU" sz="1600" dirty="0" smtClean="0">
                <a:solidFill>
                  <a:srgbClr val="7030A0"/>
                </a:solidFill>
                <a:latin typeface="Segoe Script" pitchFamily="34" charset="0"/>
              </a:rPr>
              <a:t>Меня кропит росою хладной:</a:t>
            </a:r>
          </a:p>
          <a:p>
            <a:r>
              <a:rPr lang="ru-RU" sz="1600" dirty="0" smtClean="0">
                <a:solidFill>
                  <a:srgbClr val="7030A0"/>
                </a:solidFill>
                <a:latin typeface="Segoe Script" pitchFamily="34" charset="0"/>
              </a:rPr>
              <a:t> Ах, лейся, лейся, ключ отрадный!</a:t>
            </a:r>
          </a:p>
          <a:p>
            <a:r>
              <a:rPr lang="ru-RU" sz="1600" dirty="0" smtClean="0">
                <a:solidFill>
                  <a:srgbClr val="7030A0"/>
                </a:solidFill>
                <a:latin typeface="Segoe Script" pitchFamily="34" charset="0"/>
              </a:rPr>
              <a:t>Журчи, журчи свою мне быль...</a:t>
            </a:r>
          </a:p>
          <a:p>
            <a:r>
              <a:rPr lang="ru-RU" sz="1600" dirty="0" smtClean="0">
                <a:solidFill>
                  <a:srgbClr val="7030A0"/>
                </a:solidFill>
                <a:latin typeface="Segoe Script" pitchFamily="34" charset="0"/>
              </a:rPr>
              <a:t>Фонтан любви, фонтан печальный!</a:t>
            </a:r>
          </a:p>
          <a:p>
            <a:r>
              <a:rPr lang="ru-RU" sz="1600" dirty="0" smtClean="0">
                <a:solidFill>
                  <a:srgbClr val="7030A0"/>
                </a:solidFill>
                <a:latin typeface="Segoe Script" pitchFamily="34" charset="0"/>
              </a:rPr>
              <a:t>И я твой мрамор вопрошал:</a:t>
            </a:r>
          </a:p>
          <a:p>
            <a:r>
              <a:rPr lang="ru-RU" sz="1600" dirty="0" smtClean="0">
                <a:solidFill>
                  <a:srgbClr val="7030A0"/>
                </a:solidFill>
                <a:latin typeface="Segoe Script" pitchFamily="34" charset="0"/>
              </a:rPr>
              <a:t>Хвалу стране прочел я </a:t>
            </a:r>
            <a:r>
              <a:rPr lang="ru-RU" sz="1600" dirty="0" err="1" smtClean="0">
                <a:solidFill>
                  <a:srgbClr val="7030A0"/>
                </a:solidFill>
                <a:latin typeface="Segoe Script" pitchFamily="34" charset="0"/>
              </a:rPr>
              <a:t>дальной</a:t>
            </a:r>
            <a:r>
              <a:rPr lang="ru-RU" sz="1600" dirty="0" smtClean="0">
                <a:solidFill>
                  <a:srgbClr val="7030A0"/>
                </a:solidFill>
                <a:latin typeface="Segoe Script" pitchFamily="34" charset="0"/>
              </a:rPr>
              <a:t>;</a:t>
            </a:r>
          </a:p>
          <a:p>
            <a:r>
              <a:rPr lang="ru-RU" sz="1600" dirty="0" smtClean="0">
                <a:solidFill>
                  <a:srgbClr val="7030A0"/>
                </a:solidFill>
                <a:latin typeface="Segoe Script" pitchFamily="34" charset="0"/>
              </a:rPr>
              <a:t>Но о Марии ты молчал...</a:t>
            </a:r>
          </a:p>
          <a:p>
            <a:r>
              <a:rPr lang="ru-RU" sz="1600" dirty="0" smtClean="0">
                <a:solidFill>
                  <a:srgbClr val="7030A0"/>
                </a:solidFill>
                <a:latin typeface="Segoe Script" pitchFamily="34" charset="0"/>
              </a:rPr>
              <a:t>Светило бледное гарема!</a:t>
            </a:r>
          </a:p>
          <a:p>
            <a:r>
              <a:rPr lang="ru-RU" sz="1600" dirty="0" smtClean="0">
                <a:solidFill>
                  <a:srgbClr val="7030A0"/>
                </a:solidFill>
                <a:latin typeface="Segoe Script" pitchFamily="34" charset="0"/>
              </a:rPr>
              <a:t>И здесь ужель </a:t>
            </a:r>
            <a:r>
              <a:rPr lang="ru-RU" sz="1600" dirty="0" err="1" smtClean="0">
                <a:solidFill>
                  <a:srgbClr val="7030A0"/>
                </a:solidFill>
                <a:latin typeface="Segoe Script" pitchFamily="34" charset="0"/>
              </a:rPr>
              <a:t>забвенно</a:t>
            </a:r>
            <a:r>
              <a:rPr lang="ru-RU" sz="1600" dirty="0" smtClean="0">
                <a:solidFill>
                  <a:srgbClr val="7030A0"/>
                </a:solidFill>
                <a:latin typeface="Segoe Script" pitchFamily="34" charset="0"/>
              </a:rPr>
              <a:t> ты?</a:t>
            </a:r>
          </a:p>
          <a:p>
            <a:r>
              <a:rPr lang="ru-RU" sz="1600" dirty="0" smtClean="0">
                <a:solidFill>
                  <a:srgbClr val="7030A0"/>
                </a:solidFill>
                <a:latin typeface="Segoe Script" pitchFamily="34" charset="0"/>
              </a:rPr>
              <a:t>Или Мария и </a:t>
            </a:r>
            <a:r>
              <a:rPr lang="ru-RU" sz="1600" dirty="0" err="1" smtClean="0">
                <a:solidFill>
                  <a:srgbClr val="7030A0"/>
                </a:solidFill>
                <a:latin typeface="Segoe Script" pitchFamily="34" charset="0"/>
              </a:rPr>
              <a:t>Зарема</a:t>
            </a:r>
            <a:r>
              <a:rPr lang="ru-RU" sz="1600" dirty="0" smtClean="0">
                <a:solidFill>
                  <a:srgbClr val="7030A0"/>
                </a:solidFill>
                <a:latin typeface="Segoe Script" pitchFamily="34" charset="0"/>
              </a:rPr>
              <a:t> </a:t>
            </a:r>
          </a:p>
          <a:p>
            <a:r>
              <a:rPr lang="ru-RU" sz="1600" dirty="0" smtClean="0">
                <a:solidFill>
                  <a:srgbClr val="7030A0"/>
                </a:solidFill>
                <a:latin typeface="Segoe Script" pitchFamily="34" charset="0"/>
              </a:rPr>
              <a:t>Одни счастливые мечты?</a:t>
            </a:r>
          </a:p>
          <a:p>
            <a:r>
              <a:rPr lang="ru-RU" sz="1600" dirty="0" smtClean="0">
                <a:solidFill>
                  <a:srgbClr val="7030A0"/>
                </a:solidFill>
                <a:latin typeface="Segoe Script" pitchFamily="34" charset="0"/>
              </a:rPr>
              <a:t>Иль только сон воображенья</a:t>
            </a:r>
          </a:p>
          <a:p>
            <a:r>
              <a:rPr lang="ru-RU" sz="1600" dirty="0" smtClean="0">
                <a:solidFill>
                  <a:srgbClr val="7030A0"/>
                </a:solidFill>
                <a:latin typeface="Segoe Script" pitchFamily="34" charset="0"/>
              </a:rPr>
              <a:t>В пустынной мгле нарисовал</a:t>
            </a:r>
          </a:p>
          <a:p>
            <a:r>
              <a:rPr lang="ru-RU" sz="1600" dirty="0" smtClean="0">
                <a:solidFill>
                  <a:srgbClr val="7030A0"/>
                </a:solidFill>
                <a:latin typeface="Segoe Script" pitchFamily="34" charset="0"/>
              </a:rPr>
              <a:t>Свои минутные виденья,</a:t>
            </a:r>
          </a:p>
          <a:p>
            <a:r>
              <a:rPr lang="ru-RU" sz="1600" dirty="0" smtClean="0">
                <a:solidFill>
                  <a:srgbClr val="7030A0"/>
                </a:solidFill>
                <a:latin typeface="Segoe Script" pitchFamily="34" charset="0"/>
              </a:rPr>
              <a:t>Души неясный идеал?</a:t>
            </a:r>
            <a:endParaRPr lang="ru-RU" sz="1600" dirty="0">
              <a:solidFill>
                <a:srgbClr val="7030A0"/>
              </a:solidFill>
              <a:latin typeface="Segoe Script" pitchFamily="34" charset="0"/>
            </a:endParaRPr>
          </a:p>
        </p:txBody>
      </p:sp>
      <p:sp>
        <p:nvSpPr>
          <p:cNvPr id="20" name="TextBox 19"/>
          <p:cNvSpPr txBox="1"/>
          <p:nvPr/>
        </p:nvSpPr>
        <p:spPr>
          <a:xfrm>
            <a:off x="2970485" y="5418708"/>
            <a:ext cx="4176464" cy="338554"/>
          </a:xfrm>
          <a:prstGeom prst="rect">
            <a:avLst/>
          </a:prstGeom>
          <a:noFill/>
        </p:spPr>
        <p:txBody>
          <a:bodyPr wrap="square" rtlCol="0">
            <a:spAutoFit/>
          </a:bodyPr>
          <a:lstStyle/>
          <a:p>
            <a:pPr lvl="0" algn="r"/>
            <a:r>
              <a:rPr lang="ru-RU" sz="1600" i="1" dirty="0" smtClean="0">
                <a:latin typeface="Times New Roman" pitchFamily="18" charset="0"/>
                <a:cs typeface="Times New Roman" pitchFamily="18" charset="0"/>
              </a:rPr>
              <a:t>(««Фонтану Бахчисарайского дворца</a:t>
            </a:r>
            <a:r>
              <a:rPr lang="ru-RU" sz="1600" i="1" dirty="0" smtClean="0">
                <a:latin typeface="Times New Roman" pitchFamily="18" charset="0"/>
                <a:cs typeface="Times New Roman" pitchFamily="18" charset="0"/>
              </a:rPr>
              <a:t>»)</a:t>
            </a:r>
            <a:endParaRPr lang="ru-RU" sz="1600" i="1" dirty="0">
              <a:latin typeface="Times New Roman" pitchFamily="18" charset="0"/>
              <a:cs typeface="Times New Roman" pitchFamily="18" charset="0"/>
            </a:endParaRPr>
          </a:p>
        </p:txBody>
      </p:sp>
      <p:pic>
        <p:nvPicPr>
          <p:cNvPr id="9" name="Рисунок 8" descr="C:\Users\Нина Александровна\Desktop\img9.png"/>
          <p:cNvPicPr/>
          <p:nvPr/>
        </p:nvPicPr>
        <p:blipFill>
          <a:blip r:embed="rId4" cstate="print"/>
          <a:srcRect/>
          <a:stretch>
            <a:fillRect/>
          </a:stretch>
        </p:blipFill>
        <p:spPr bwMode="auto">
          <a:xfrm>
            <a:off x="6930925" y="162124"/>
            <a:ext cx="1456184" cy="1944216"/>
          </a:xfrm>
          <a:prstGeom prst="rect">
            <a:avLst/>
          </a:prstGeom>
          <a:noFill/>
          <a:ln w="9525">
            <a:noFill/>
            <a:miter lim="800000"/>
            <a:headEnd/>
            <a:tailEnd/>
          </a:ln>
          <a:effectLst>
            <a:softEdge rad="12700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1530325" y="234132"/>
            <a:ext cx="5184576"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chemeClr val="accent2"/>
                </a:solidFill>
                <a:latin typeface="Times New Roman" pitchFamily="18" charset="0"/>
                <a:cs typeface="Times New Roman" pitchFamily="18" charset="0"/>
              </a:rPr>
              <a:t>Мария Николаевна Раевская (Волконская)</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2034332"/>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1804–1863</a:t>
            </a:r>
            <a:endParaRPr lang="ru-RU" sz="1600" dirty="0">
              <a:latin typeface="Times New Roman" pitchFamily="18" charset="0"/>
              <a:cs typeface="Times New Roman" pitchFamily="18" charset="0"/>
            </a:endParaRPr>
          </a:p>
        </p:txBody>
      </p:sp>
      <p:sp>
        <p:nvSpPr>
          <p:cNvPr id="10" name="TextBox 9"/>
          <p:cNvSpPr txBox="1"/>
          <p:nvPr/>
        </p:nvSpPr>
        <p:spPr>
          <a:xfrm>
            <a:off x="1962373" y="738188"/>
            <a:ext cx="4896544" cy="4801314"/>
          </a:xfrm>
          <a:prstGeom prst="rect">
            <a:avLst/>
          </a:prstGeom>
          <a:noFill/>
        </p:spPr>
        <p:txBody>
          <a:bodyPr wrap="square" rtlCol="0">
            <a:spAutoFit/>
          </a:bodyPr>
          <a:lstStyle/>
          <a:p>
            <a:r>
              <a:rPr lang="ru-RU" sz="1800" b="1" dirty="0" smtClean="0">
                <a:solidFill>
                  <a:srgbClr val="7030A0"/>
                </a:solidFill>
                <a:latin typeface="Segoe Script" pitchFamily="34" charset="0"/>
                <a:cs typeface="Times New Roman" pitchFamily="18" charset="0"/>
              </a:rPr>
              <a:t>Я помню море пред грозою</a:t>
            </a:r>
            <a:endParaRPr lang="ru-RU" sz="1800" dirty="0" smtClean="0">
              <a:solidFill>
                <a:srgbClr val="7030A0"/>
              </a:solidFill>
              <a:latin typeface="Segoe Script" pitchFamily="34" charset="0"/>
              <a:cs typeface="Times New Roman" pitchFamily="18" charset="0"/>
            </a:endParaRPr>
          </a:p>
          <a:p>
            <a:endParaRPr lang="ru-RU" sz="1800" dirty="0" smtClean="0">
              <a:solidFill>
                <a:srgbClr val="7030A0"/>
              </a:solidFill>
              <a:latin typeface="Segoe Script" pitchFamily="34" charset="0"/>
              <a:cs typeface="Times New Roman" pitchFamily="18" charset="0"/>
            </a:endParaRPr>
          </a:p>
          <a:p>
            <a:r>
              <a:rPr lang="ru-RU" sz="1800" dirty="0" smtClean="0">
                <a:solidFill>
                  <a:srgbClr val="7030A0"/>
                </a:solidFill>
                <a:latin typeface="Segoe Script" pitchFamily="34" charset="0"/>
                <a:cs typeface="Times New Roman" pitchFamily="18" charset="0"/>
              </a:rPr>
              <a:t>Я помню море пред грозою:</a:t>
            </a:r>
          </a:p>
          <a:p>
            <a:r>
              <a:rPr lang="ru-RU" sz="1800" dirty="0" smtClean="0">
                <a:solidFill>
                  <a:srgbClr val="7030A0"/>
                </a:solidFill>
                <a:latin typeface="Segoe Script" pitchFamily="34" charset="0"/>
                <a:cs typeface="Times New Roman" pitchFamily="18" charset="0"/>
              </a:rPr>
              <a:t>Как я завидовал волнам,</a:t>
            </a:r>
          </a:p>
          <a:p>
            <a:r>
              <a:rPr lang="ru-RU" sz="1800" dirty="0" smtClean="0">
                <a:solidFill>
                  <a:srgbClr val="7030A0"/>
                </a:solidFill>
                <a:latin typeface="Segoe Script" pitchFamily="34" charset="0"/>
                <a:cs typeface="Times New Roman" pitchFamily="18" charset="0"/>
              </a:rPr>
              <a:t>Бегущим бурной чередою</a:t>
            </a:r>
          </a:p>
          <a:p>
            <a:r>
              <a:rPr lang="ru-RU" sz="1800" dirty="0" smtClean="0">
                <a:solidFill>
                  <a:srgbClr val="7030A0"/>
                </a:solidFill>
                <a:latin typeface="Segoe Script" pitchFamily="34" charset="0"/>
                <a:cs typeface="Times New Roman" pitchFamily="18" charset="0"/>
              </a:rPr>
              <a:t>С любовью лечь к ее ногам!</a:t>
            </a:r>
          </a:p>
          <a:p>
            <a:r>
              <a:rPr lang="ru-RU" sz="1800" dirty="0" smtClean="0">
                <a:solidFill>
                  <a:srgbClr val="7030A0"/>
                </a:solidFill>
                <a:latin typeface="Segoe Script" pitchFamily="34" charset="0"/>
                <a:cs typeface="Times New Roman" pitchFamily="18" charset="0"/>
              </a:rPr>
              <a:t>Как я желал тогда с волнами</a:t>
            </a:r>
          </a:p>
          <a:p>
            <a:r>
              <a:rPr lang="ru-RU" sz="1800" dirty="0" smtClean="0">
                <a:solidFill>
                  <a:srgbClr val="7030A0"/>
                </a:solidFill>
                <a:latin typeface="Segoe Script" pitchFamily="34" charset="0"/>
                <a:cs typeface="Times New Roman" pitchFamily="18" charset="0"/>
              </a:rPr>
              <a:t>Коснуться милых ног устами!</a:t>
            </a:r>
          </a:p>
          <a:p>
            <a:r>
              <a:rPr lang="ru-RU" sz="1800" dirty="0" smtClean="0">
                <a:solidFill>
                  <a:srgbClr val="7030A0"/>
                </a:solidFill>
                <a:latin typeface="Segoe Script" pitchFamily="34" charset="0"/>
                <a:cs typeface="Times New Roman" pitchFamily="18" charset="0"/>
              </a:rPr>
              <a:t>Нет, никогда средь пылких дней</a:t>
            </a:r>
          </a:p>
          <a:p>
            <a:r>
              <a:rPr lang="ru-RU" sz="1800" dirty="0" smtClean="0">
                <a:solidFill>
                  <a:srgbClr val="7030A0"/>
                </a:solidFill>
                <a:latin typeface="Segoe Script" pitchFamily="34" charset="0"/>
                <a:cs typeface="Times New Roman" pitchFamily="18" charset="0"/>
              </a:rPr>
              <a:t>Кипящей младости моей</a:t>
            </a:r>
          </a:p>
          <a:p>
            <a:r>
              <a:rPr lang="ru-RU" sz="1800" dirty="0" smtClean="0">
                <a:solidFill>
                  <a:srgbClr val="7030A0"/>
                </a:solidFill>
                <a:latin typeface="Segoe Script" pitchFamily="34" charset="0"/>
                <a:cs typeface="Times New Roman" pitchFamily="18" charset="0"/>
              </a:rPr>
              <a:t>Я не желал с таким мученьем</a:t>
            </a:r>
          </a:p>
          <a:p>
            <a:r>
              <a:rPr lang="ru-RU" sz="1800" dirty="0" smtClean="0">
                <a:solidFill>
                  <a:srgbClr val="7030A0"/>
                </a:solidFill>
                <a:latin typeface="Segoe Script" pitchFamily="34" charset="0"/>
                <a:cs typeface="Times New Roman" pitchFamily="18" charset="0"/>
              </a:rPr>
              <a:t>Лобзать уста младых </a:t>
            </a:r>
            <a:r>
              <a:rPr lang="ru-RU" sz="1800" dirty="0" err="1" smtClean="0">
                <a:solidFill>
                  <a:srgbClr val="7030A0"/>
                </a:solidFill>
                <a:latin typeface="Segoe Script" pitchFamily="34" charset="0"/>
                <a:cs typeface="Times New Roman" pitchFamily="18" charset="0"/>
              </a:rPr>
              <a:t>Армид</a:t>
            </a:r>
            <a:r>
              <a:rPr lang="ru-RU" sz="1800" dirty="0" smtClean="0">
                <a:solidFill>
                  <a:srgbClr val="7030A0"/>
                </a:solidFill>
                <a:latin typeface="Segoe Script" pitchFamily="34" charset="0"/>
                <a:cs typeface="Times New Roman" pitchFamily="18" charset="0"/>
              </a:rPr>
              <a:t>,</a:t>
            </a:r>
          </a:p>
          <a:p>
            <a:r>
              <a:rPr lang="ru-RU" sz="1800" dirty="0" smtClean="0">
                <a:solidFill>
                  <a:srgbClr val="7030A0"/>
                </a:solidFill>
                <a:latin typeface="Segoe Script" pitchFamily="34" charset="0"/>
                <a:cs typeface="Times New Roman" pitchFamily="18" charset="0"/>
              </a:rPr>
              <a:t>Иль розы пламенных ланит,</a:t>
            </a:r>
          </a:p>
          <a:p>
            <a:r>
              <a:rPr lang="ru-RU" sz="1800" dirty="0" smtClean="0">
                <a:solidFill>
                  <a:srgbClr val="7030A0"/>
                </a:solidFill>
                <a:latin typeface="Segoe Script" pitchFamily="34" charset="0"/>
                <a:cs typeface="Times New Roman" pitchFamily="18" charset="0"/>
              </a:rPr>
              <a:t>Иль перси, полные томленьем;</a:t>
            </a:r>
          </a:p>
          <a:p>
            <a:r>
              <a:rPr lang="ru-RU" sz="1800" dirty="0" smtClean="0">
                <a:solidFill>
                  <a:srgbClr val="7030A0"/>
                </a:solidFill>
                <a:latin typeface="Segoe Script" pitchFamily="34" charset="0"/>
                <a:cs typeface="Times New Roman" pitchFamily="18" charset="0"/>
              </a:rPr>
              <a:t>Нет, никогда порыв страстей</a:t>
            </a:r>
          </a:p>
          <a:p>
            <a:r>
              <a:rPr lang="ru-RU" sz="1800" dirty="0" smtClean="0">
                <a:solidFill>
                  <a:srgbClr val="7030A0"/>
                </a:solidFill>
                <a:latin typeface="Segoe Script" pitchFamily="34" charset="0"/>
                <a:cs typeface="Times New Roman" pitchFamily="18" charset="0"/>
              </a:rPr>
              <a:t>Так не терзал души моей!</a:t>
            </a:r>
          </a:p>
          <a:p>
            <a:pPr algn="r"/>
            <a:r>
              <a:rPr lang="ru-RU" sz="1800" i="1" dirty="0" smtClean="0">
                <a:latin typeface="Times New Roman" pitchFamily="18" charset="0"/>
                <a:cs typeface="Times New Roman" pitchFamily="18" charset="0"/>
              </a:rPr>
              <a:t>1824 г.</a:t>
            </a:r>
            <a:r>
              <a:rPr lang="ru-RU"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p:txBody>
      </p:sp>
      <p:pic>
        <p:nvPicPr>
          <p:cNvPr id="8" name="Рисунок 7" descr="C:\Users\Нина Александровна\Desktop\images.png"/>
          <p:cNvPicPr/>
          <p:nvPr/>
        </p:nvPicPr>
        <p:blipFill>
          <a:blip r:embed="rId4" cstate="print">
            <a:lum bright="51000"/>
          </a:blip>
          <a:srcRect l="4777" t="5625" r="4777" b="6875"/>
          <a:stretch>
            <a:fillRect/>
          </a:stretch>
        </p:blipFill>
        <p:spPr bwMode="auto">
          <a:xfrm>
            <a:off x="2898477" y="4770636"/>
            <a:ext cx="2095500" cy="1028700"/>
          </a:xfrm>
          <a:prstGeom prst="rect">
            <a:avLst/>
          </a:prstGeom>
          <a:noFill/>
          <a:ln w="9525">
            <a:noFill/>
            <a:miter lim="800000"/>
            <a:headEnd/>
            <a:tailEnd/>
          </a:ln>
          <a:effectLst>
            <a:softEdge rad="317500"/>
          </a:effectLst>
        </p:spPr>
      </p:pic>
      <p:pic>
        <p:nvPicPr>
          <p:cNvPr id="9" name="Рисунок 8" descr="volkonskaya"/>
          <p:cNvPicPr/>
          <p:nvPr/>
        </p:nvPicPr>
        <p:blipFill>
          <a:blip r:embed="rId5" cstate="print"/>
          <a:srcRect/>
          <a:stretch>
            <a:fillRect/>
          </a:stretch>
        </p:blipFill>
        <p:spPr>
          <a:xfrm>
            <a:off x="6858917" y="162124"/>
            <a:ext cx="1512168" cy="1728192"/>
          </a:xfrm>
          <a:prstGeom prst="rect">
            <a:avLst/>
          </a:prstGeom>
          <a:effectLst>
            <a:softEdge rad="127000"/>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1530325" y="234132"/>
            <a:ext cx="5328592"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chemeClr val="accent2"/>
                </a:solidFill>
                <a:latin typeface="Times New Roman" pitchFamily="18" charset="0"/>
                <a:cs typeface="Times New Roman" pitchFamily="18" charset="0"/>
              </a:rPr>
              <a:t>Мария Николаевна Раевская (Волконская)</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218957" y="2034332"/>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1804–1863</a:t>
            </a:r>
            <a:endParaRPr lang="ru-RU" sz="1600" dirty="0">
              <a:latin typeface="Times New Roman" pitchFamily="18" charset="0"/>
              <a:cs typeface="Times New Roman" pitchFamily="18" charset="0"/>
            </a:endParaRPr>
          </a:p>
        </p:txBody>
      </p:sp>
      <p:sp>
        <p:nvSpPr>
          <p:cNvPr id="9" name="TextBox 8"/>
          <p:cNvSpPr txBox="1"/>
          <p:nvPr/>
        </p:nvSpPr>
        <p:spPr>
          <a:xfrm>
            <a:off x="1746349" y="666180"/>
            <a:ext cx="5112568" cy="2585323"/>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Отзвуки увлечения Марией, глубокого и нежного, но безответного, нашли отражение в </a:t>
            </a:r>
            <a:r>
              <a:rPr lang="ru-RU" sz="1800" i="1" dirty="0" smtClean="0">
                <a:solidFill>
                  <a:srgbClr val="002060"/>
                </a:solidFill>
                <a:latin typeface="Times New Roman" pitchFamily="18" charset="0"/>
                <a:cs typeface="Times New Roman" pitchFamily="18" charset="0"/>
              </a:rPr>
              <a:t>«Кавказском пленнике» </a:t>
            </a:r>
            <a:r>
              <a:rPr lang="ru-RU" sz="1800" dirty="0" smtClean="0">
                <a:latin typeface="Times New Roman" pitchFamily="18" charset="0"/>
                <a:cs typeface="Times New Roman" pitchFamily="18" charset="0"/>
              </a:rPr>
              <a:t>и </a:t>
            </a:r>
            <a:r>
              <a:rPr lang="ru-RU" sz="1800" i="1" dirty="0" smtClean="0">
                <a:solidFill>
                  <a:srgbClr val="002060"/>
                </a:solidFill>
                <a:latin typeface="Times New Roman" pitchFamily="18" charset="0"/>
                <a:cs typeface="Times New Roman" pitchFamily="18" charset="0"/>
              </a:rPr>
              <a:t>«Евгении Онегине». </a:t>
            </a:r>
          </a:p>
          <a:p>
            <a:pPr algn="just"/>
            <a:r>
              <a:rPr lang="ru-RU" sz="1800" dirty="0" smtClean="0">
                <a:latin typeface="Times New Roman" pitchFamily="18" charset="0"/>
                <a:cs typeface="Times New Roman" pitchFamily="18" charset="0"/>
              </a:rPr>
              <a:t>     Впоследствии Мария Николаевна писала: </a:t>
            </a:r>
            <a:r>
              <a:rPr lang="ru-RU" sz="1800" i="1" dirty="0" smtClean="0">
                <a:solidFill>
                  <a:srgbClr val="002060"/>
                </a:solidFill>
                <a:latin typeface="Times New Roman" pitchFamily="18" charset="0"/>
                <a:cs typeface="Times New Roman" pitchFamily="18" charset="0"/>
              </a:rPr>
              <a:t>«Как поэт, он считал своим долгом быть влюблённым во всех хорошеньких женщин, молодых девушек, с которыми он встречался. В сущности, он обожал только свою Музу и поэтизировал всё, что видел». </a:t>
            </a:r>
            <a:endParaRPr lang="ru-RU" sz="1600" dirty="0">
              <a:latin typeface="Times New Roman" pitchFamily="18" charset="0"/>
              <a:cs typeface="Times New Roman" pitchFamily="18" charset="0"/>
            </a:endParaRPr>
          </a:p>
        </p:txBody>
      </p:sp>
      <p:sp>
        <p:nvSpPr>
          <p:cNvPr id="13" name="TextBox 12"/>
          <p:cNvSpPr txBox="1"/>
          <p:nvPr/>
        </p:nvSpPr>
        <p:spPr>
          <a:xfrm>
            <a:off x="306189" y="3258468"/>
            <a:ext cx="8064896" cy="2292935"/>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В январе 1825 года Мария вышла замуж за князя Сергея Григорьевича Волконского, представителя знатной фамилии и старинного рода. Он был старше Марии на 20 лет и в свои 37 уже служил в чине генерал-майора. Известны его геройские подвиги в сражениях войны 1812 года. </a:t>
            </a:r>
          </a:p>
          <a:p>
            <a:pPr algn="just"/>
            <a:r>
              <a:rPr lang="ru-RU" sz="1800" dirty="0" smtClean="0">
                <a:latin typeface="Times New Roman" pitchFamily="18" charset="0"/>
                <a:cs typeface="Times New Roman" pitchFamily="18" charset="0"/>
              </a:rPr>
              <a:t>     Драматична судьба мужа М. Волконской. С.Г.Волконский как один из руководителей Южного общества декабристов был осужден на 20 лет сибирской каторги. </a:t>
            </a:r>
          </a:p>
          <a:p>
            <a:endParaRPr lang="ru-RU" dirty="0"/>
          </a:p>
        </p:txBody>
      </p:sp>
      <p:pic>
        <p:nvPicPr>
          <p:cNvPr id="14" name="Рисунок 13" descr="C:\Documents and Settings\User\Рабочий стол\музы пушкина\200px-Волконская.jpg"/>
          <p:cNvPicPr/>
          <p:nvPr/>
        </p:nvPicPr>
        <p:blipFill>
          <a:blip r:embed="rId4" cstate="print"/>
          <a:srcRect/>
          <a:stretch>
            <a:fillRect/>
          </a:stretch>
        </p:blipFill>
        <p:spPr bwMode="auto">
          <a:xfrm>
            <a:off x="6930925" y="234133"/>
            <a:ext cx="1437134" cy="1800200"/>
          </a:xfrm>
          <a:prstGeom prst="rect">
            <a:avLst/>
          </a:prstGeom>
          <a:noFill/>
          <a:effectLst>
            <a:softEdge rad="12700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1602333" y="234132"/>
            <a:ext cx="5400600"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chemeClr val="accent2"/>
                </a:solidFill>
                <a:latin typeface="Times New Roman" pitchFamily="18" charset="0"/>
                <a:cs typeface="Times New Roman" pitchFamily="18" charset="0"/>
              </a:rPr>
              <a:t>Мария Николаевна Раевская (Волконская)</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1962324"/>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1804–1863</a:t>
            </a:r>
            <a:endParaRPr lang="ru-RU" sz="1600" dirty="0">
              <a:latin typeface="Times New Roman" pitchFamily="18" charset="0"/>
              <a:cs typeface="Times New Roman" pitchFamily="18" charset="0"/>
            </a:endParaRPr>
          </a:p>
        </p:txBody>
      </p:sp>
      <p:sp>
        <p:nvSpPr>
          <p:cNvPr id="14" name="TextBox 13"/>
          <p:cNvSpPr txBox="1"/>
          <p:nvPr/>
        </p:nvSpPr>
        <p:spPr>
          <a:xfrm>
            <a:off x="162173" y="2394372"/>
            <a:ext cx="4392488" cy="2446824"/>
          </a:xfrm>
          <a:prstGeom prst="rect">
            <a:avLst/>
          </a:prstGeom>
          <a:noFill/>
        </p:spPr>
        <p:txBody>
          <a:bodyPr wrap="square" rtlCol="0">
            <a:spAutoFit/>
          </a:bodyPr>
          <a:lstStyle/>
          <a:p>
            <a:r>
              <a:rPr lang="ru-RU" i="1" dirty="0" smtClean="0">
                <a:solidFill>
                  <a:srgbClr val="002060"/>
                </a:solidFill>
                <a:latin typeface="Segoe Script" pitchFamily="34" charset="0"/>
              </a:rPr>
              <a:t>Тебе - но голос музы томной</a:t>
            </a:r>
            <a:br>
              <a:rPr lang="ru-RU" i="1" dirty="0" smtClean="0">
                <a:solidFill>
                  <a:srgbClr val="002060"/>
                </a:solidFill>
                <a:latin typeface="Segoe Script" pitchFamily="34" charset="0"/>
              </a:rPr>
            </a:br>
            <a:r>
              <a:rPr lang="ru-RU" i="1" dirty="0" smtClean="0">
                <a:solidFill>
                  <a:srgbClr val="002060"/>
                </a:solidFill>
                <a:latin typeface="Segoe Script" pitchFamily="34" charset="0"/>
              </a:rPr>
              <a:t>Коснется ль уха твоего?</a:t>
            </a:r>
            <a:br>
              <a:rPr lang="ru-RU" i="1" dirty="0" smtClean="0">
                <a:solidFill>
                  <a:srgbClr val="002060"/>
                </a:solidFill>
                <a:latin typeface="Segoe Script" pitchFamily="34" charset="0"/>
              </a:rPr>
            </a:br>
            <a:r>
              <a:rPr lang="ru-RU" i="1" dirty="0" smtClean="0">
                <a:solidFill>
                  <a:srgbClr val="002060"/>
                </a:solidFill>
                <a:latin typeface="Segoe Script" pitchFamily="34" charset="0"/>
              </a:rPr>
              <a:t>Поймешь ли ты душою скромной</a:t>
            </a:r>
            <a:br>
              <a:rPr lang="ru-RU" i="1" dirty="0" smtClean="0">
                <a:solidFill>
                  <a:srgbClr val="002060"/>
                </a:solidFill>
                <a:latin typeface="Segoe Script" pitchFamily="34" charset="0"/>
              </a:rPr>
            </a:br>
            <a:r>
              <a:rPr lang="ru-RU" i="1" dirty="0" smtClean="0">
                <a:solidFill>
                  <a:srgbClr val="002060"/>
                </a:solidFill>
                <a:latin typeface="Segoe Script" pitchFamily="34" charset="0"/>
              </a:rPr>
              <a:t>Стремленье сердца моего?</a:t>
            </a:r>
            <a:br>
              <a:rPr lang="ru-RU" i="1" dirty="0" smtClean="0">
                <a:solidFill>
                  <a:srgbClr val="002060"/>
                </a:solidFill>
                <a:latin typeface="Segoe Script" pitchFamily="34" charset="0"/>
              </a:rPr>
            </a:br>
            <a:r>
              <a:rPr lang="ru-RU" i="1" dirty="0" smtClean="0">
                <a:solidFill>
                  <a:srgbClr val="002060"/>
                </a:solidFill>
                <a:latin typeface="Segoe Script" pitchFamily="34" charset="0"/>
              </a:rPr>
              <a:t>Иль посвящение поэта,</a:t>
            </a:r>
            <a:br>
              <a:rPr lang="ru-RU" i="1" dirty="0" smtClean="0">
                <a:solidFill>
                  <a:srgbClr val="002060"/>
                </a:solidFill>
                <a:latin typeface="Segoe Script" pitchFamily="34" charset="0"/>
              </a:rPr>
            </a:br>
            <a:r>
              <a:rPr lang="ru-RU" i="1" dirty="0" smtClean="0">
                <a:solidFill>
                  <a:srgbClr val="002060"/>
                </a:solidFill>
                <a:latin typeface="Segoe Script" pitchFamily="34" charset="0"/>
              </a:rPr>
              <a:t>Как некогда его любовь,</a:t>
            </a:r>
            <a:br>
              <a:rPr lang="ru-RU" i="1" dirty="0" smtClean="0">
                <a:solidFill>
                  <a:srgbClr val="002060"/>
                </a:solidFill>
                <a:latin typeface="Segoe Script" pitchFamily="34" charset="0"/>
              </a:rPr>
            </a:br>
            <a:r>
              <a:rPr lang="ru-RU" i="1" dirty="0" smtClean="0">
                <a:solidFill>
                  <a:srgbClr val="002060"/>
                </a:solidFill>
                <a:latin typeface="Segoe Script" pitchFamily="34" charset="0"/>
              </a:rPr>
              <a:t>Перед тобою без ответа</a:t>
            </a:r>
            <a:br>
              <a:rPr lang="ru-RU" i="1" dirty="0" smtClean="0">
                <a:solidFill>
                  <a:srgbClr val="002060"/>
                </a:solidFill>
                <a:latin typeface="Segoe Script" pitchFamily="34" charset="0"/>
              </a:rPr>
            </a:br>
            <a:r>
              <a:rPr lang="ru-RU" i="1" dirty="0" smtClean="0">
                <a:solidFill>
                  <a:srgbClr val="002060"/>
                </a:solidFill>
                <a:latin typeface="Segoe Script" pitchFamily="34" charset="0"/>
              </a:rPr>
              <a:t>Пройдет, непризнанное вновь?</a:t>
            </a:r>
            <a:br>
              <a:rPr lang="ru-RU" i="1" dirty="0" smtClean="0">
                <a:solidFill>
                  <a:srgbClr val="002060"/>
                </a:solidFill>
                <a:latin typeface="Segoe Script" pitchFamily="34" charset="0"/>
              </a:rPr>
            </a:br>
            <a:endParaRPr lang="ru-RU" dirty="0">
              <a:solidFill>
                <a:srgbClr val="002060"/>
              </a:solidFill>
              <a:latin typeface="Segoe Script" pitchFamily="34" charset="0"/>
            </a:endParaRPr>
          </a:p>
        </p:txBody>
      </p:sp>
      <p:sp>
        <p:nvSpPr>
          <p:cNvPr id="15" name="TextBox 14"/>
          <p:cNvSpPr txBox="1"/>
          <p:nvPr/>
        </p:nvSpPr>
        <p:spPr>
          <a:xfrm>
            <a:off x="1602333" y="666180"/>
            <a:ext cx="5328592" cy="1477328"/>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Мария Николаевна, оставив годовалого сына на попечение свекрови, последовала за мужем в Сибирь. Пушкин ей, добровольной изгнаннице, согласно пушкиноведу П.Е.Щеголеву, посвятил в 1828 году свою новую поэму "Полтава":</a:t>
            </a:r>
            <a:endParaRPr lang="ru-RU" sz="1800" dirty="0">
              <a:latin typeface="Times New Roman" pitchFamily="18" charset="0"/>
              <a:cs typeface="Times New Roman" pitchFamily="18" charset="0"/>
            </a:endParaRPr>
          </a:p>
        </p:txBody>
      </p:sp>
      <p:sp>
        <p:nvSpPr>
          <p:cNvPr id="16" name="TextBox 15"/>
          <p:cNvSpPr txBox="1"/>
          <p:nvPr/>
        </p:nvSpPr>
        <p:spPr>
          <a:xfrm>
            <a:off x="4644827" y="2466380"/>
            <a:ext cx="4032448" cy="2431435"/>
          </a:xfrm>
          <a:prstGeom prst="rect">
            <a:avLst/>
          </a:prstGeom>
          <a:noFill/>
        </p:spPr>
        <p:txBody>
          <a:bodyPr wrap="square" rtlCol="0">
            <a:spAutoFit/>
          </a:bodyPr>
          <a:lstStyle/>
          <a:p>
            <a:r>
              <a:rPr lang="ru-RU" b="1" i="1" dirty="0" smtClean="0">
                <a:solidFill>
                  <a:srgbClr val="002060"/>
                </a:solidFill>
                <a:latin typeface="Segoe Script" pitchFamily="34" charset="0"/>
              </a:rPr>
              <a:t>Узнай, по крайней мере, звуки,</a:t>
            </a:r>
            <a:br>
              <a:rPr lang="ru-RU" b="1" i="1" dirty="0" smtClean="0">
                <a:solidFill>
                  <a:srgbClr val="002060"/>
                </a:solidFill>
                <a:latin typeface="Segoe Script" pitchFamily="34" charset="0"/>
              </a:rPr>
            </a:br>
            <a:r>
              <a:rPr lang="ru-RU" b="1" i="1" dirty="0" smtClean="0">
                <a:solidFill>
                  <a:srgbClr val="002060"/>
                </a:solidFill>
                <a:latin typeface="Segoe Script" pitchFamily="34" charset="0"/>
              </a:rPr>
              <a:t>Бывало, милые тебе -</a:t>
            </a:r>
            <a:br>
              <a:rPr lang="ru-RU" b="1" i="1" dirty="0" smtClean="0">
                <a:solidFill>
                  <a:srgbClr val="002060"/>
                </a:solidFill>
                <a:latin typeface="Segoe Script" pitchFamily="34" charset="0"/>
              </a:rPr>
            </a:br>
            <a:r>
              <a:rPr lang="ru-RU" b="1" i="1" dirty="0" smtClean="0">
                <a:solidFill>
                  <a:srgbClr val="002060"/>
                </a:solidFill>
                <a:latin typeface="Segoe Script" pitchFamily="34" charset="0"/>
              </a:rPr>
              <a:t>И думай, что во дни разлуки,</a:t>
            </a:r>
            <a:br>
              <a:rPr lang="ru-RU" b="1" i="1" dirty="0" smtClean="0">
                <a:solidFill>
                  <a:srgbClr val="002060"/>
                </a:solidFill>
                <a:latin typeface="Segoe Script" pitchFamily="34" charset="0"/>
              </a:rPr>
            </a:br>
            <a:r>
              <a:rPr lang="ru-RU" b="1" i="1" dirty="0" smtClean="0">
                <a:solidFill>
                  <a:srgbClr val="002060"/>
                </a:solidFill>
                <a:latin typeface="Segoe Script" pitchFamily="34" charset="0"/>
              </a:rPr>
              <a:t>В моей изменчивой судьбе</a:t>
            </a:r>
            <a:br>
              <a:rPr lang="ru-RU" b="1" i="1" dirty="0" smtClean="0">
                <a:solidFill>
                  <a:srgbClr val="002060"/>
                </a:solidFill>
                <a:latin typeface="Segoe Script" pitchFamily="34" charset="0"/>
              </a:rPr>
            </a:br>
            <a:r>
              <a:rPr lang="ru-RU" b="1" i="1" dirty="0" smtClean="0">
                <a:solidFill>
                  <a:srgbClr val="002060"/>
                </a:solidFill>
                <a:latin typeface="Segoe Script" pitchFamily="34" charset="0"/>
              </a:rPr>
              <a:t>Твоя печальная пустыня,</a:t>
            </a:r>
            <a:br>
              <a:rPr lang="ru-RU" b="1" i="1" dirty="0" smtClean="0">
                <a:solidFill>
                  <a:srgbClr val="002060"/>
                </a:solidFill>
                <a:latin typeface="Segoe Script" pitchFamily="34" charset="0"/>
              </a:rPr>
            </a:br>
            <a:r>
              <a:rPr lang="ru-RU" b="1" i="1" dirty="0" smtClean="0">
                <a:solidFill>
                  <a:srgbClr val="002060"/>
                </a:solidFill>
                <a:latin typeface="Segoe Script" pitchFamily="34" charset="0"/>
              </a:rPr>
              <a:t>Последний звук твоих речей</a:t>
            </a:r>
            <a:br>
              <a:rPr lang="ru-RU" b="1" i="1" dirty="0" smtClean="0">
                <a:solidFill>
                  <a:srgbClr val="002060"/>
                </a:solidFill>
                <a:latin typeface="Segoe Script" pitchFamily="34" charset="0"/>
              </a:rPr>
            </a:br>
            <a:r>
              <a:rPr lang="ru-RU" b="1" i="1" dirty="0" smtClean="0">
                <a:solidFill>
                  <a:srgbClr val="002060"/>
                </a:solidFill>
                <a:latin typeface="Segoe Script" pitchFamily="34" charset="0"/>
              </a:rPr>
              <a:t>Одно сокровище, святыня,</a:t>
            </a:r>
            <a:br>
              <a:rPr lang="ru-RU" b="1" i="1" dirty="0" smtClean="0">
                <a:solidFill>
                  <a:srgbClr val="002060"/>
                </a:solidFill>
                <a:latin typeface="Segoe Script" pitchFamily="34" charset="0"/>
              </a:rPr>
            </a:br>
            <a:r>
              <a:rPr lang="ru-RU" b="1" i="1" dirty="0" smtClean="0">
                <a:solidFill>
                  <a:srgbClr val="002060"/>
                </a:solidFill>
                <a:latin typeface="Segoe Script" pitchFamily="34" charset="0"/>
              </a:rPr>
              <a:t>Одна любовь души моей.</a:t>
            </a:r>
            <a:endParaRPr lang="ru-RU" dirty="0" smtClean="0">
              <a:solidFill>
                <a:srgbClr val="002060"/>
              </a:solidFill>
              <a:latin typeface="Segoe Script" pitchFamily="34" charset="0"/>
            </a:endParaRPr>
          </a:p>
          <a:p>
            <a:endParaRPr lang="ru-RU" sz="1600" dirty="0">
              <a:solidFill>
                <a:srgbClr val="002060"/>
              </a:solidFill>
              <a:latin typeface="Segoe Script" pitchFamily="34" charset="0"/>
            </a:endParaRPr>
          </a:p>
        </p:txBody>
      </p:sp>
      <p:pic>
        <p:nvPicPr>
          <p:cNvPr id="10" name="Рисунок 9" descr="https://pptcloud.ru/system/slides/pics/001/127/572/original/Slide17.jpg?1480276309"/>
          <p:cNvPicPr/>
          <p:nvPr/>
        </p:nvPicPr>
        <p:blipFill>
          <a:blip r:embed="rId4" cstate="print"/>
          <a:srcRect l="55329" t="48617" r="11200" b="2074"/>
          <a:stretch>
            <a:fillRect/>
          </a:stretch>
        </p:blipFill>
        <p:spPr bwMode="auto">
          <a:xfrm>
            <a:off x="6930925" y="162124"/>
            <a:ext cx="1530960" cy="1800200"/>
          </a:xfrm>
          <a:prstGeom prst="rect">
            <a:avLst/>
          </a:prstGeom>
          <a:noFill/>
          <a:ln w="9525">
            <a:noFill/>
            <a:miter lim="800000"/>
            <a:headEnd/>
            <a:tailEnd/>
          </a:ln>
          <a:effectLst>
            <a:softEdge rad="127000"/>
          </a:effectLst>
        </p:spPr>
      </p:pic>
      <p:pic>
        <p:nvPicPr>
          <p:cNvPr id="12" name="Рисунок 11" descr="C:\Users\Нина Александровна\Desktop\images.png"/>
          <p:cNvPicPr/>
          <p:nvPr/>
        </p:nvPicPr>
        <p:blipFill>
          <a:blip r:embed="rId5" cstate="print">
            <a:lum bright="51000"/>
          </a:blip>
          <a:srcRect l="4777" t="5625" r="4777" b="6875"/>
          <a:stretch>
            <a:fillRect/>
          </a:stretch>
        </p:blipFill>
        <p:spPr bwMode="auto">
          <a:xfrm>
            <a:off x="3186509" y="4698628"/>
            <a:ext cx="2095500" cy="1028700"/>
          </a:xfrm>
          <a:prstGeom prst="rect">
            <a:avLst/>
          </a:prstGeom>
          <a:noFill/>
          <a:ln w="9525">
            <a:noFill/>
            <a:miter lim="800000"/>
            <a:headEnd/>
            <a:tailEnd/>
          </a:ln>
          <a:effectLst>
            <a:softEdge rad="317500"/>
          </a:effectLst>
        </p:spPr>
      </p:pic>
      <p:sp>
        <p:nvSpPr>
          <p:cNvPr id="13" name="Управляющая кнопка: домой 12">
            <a:hlinkClick r:id="" action="ppaction://hlinkshowjump?jump=firstslide" highlightClick="1"/>
          </p:cNvPr>
          <p:cNvSpPr/>
          <p:nvPr/>
        </p:nvSpPr>
        <p:spPr>
          <a:xfrm>
            <a:off x="7939037" y="5346700"/>
            <a:ext cx="504056" cy="504056"/>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22"/>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6" name="TextBox 5"/>
          <p:cNvSpPr txBox="1"/>
          <p:nvPr/>
        </p:nvSpPr>
        <p:spPr>
          <a:xfrm>
            <a:off x="1962373" y="378148"/>
            <a:ext cx="6264696" cy="2585323"/>
          </a:xfrm>
          <a:prstGeom prst="rect">
            <a:avLst/>
          </a:prstGeom>
          <a:noFill/>
        </p:spPr>
        <p:txBody>
          <a:bodyPr wrap="square" rtlCol="0">
            <a:spAutoFit/>
          </a:bodyPr>
          <a:lstStyle/>
          <a:p>
            <a:pPr algn="just"/>
            <a:r>
              <a:rPr lang="ru-RU" sz="1800" dirty="0" smtClean="0">
                <a:latin typeface="Liberation Serif" pitchFamily="18" charset="0"/>
                <a:ea typeface="Liberation Serif" pitchFamily="18" charset="0"/>
                <a:cs typeface="Liberation Serif" pitchFamily="18" charset="0"/>
              </a:rPr>
              <a:t>     У Пушкина </a:t>
            </a:r>
            <a:r>
              <a:rPr lang="ru-RU" sz="1800" i="1" dirty="0" smtClean="0">
                <a:solidFill>
                  <a:srgbClr val="002060"/>
                </a:solidFill>
                <a:latin typeface="Liberation Serif" pitchFamily="18" charset="0"/>
                <a:ea typeface="Liberation Serif" pitchFamily="18" charset="0"/>
                <a:cs typeface="Liberation Serif" pitchFamily="18" charset="0"/>
              </a:rPr>
              <a:t>«была на редкость нежная, ранимая, жаждущая любви душа. Без любви, без веры в то, что он любим, Пушкин не мог ни жить, ни писать…» </a:t>
            </a:r>
            <a:r>
              <a:rPr lang="ru-RU" sz="1800" i="1" dirty="0" smtClean="0">
                <a:latin typeface="Liberation Serif" pitchFamily="18" charset="0"/>
                <a:ea typeface="Liberation Serif" pitchFamily="18" charset="0"/>
                <a:cs typeface="Liberation Serif" pitchFamily="18" charset="0"/>
              </a:rPr>
              <a:t>(Л.М. </a:t>
            </a:r>
            <a:r>
              <a:rPr lang="ru-RU" sz="1800" i="1" dirty="0" err="1" smtClean="0">
                <a:latin typeface="Liberation Serif" pitchFamily="18" charset="0"/>
                <a:ea typeface="Liberation Serif" pitchFamily="18" charset="0"/>
                <a:cs typeface="Liberation Serif" pitchFamily="18" charset="0"/>
              </a:rPr>
              <a:t>Аринштейн</a:t>
            </a:r>
            <a:r>
              <a:rPr lang="ru-RU" sz="1800" i="1" dirty="0" smtClean="0">
                <a:latin typeface="Liberation Serif" pitchFamily="18" charset="0"/>
                <a:ea typeface="Liberation Serif" pitchFamily="18" charset="0"/>
                <a:cs typeface="Liberation Serif" pitchFamily="18" charset="0"/>
              </a:rPr>
              <a:t>. «Пушкин. Непричесанная биография»). </a:t>
            </a:r>
          </a:p>
          <a:p>
            <a:r>
              <a:rPr lang="ru-RU" sz="1800" dirty="0" smtClean="0">
                <a:solidFill>
                  <a:srgbClr val="7030A0"/>
                </a:solidFill>
                <a:latin typeface="Segoe Script" pitchFamily="34" charset="0"/>
              </a:rPr>
              <a:t>    </a:t>
            </a:r>
            <a:r>
              <a:rPr lang="ru-RU" sz="1800" dirty="0" smtClean="0">
                <a:latin typeface="Times New Roman" pitchFamily="18" charset="0"/>
                <a:cs typeface="Times New Roman" pitchFamily="18" charset="0"/>
              </a:rPr>
              <a:t>Поэта, безусловно, любили, а главное, он любил. Без этого чувства, кажется, он не мог дышать:</a:t>
            </a:r>
          </a:p>
          <a:p>
            <a:pPr algn="ctr"/>
            <a:r>
              <a:rPr lang="ru-RU" sz="1800" dirty="0" smtClean="0">
                <a:solidFill>
                  <a:srgbClr val="7030A0"/>
                </a:solidFill>
                <a:latin typeface="Monotype Corsiva" pitchFamily="66" charset="0"/>
              </a:rPr>
              <a:t>…И сердце вновь горит и любит-</a:t>
            </a:r>
          </a:p>
          <a:p>
            <a:pPr algn="ctr"/>
            <a:r>
              <a:rPr lang="ru-RU" sz="1800" dirty="0" smtClean="0">
                <a:solidFill>
                  <a:srgbClr val="7030A0"/>
                </a:solidFill>
                <a:latin typeface="Monotype Corsiva" pitchFamily="66" charset="0"/>
              </a:rPr>
              <a:t>оттого, что не любить оно не может.</a:t>
            </a:r>
          </a:p>
          <a:p>
            <a:pPr algn="r"/>
            <a:r>
              <a:rPr lang="ru-RU" sz="1800" i="1" dirty="0" smtClean="0">
                <a:latin typeface="Liberation Serif" pitchFamily="18" charset="0"/>
                <a:ea typeface="Liberation Serif" pitchFamily="18" charset="0"/>
                <a:cs typeface="Liberation Serif" pitchFamily="18" charset="0"/>
              </a:rPr>
              <a:t>(А.С.Пушкин. На холмах Грузии лежит ночная мгла)</a:t>
            </a:r>
            <a:endParaRPr lang="ru-RU" sz="1800" dirty="0">
              <a:latin typeface="Liberation Serif" pitchFamily="18" charset="0"/>
              <a:ea typeface="Liberation Serif" pitchFamily="18" charset="0"/>
              <a:cs typeface="Liberation Serif" pitchFamily="18" charset="0"/>
            </a:endParaRPr>
          </a:p>
        </p:txBody>
      </p:sp>
      <p:sp>
        <p:nvSpPr>
          <p:cNvPr id="7" name="TextBox 6"/>
          <p:cNvSpPr txBox="1"/>
          <p:nvPr/>
        </p:nvSpPr>
        <p:spPr>
          <a:xfrm>
            <a:off x="306189" y="3042444"/>
            <a:ext cx="7992888" cy="1754326"/>
          </a:xfrm>
          <a:prstGeom prst="rect">
            <a:avLst/>
          </a:prstGeom>
          <a:noFill/>
        </p:spPr>
        <p:txBody>
          <a:bodyPr wrap="square" rtlCol="0">
            <a:spAutoFit/>
          </a:bodyPr>
          <a:lstStyle/>
          <a:p>
            <a:pPr algn="just"/>
            <a:r>
              <a:rPr lang="ru-RU" sz="1600" dirty="0" smtClean="0">
                <a:latin typeface="Liberation Serif" pitchFamily="18" charset="0"/>
                <a:ea typeface="Liberation Serif" pitchFamily="18" charset="0"/>
                <a:cs typeface="Liberation Serif" pitchFamily="18" charset="0"/>
              </a:rPr>
              <a:t>     </a:t>
            </a:r>
            <a:r>
              <a:rPr lang="ru-RU" sz="1800" dirty="0" smtClean="0">
                <a:latin typeface="Liberation Serif" pitchFamily="18" charset="0"/>
                <a:ea typeface="Liberation Serif" pitchFamily="18" charset="0"/>
                <a:cs typeface="Liberation Serif" pitchFamily="18" charset="0"/>
              </a:rPr>
              <a:t>Не случайно в «донжуанском» списке поэта числилось более ста прекрасных леди. Увлечения по силе чувств были разные: мимолетные, и глубокие, и такие, которые буквально переворачивали его жизнь. И каждое рождало в душе поэта строки - грациозные, нежные, величественные, которые и сегодня бередят умы и сердца многих людей во всем мире. Справедливо пушкиноведы считают, что стихи поэта о любви представляют собой своеобразный поэтический дневник</a:t>
            </a:r>
            <a:endParaRPr lang="ru-RU" sz="1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610445" y="234132"/>
            <a:ext cx="3384376"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Амалия </a:t>
            </a:r>
            <a:r>
              <a:rPr lang="ru-RU" sz="2000" b="1" dirty="0" err="1" smtClean="0">
                <a:solidFill>
                  <a:srgbClr val="C00000"/>
                </a:solidFill>
                <a:latin typeface="Times New Roman" pitchFamily="18" charset="0"/>
                <a:cs typeface="Times New Roman" pitchFamily="18" charset="0"/>
              </a:rPr>
              <a:t>Ризнич</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1818308"/>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1803–1825</a:t>
            </a:r>
            <a:endParaRPr lang="ru-RU" sz="1600" dirty="0">
              <a:latin typeface="Times New Roman" pitchFamily="18" charset="0"/>
              <a:cs typeface="Times New Roman" pitchFamily="18" charset="0"/>
            </a:endParaRPr>
          </a:p>
        </p:txBody>
      </p:sp>
      <p:pic>
        <p:nvPicPr>
          <p:cNvPr id="12" name="Рисунок 11" descr="C:\Users\Нина Александровна\Desktop\Без названия (2).jpg"/>
          <p:cNvPicPr/>
          <p:nvPr/>
        </p:nvPicPr>
        <p:blipFill>
          <a:blip r:embed="rId4" cstate="print"/>
          <a:srcRect/>
          <a:stretch>
            <a:fillRect/>
          </a:stretch>
        </p:blipFill>
        <p:spPr bwMode="auto">
          <a:xfrm>
            <a:off x="6858918" y="234133"/>
            <a:ext cx="1512168" cy="1656183"/>
          </a:xfrm>
          <a:prstGeom prst="rect">
            <a:avLst/>
          </a:prstGeom>
          <a:noFill/>
          <a:ln w="9525">
            <a:noFill/>
            <a:miter lim="800000"/>
            <a:headEnd/>
            <a:tailEnd/>
          </a:ln>
          <a:effectLst>
            <a:softEdge rad="127000"/>
          </a:effectLst>
        </p:spPr>
      </p:pic>
      <p:sp>
        <p:nvSpPr>
          <p:cNvPr id="13" name="TextBox 12"/>
          <p:cNvSpPr txBox="1"/>
          <p:nvPr/>
        </p:nvSpPr>
        <p:spPr>
          <a:xfrm>
            <a:off x="1602333" y="738188"/>
            <a:ext cx="5328592" cy="1477328"/>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Исследователи поэтического творчества Пушкина отмечают особую поэтическую зрелость, подлинность любовной лирики поэта периода южной ссылки. Чувствуется непосредственность, живость любовных переживаний. </a:t>
            </a:r>
            <a:endParaRPr lang="ru-RU" sz="1800" dirty="0">
              <a:latin typeface="Times New Roman" pitchFamily="18" charset="0"/>
              <a:cs typeface="Times New Roman" pitchFamily="18" charset="0"/>
            </a:endParaRPr>
          </a:p>
        </p:txBody>
      </p:sp>
      <p:sp>
        <p:nvSpPr>
          <p:cNvPr id="14" name="TextBox 13"/>
          <p:cNvSpPr txBox="1"/>
          <p:nvPr/>
        </p:nvSpPr>
        <p:spPr>
          <a:xfrm>
            <a:off x="378197" y="2322364"/>
            <a:ext cx="7992888" cy="2862322"/>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Кроме того, любовной лирике этого периода присущ особый психологизм, причем ярко выраженный. И это, прежде всего, связано с двумя пережитыми неординарными романами в последний год южной ссылки (</a:t>
            </a:r>
            <a:r>
              <a:rPr lang="ru-RU" sz="1800" i="1" dirty="0" smtClean="0">
                <a:latin typeface="Times New Roman" pitchFamily="18" charset="0"/>
                <a:cs typeface="Times New Roman" pitchFamily="18" charset="0"/>
              </a:rPr>
              <a:t>с июля 1823 года поэт жил в Одессе</a:t>
            </a:r>
            <a:r>
              <a:rPr lang="ru-RU" sz="1800" dirty="0" smtClean="0">
                <a:latin typeface="Times New Roman" pitchFamily="18" charset="0"/>
                <a:cs typeface="Times New Roman" pitchFamily="18" charset="0"/>
              </a:rPr>
              <a:t>). Героиней первого из них была </a:t>
            </a:r>
            <a:r>
              <a:rPr lang="ru-RU" sz="1800" dirty="0" smtClean="0">
                <a:solidFill>
                  <a:srgbClr val="C00000"/>
                </a:solidFill>
                <a:latin typeface="Times New Roman" pitchFamily="18" charset="0"/>
                <a:cs typeface="Times New Roman" pitchFamily="18" charset="0"/>
              </a:rPr>
              <a:t>Амалия </a:t>
            </a:r>
            <a:r>
              <a:rPr lang="ru-RU" sz="1800" dirty="0" err="1" smtClean="0">
                <a:solidFill>
                  <a:srgbClr val="C00000"/>
                </a:solidFill>
                <a:latin typeface="Times New Roman" pitchFamily="18" charset="0"/>
                <a:cs typeface="Times New Roman" pitchFamily="18" charset="0"/>
              </a:rPr>
              <a:t>Ризнич</a:t>
            </a:r>
            <a:r>
              <a:rPr lang="ru-RU" sz="1800" dirty="0" smtClean="0">
                <a:latin typeface="Times New Roman" pitchFamily="18" charset="0"/>
                <a:cs typeface="Times New Roman" pitchFamily="18" charset="0"/>
              </a:rPr>
              <a:t>. Она была супругой преуспевающего одесского дельца, серба по национальности. </a:t>
            </a:r>
          </a:p>
          <a:p>
            <a:pPr algn="just"/>
            <a:r>
              <a:rPr lang="ru-RU" sz="1800" dirty="0" smtClean="0">
                <a:latin typeface="Times New Roman" pitchFamily="18" charset="0"/>
                <a:cs typeface="Times New Roman" pitchFamily="18" charset="0"/>
              </a:rPr>
              <a:t>    </a:t>
            </a:r>
          </a:p>
          <a:p>
            <a:pPr algn="just"/>
            <a:r>
              <a:rPr lang="ru-RU" sz="1800" dirty="0" smtClean="0">
                <a:latin typeface="Times New Roman" pitchFamily="18" charset="0"/>
                <a:cs typeface="Times New Roman" pitchFamily="18" charset="0"/>
              </a:rPr>
              <a:t>      Высокая, стройная красавица, с пламенными глазами, с белой изумительно красивой шеей и густою чёрною косою до колен не могла не очаровать поэта. Пушкин страстно увлёкся госпожою </a:t>
            </a:r>
            <a:r>
              <a:rPr lang="ru-RU" sz="1800" dirty="0" err="1" smtClean="0">
                <a:latin typeface="Times New Roman" pitchFamily="18" charset="0"/>
                <a:cs typeface="Times New Roman" pitchFamily="18" charset="0"/>
              </a:rPr>
              <a:t>Ризнич</a:t>
            </a:r>
            <a:r>
              <a:rPr lang="ru-RU" sz="1800" dirty="0" smtClean="0">
                <a:latin typeface="Times New Roman" pitchFamily="18" charset="0"/>
                <a:cs typeface="Times New Roman" pitchFamily="18" charset="0"/>
              </a:rPr>
              <a:t>. Это была горячая, дурманящая, чувственная страсть, на некоторое время совершенно закрутившая Пушкина…</a:t>
            </a:r>
            <a:endParaRPr lang="ru-RU" dirty="0"/>
          </a:p>
        </p:txBody>
      </p:sp>
      <p:sp>
        <p:nvSpPr>
          <p:cNvPr id="9" name="Управляющая кнопка: домой 8">
            <a:hlinkClick r:id="" action="ppaction://hlinkshowjump?jump=firstslide" highlightClick="1"/>
          </p:cNvPr>
          <p:cNvSpPr/>
          <p:nvPr/>
        </p:nvSpPr>
        <p:spPr>
          <a:xfrm>
            <a:off x="7867029" y="5490716"/>
            <a:ext cx="504056" cy="360040"/>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538437" y="234132"/>
            <a:ext cx="3528392"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Амалия </a:t>
            </a:r>
            <a:r>
              <a:rPr lang="ru-RU" sz="2000" b="1" dirty="0" err="1" smtClean="0">
                <a:solidFill>
                  <a:srgbClr val="C00000"/>
                </a:solidFill>
                <a:latin typeface="Times New Roman" pitchFamily="18" charset="0"/>
                <a:cs typeface="Times New Roman" pitchFamily="18" charset="0"/>
              </a:rPr>
              <a:t>Ризнич</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1818308"/>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1803–1825</a:t>
            </a:r>
            <a:endParaRPr lang="ru-RU" sz="1600" dirty="0">
              <a:latin typeface="Times New Roman" pitchFamily="18" charset="0"/>
              <a:cs typeface="Times New Roman" pitchFamily="18" charset="0"/>
            </a:endParaRPr>
          </a:p>
        </p:txBody>
      </p:sp>
      <p:pic>
        <p:nvPicPr>
          <p:cNvPr id="12" name="Рисунок 11" descr="C:\Users\Нина Александровна\Desktop\Без названия (2).jpg"/>
          <p:cNvPicPr/>
          <p:nvPr/>
        </p:nvPicPr>
        <p:blipFill>
          <a:blip r:embed="rId4" cstate="print"/>
          <a:srcRect/>
          <a:stretch>
            <a:fillRect/>
          </a:stretch>
        </p:blipFill>
        <p:spPr bwMode="auto">
          <a:xfrm>
            <a:off x="6858918" y="234133"/>
            <a:ext cx="1512168" cy="1656183"/>
          </a:xfrm>
          <a:prstGeom prst="rect">
            <a:avLst/>
          </a:prstGeom>
          <a:noFill/>
          <a:ln w="9525">
            <a:noFill/>
            <a:miter lim="800000"/>
            <a:headEnd/>
            <a:tailEnd/>
          </a:ln>
          <a:effectLst>
            <a:softEdge rad="127000"/>
          </a:effectLst>
        </p:spPr>
      </p:pic>
      <p:sp>
        <p:nvSpPr>
          <p:cNvPr id="17" name="TextBox 16"/>
          <p:cNvSpPr txBox="1"/>
          <p:nvPr/>
        </p:nvSpPr>
        <p:spPr>
          <a:xfrm>
            <a:off x="1674341" y="738188"/>
            <a:ext cx="5184576" cy="1754326"/>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Но у Пушкина был соперник, доставлявший ему много страданий и волнений… Муки ревности Пушкину приходилось переживать самые жестокие. Однажды он «в бешенстве ревности» </a:t>
            </a:r>
            <a:r>
              <a:rPr lang="ru-RU" sz="1800" i="1" dirty="0" smtClean="0">
                <a:solidFill>
                  <a:srgbClr val="002060"/>
                </a:solidFill>
                <a:latin typeface="Times New Roman" pitchFamily="18" charset="0"/>
                <a:cs typeface="Times New Roman" pitchFamily="18" charset="0"/>
              </a:rPr>
              <a:t>«пробежал пять вёрст с обнажённой головой под палящим солнцем при 35 градусах жара».</a:t>
            </a:r>
          </a:p>
        </p:txBody>
      </p:sp>
      <p:sp>
        <p:nvSpPr>
          <p:cNvPr id="9" name="TextBox 8"/>
          <p:cNvSpPr txBox="1"/>
          <p:nvPr/>
        </p:nvSpPr>
        <p:spPr>
          <a:xfrm>
            <a:off x="1530325" y="2466380"/>
            <a:ext cx="5832648" cy="2585323"/>
          </a:xfrm>
          <a:prstGeom prst="rect">
            <a:avLst/>
          </a:prstGeom>
          <a:noFill/>
        </p:spPr>
        <p:txBody>
          <a:bodyPr wrap="square" rtlCol="0">
            <a:spAutoFit/>
          </a:bodyPr>
          <a:lstStyle/>
          <a:p>
            <a:pPr algn="ctr"/>
            <a:r>
              <a:rPr lang="ru-RU" sz="1800" dirty="0" smtClean="0">
                <a:solidFill>
                  <a:srgbClr val="7030A0"/>
                </a:solidFill>
                <a:latin typeface="Segoe Script" pitchFamily="34" charset="0"/>
              </a:rPr>
              <a:t>…Окружена поклонников толпой, </a:t>
            </a:r>
          </a:p>
          <a:p>
            <a:pPr algn="ctr"/>
            <a:r>
              <a:rPr lang="ru-RU" sz="1800" dirty="0" smtClean="0">
                <a:solidFill>
                  <a:srgbClr val="7030A0"/>
                </a:solidFill>
                <a:latin typeface="Segoe Script" pitchFamily="34" charset="0"/>
              </a:rPr>
              <a:t>Зачем для всех казаться хочешь милой, </a:t>
            </a:r>
          </a:p>
          <a:p>
            <a:pPr algn="ctr"/>
            <a:r>
              <a:rPr lang="ru-RU" sz="1800" dirty="0" smtClean="0">
                <a:solidFill>
                  <a:srgbClr val="7030A0"/>
                </a:solidFill>
                <a:latin typeface="Segoe Script" pitchFamily="34" charset="0"/>
              </a:rPr>
              <a:t>И всех дарит надеждою пустой </a:t>
            </a:r>
          </a:p>
          <a:p>
            <a:pPr algn="ctr"/>
            <a:r>
              <a:rPr lang="ru-RU" sz="1800" dirty="0" smtClean="0">
                <a:solidFill>
                  <a:srgbClr val="7030A0"/>
                </a:solidFill>
                <a:latin typeface="Segoe Script" pitchFamily="34" charset="0"/>
              </a:rPr>
              <a:t>Твой чудный взор, то нежный, то унылый?</a:t>
            </a:r>
          </a:p>
          <a:p>
            <a:pPr algn="ctr"/>
            <a:r>
              <a:rPr lang="ru-RU" sz="1800" dirty="0" smtClean="0">
                <a:solidFill>
                  <a:srgbClr val="7030A0"/>
                </a:solidFill>
                <a:latin typeface="Segoe Script" pitchFamily="34" charset="0"/>
              </a:rPr>
              <a:t>……………………………………………………</a:t>
            </a:r>
          </a:p>
          <a:p>
            <a:pPr algn="ctr"/>
            <a:r>
              <a:rPr lang="ru-RU" sz="1800" dirty="0" smtClean="0">
                <a:solidFill>
                  <a:srgbClr val="7030A0"/>
                </a:solidFill>
                <a:latin typeface="Segoe Script" pitchFamily="34" charset="0"/>
              </a:rPr>
              <a:t>Мой милый друг, не мучь меня, молю:</a:t>
            </a:r>
            <a:br>
              <a:rPr lang="ru-RU" sz="1800" dirty="0" smtClean="0">
                <a:solidFill>
                  <a:srgbClr val="7030A0"/>
                </a:solidFill>
                <a:latin typeface="Segoe Script" pitchFamily="34" charset="0"/>
              </a:rPr>
            </a:br>
            <a:r>
              <a:rPr lang="ru-RU" sz="1800" dirty="0" smtClean="0">
                <a:solidFill>
                  <a:srgbClr val="7030A0"/>
                </a:solidFill>
                <a:latin typeface="Segoe Script" pitchFamily="34" charset="0"/>
              </a:rPr>
              <a:t>Не знаешь ты, как сильно я люблю.</a:t>
            </a:r>
            <a:br>
              <a:rPr lang="ru-RU" sz="1800" dirty="0" smtClean="0">
                <a:solidFill>
                  <a:srgbClr val="7030A0"/>
                </a:solidFill>
                <a:latin typeface="Segoe Script" pitchFamily="34" charset="0"/>
              </a:rPr>
            </a:br>
            <a:r>
              <a:rPr lang="ru-RU" sz="1800" dirty="0" smtClean="0">
                <a:solidFill>
                  <a:srgbClr val="7030A0"/>
                </a:solidFill>
                <a:latin typeface="Segoe Script" pitchFamily="34" charset="0"/>
              </a:rPr>
              <a:t>Не знаешь ты, как тяжко я страдаю. </a:t>
            </a:r>
            <a:endParaRPr lang="ru-RU" sz="1800" dirty="0" smtClean="0">
              <a:solidFill>
                <a:srgbClr val="7030A0"/>
              </a:solidFill>
              <a:latin typeface="Segoe Script" pitchFamily="34" charset="0"/>
              <a:cs typeface="Times New Roman" pitchFamily="18" charset="0"/>
            </a:endParaRPr>
          </a:p>
          <a:p>
            <a:endParaRPr lang="ru-RU" sz="1800" dirty="0"/>
          </a:p>
        </p:txBody>
      </p:sp>
      <p:sp>
        <p:nvSpPr>
          <p:cNvPr id="13" name="TextBox 12"/>
          <p:cNvSpPr txBox="1"/>
          <p:nvPr/>
        </p:nvSpPr>
        <p:spPr>
          <a:xfrm>
            <a:off x="2826469" y="4698628"/>
            <a:ext cx="4654479" cy="353943"/>
          </a:xfrm>
          <a:prstGeom prst="rect">
            <a:avLst/>
          </a:prstGeom>
          <a:noFill/>
        </p:spPr>
        <p:txBody>
          <a:bodyPr wrap="none" rtlCol="0">
            <a:spAutoFit/>
          </a:bodyPr>
          <a:lstStyle/>
          <a:p>
            <a:r>
              <a:rPr lang="ru-RU" i="1" dirty="0" smtClean="0">
                <a:latin typeface="Times New Roman" pitchFamily="18" charset="0"/>
                <a:cs typeface="Times New Roman" pitchFamily="18" charset="0"/>
              </a:rPr>
              <a:t>(«Простишь ли мне ревнивые мечты...», 1823г.)</a:t>
            </a:r>
            <a:endParaRPr lang="ru-RU" i="1" dirty="0">
              <a:latin typeface="Times New Roman" pitchFamily="18" charset="0"/>
              <a:cs typeface="Times New Roman" pitchFamily="18" charset="0"/>
            </a:endParaRPr>
          </a:p>
        </p:txBody>
      </p:sp>
      <p:pic>
        <p:nvPicPr>
          <p:cNvPr id="10" name="Рисунок 9" descr="C:\Users\Нина Александровна\Desktop\images.png"/>
          <p:cNvPicPr/>
          <p:nvPr/>
        </p:nvPicPr>
        <p:blipFill>
          <a:blip r:embed="rId5" cstate="print">
            <a:lum bright="51000"/>
          </a:blip>
          <a:srcRect l="4777" t="5625" r="4777" b="6875"/>
          <a:stretch>
            <a:fillRect/>
          </a:stretch>
        </p:blipFill>
        <p:spPr bwMode="auto">
          <a:xfrm>
            <a:off x="2898477" y="4770636"/>
            <a:ext cx="2095500" cy="1028700"/>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754461" y="234132"/>
            <a:ext cx="345638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Амалия </a:t>
            </a:r>
            <a:r>
              <a:rPr lang="ru-RU" sz="2000" b="1" dirty="0" err="1" smtClean="0">
                <a:solidFill>
                  <a:srgbClr val="C00000"/>
                </a:solidFill>
                <a:latin typeface="Times New Roman" pitchFamily="18" charset="0"/>
                <a:cs typeface="Times New Roman" pitchFamily="18" charset="0"/>
              </a:rPr>
              <a:t>Ризнич</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rot="421269">
            <a:off x="7074941" y="1962324"/>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1803–1825</a:t>
            </a:r>
            <a:endParaRPr lang="ru-RU" sz="1600" dirty="0">
              <a:latin typeface="Times New Roman" pitchFamily="18" charset="0"/>
              <a:cs typeface="Times New Roman" pitchFamily="18" charset="0"/>
            </a:endParaRPr>
          </a:p>
        </p:txBody>
      </p:sp>
      <p:pic>
        <p:nvPicPr>
          <p:cNvPr id="8" name="Рисунок 7" descr="C:\Users\Нина Александровна\Desktop\img8.jpg"/>
          <p:cNvPicPr/>
          <p:nvPr/>
        </p:nvPicPr>
        <p:blipFill>
          <a:blip r:embed="rId4" cstate="print"/>
          <a:srcRect/>
          <a:stretch>
            <a:fillRect/>
          </a:stretch>
        </p:blipFill>
        <p:spPr bwMode="auto">
          <a:xfrm>
            <a:off x="6930925" y="306140"/>
            <a:ext cx="1343025" cy="1549983"/>
          </a:xfrm>
          <a:prstGeom prst="rect">
            <a:avLst/>
          </a:prstGeom>
          <a:ln>
            <a:noFill/>
          </a:ln>
          <a:effectLst>
            <a:outerShdw blurRad="292100" dist="139700" dir="2700000" algn="tl" rotWithShape="0">
              <a:srgbClr val="333333">
                <a:alpha val="65000"/>
              </a:srgbClr>
            </a:outerShdw>
          </a:effectLst>
          <a:scene3d>
            <a:camera prst="isometricOffAxis2Left"/>
            <a:lightRig rig="threePt" dir="t"/>
          </a:scene3d>
        </p:spPr>
      </p:pic>
      <p:sp>
        <p:nvSpPr>
          <p:cNvPr id="9" name="TextBox 8"/>
          <p:cNvSpPr txBox="1"/>
          <p:nvPr/>
        </p:nvSpPr>
        <p:spPr>
          <a:xfrm>
            <a:off x="306189" y="4122564"/>
            <a:ext cx="8064896" cy="1661993"/>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Амалия </a:t>
            </a:r>
            <a:r>
              <a:rPr lang="ru-RU" dirty="0" err="1" smtClean="0">
                <a:latin typeface="Times New Roman" pitchFamily="18" charset="0"/>
                <a:cs typeface="Times New Roman" pitchFamily="18" charset="0"/>
              </a:rPr>
              <a:t>Ризнич</a:t>
            </a:r>
            <a:r>
              <a:rPr lang="ru-RU" dirty="0" smtClean="0">
                <a:latin typeface="Times New Roman" pitchFamily="18" charset="0"/>
                <a:cs typeface="Times New Roman" pitchFamily="18" charset="0"/>
              </a:rPr>
              <a:t> в связи с болезнью вынуждена была уехать из страны. В июне 1825 года  стало известно о её смерти. В лирике поэта еще не раз появится образ   возлюбленной: </a:t>
            </a:r>
            <a:r>
              <a:rPr lang="ru-RU" dirty="0" smtClean="0">
                <a:solidFill>
                  <a:srgbClr val="002060"/>
                </a:solidFill>
                <a:latin typeface="Times New Roman" pitchFamily="18" charset="0"/>
                <a:cs typeface="Times New Roman" pitchFamily="18" charset="0"/>
              </a:rPr>
              <a:t>«Под небом голубым страны своей родной…» </a:t>
            </a:r>
            <a:r>
              <a:rPr lang="ru-RU" dirty="0" smtClean="0">
                <a:latin typeface="Times New Roman" pitchFamily="18" charset="0"/>
                <a:cs typeface="Times New Roman" pitchFamily="18" charset="0"/>
              </a:rPr>
              <a:t>(1826), </a:t>
            </a:r>
            <a:r>
              <a:rPr lang="ru-RU" dirty="0" smtClean="0">
                <a:solidFill>
                  <a:srgbClr val="002060"/>
                </a:solidFill>
                <a:latin typeface="Times New Roman" pitchFamily="18" charset="0"/>
                <a:cs typeface="Times New Roman" pitchFamily="18" charset="0"/>
              </a:rPr>
              <a:t>«Заклинание» </a:t>
            </a:r>
            <a:r>
              <a:rPr lang="ru-RU" dirty="0" smtClean="0">
                <a:latin typeface="Times New Roman" pitchFamily="18" charset="0"/>
                <a:cs typeface="Times New Roman" pitchFamily="18" charset="0"/>
              </a:rPr>
              <a:t>(1830), </a:t>
            </a:r>
            <a:r>
              <a:rPr lang="ru-RU" dirty="0" smtClean="0">
                <a:solidFill>
                  <a:srgbClr val="002060"/>
                </a:solidFill>
                <a:latin typeface="Times New Roman" pitchFamily="18" charset="0"/>
                <a:cs typeface="Times New Roman" pitchFamily="18" charset="0"/>
              </a:rPr>
              <a:t>«Для берегов отчизны </a:t>
            </a:r>
            <a:r>
              <a:rPr lang="ru-RU" dirty="0" err="1" smtClean="0">
                <a:solidFill>
                  <a:srgbClr val="002060"/>
                </a:solidFill>
                <a:latin typeface="Times New Roman" pitchFamily="18" charset="0"/>
                <a:cs typeface="Times New Roman" pitchFamily="18" charset="0"/>
              </a:rPr>
              <a:t>дальной</a:t>
            </a:r>
            <a:r>
              <a:rPr lang="ru-RU" dirty="0" smtClean="0">
                <a:solidFill>
                  <a:srgbClr val="002060"/>
                </a:solidFill>
                <a:latin typeface="Times New Roman" pitchFamily="18" charset="0"/>
                <a:cs typeface="Times New Roman" pitchFamily="18" charset="0"/>
              </a:rPr>
              <a:t> …» </a:t>
            </a:r>
            <a:r>
              <a:rPr lang="ru-RU" dirty="0" smtClean="0">
                <a:latin typeface="Times New Roman" pitchFamily="18" charset="0"/>
                <a:cs typeface="Times New Roman" pitchFamily="18" charset="0"/>
              </a:rPr>
              <a:t>(1830), </a:t>
            </a:r>
            <a:r>
              <a:rPr lang="ru-RU" dirty="0" smtClean="0">
                <a:solidFill>
                  <a:srgbClr val="002060"/>
                </a:solidFill>
                <a:latin typeface="Times New Roman" pitchFamily="18" charset="0"/>
                <a:cs typeface="Times New Roman" pitchFamily="18" charset="0"/>
              </a:rPr>
              <a:t>«В последний раз твой образ милый…»</a:t>
            </a:r>
            <a:r>
              <a:rPr lang="ru-RU" dirty="0" smtClean="0">
                <a:latin typeface="Times New Roman" pitchFamily="18" charset="0"/>
                <a:cs typeface="Times New Roman" pitchFamily="18" charset="0"/>
              </a:rPr>
              <a:t> (1830).  Отзвуки дум Пушкина об Амалии просматривается в </a:t>
            </a:r>
            <a:r>
              <a:rPr lang="ru-RU" dirty="0" smtClean="0">
                <a:solidFill>
                  <a:srgbClr val="002060"/>
                </a:solidFill>
                <a:latin typeface="Times New Roman" pitchFamily="18" charset="0"/>
                <a:cs typeface="Times New Roman" pitchFamily="18" charset="0"/>
              </a:rPr>
              <a:t>«Каменном госте», </a:t>
            </a:r>
            <a:r>
              <a:rPr lang="ru-RU" dirty="0" smtClean="0">
                <a:latin typeface="Times New Roman" pitchFamily="18" charset="0"/>
                <a:cs typeface="Times New Roman" pitchFamily="18" charset="0"/>
              </a:rPr>
              <a:t>в образе бедной </a:t>
            </a:r>
            <a:r>
              <a:rPr lang="ru-RU" dirty="0" err="1" smtClean="0">
                <a:latin typeface="Times New Roman" pitchFamily="18" charset="0"/>
                <a:cs typeface="Times New Roman" pitchFamily="18" charset="0"/>
              </a:rPr>
              <a:t>Инезы</a:t>
            </a:r>
            <a:r>
              <a:rPr lang="ru-RU" dirty="0" smtClean="0">
                <a:latin typeface="Times New Roman" pitchFamily="18" charset="0"/>
                <a:cs typeface="Times New Roman" pitchFamily="18" charset="0"/>
              </a:rPr>
              <a:t>.</a:t>
            </a:r>
            <a:endParaRPr lang="ru-RU" dirty="0"/>
          </a:p>
        </p:txBody>
      </p:sp>
      <p:sp>
        <p:nvSpPr>
          <p:cNvPr id="13" name="TextBox 12"/>
          <p:cNvSpPr txBox="1"/>
          <p:nvPr/>
        </p:nvSpPr>
        <p:spPr>
          <a:xfrm>
            <a:off x="1818357" y="666180"/>
            <a:ext cx="5040560" cy="3493264"/>
          </a:xfrm>
          <a:prstGeom prst="rect">
            <a:avLst/>
          </a:prstGeom>
          <a:noFill/>
        </p:spPr>
        <p:txBody>
          <a:bodyPr wrap="square" rtlCol="0">
            <a:spAutoFit/>
          </a:bodyPr>
          <a:lstStyle/>
          <a:p>
            <a:pPr algn="ctr"/>
            <a:r>
              <a:rPr lang="ru-RU" b="1" dirty="0" smtClean="0">
                <a:solidFill>
                  <a:srgbClr val="7030A0"/>
                </a:solidFill>
                <a:latin typeface="Segoe Script" pitchFamily="34" charset="0"/>
                <a:cs typeface="Times New Roman" pitchFamily="18" charset="0"/>
              </a:rPr>
              <a:t>Иностранке</a:t>
            </a:r>
          </a:p>
          <a:p>
            <a:r>
              <a:rPr lang="ru-RU" dirty="0" smtClean="0">
                <a:solidFill>
                  <a:srgbClr val="7030A0"/>
                </a:solidFill>
                <a:latin typeface="Segoe Script" pitchFamily="34" charset="0"/>
                <a:cs typeface="Times New Roman" pitchFamily="18" charset="0"/>
              </a:rPr>
              <a:t>На языке тебе невнятном</a:t>
            </a:r>
          </a:p>
          <a:p>
            <a:r>
              <a:rPr lang="ru-RU" dirty="0" smtClean="0">
                <a:solidFill>
                  <a:srgbClr val="7030A0"/>
                </a:solidFill>
                <a:latin typeface="Segoe Script" pitchFamily="34" charset="0"/>
                <a:cs typeface="Times New Roman" pitchFamily="18" charset="0"/>
              </a:rPr>
              <a:t>Стихи прощальные пишу,</a:t>
            </a:r>
          </a:p>
          <a:p>
            <a:r>
              <a:rPr lang="ru-RU" dirty="0" smtClean="0">
                <a:solidFill>
                  <a:srgbClr val="7030A0"/>
                </a:solidFill>
                <a:latin typeface="Segoe Script" pitchFamily="34" charset="0"/>
                <a:cs typeface="Times New Roman" pitchFamily="18" charset="0"/>
              </a:rPr>
              <a:t>Но в заблуждении приятном</a:t>
            </a:r>
          </a:p>
          <a:p>
            <a:r>
              <a:rPr lang="ru-RU" dirty="0" smtClean="0">
                <a:solidFill>
                  <a:srgbClr val="7030A0"/>
                </a:solidFill>
                <a:latin typeface="Segoe Script" pitchFamily="34" charset="0"/>
                <a:cs typeface="Times New Roman" pitchFamily="18" charset="0"/>
              </a:rPr>
              <a:t>Вниманья твоего прошу:</a:t>
            </a:r>
          </a:p>
          <a:p>
            <a:r>
              <a:rPr lang="ru-RU" dirty="0" smtClean="0">
                <a:solidFill>
                  <a:srgbClr val="7030A0"/>
                </a:solidFill>
                <a:latin typeface="Segoe Script" pitchFamily="34" charset="0"/>
                <a:cs typeface="Times New Roman" pitchFamily="18" charset="0"/>
              </a:rPr>
              <a:t>Мой друг, доколе не увяну,</a:t>
            </a:r>
          </a:p>
          <a:p>
            <a:r>
              <a:rPr lang="ru-RU" dirty="0" smtClean="0">
                <a:solidFill>
                  <a:srgbClr val="7030A0"/>
                </a:solidFill>
                <a:latin typeface="Segoe Script" pitchFamily="34" charset="0"/>
                <a:cs typeface="Times New Roman" pitchFamily="18" charset="0"/>
              </a:rPr>
              <a:t>В разлуке чувство </a:t>
            </a:r>
            <a:r>
              <a:rPr lang="ru-RU" dirty="0" err="1" smtClean="0">
                <a:solidFill>
                  <a:srgbClr val="7030A0"/>
                </a:solidFill>
                <a:latin typeface="Segoe Script" pitchFamily="34" charset="0"/>
                <a:cs typeface="Times New Roman" pitchFamily="18" charset="0"/>
              </a:rPr>
              <a:t>погубя</a:t>
            </a:r>
            <a:r>
              <a:rPr lang="ru-RU" dirty="0" smtClean="0">
                <a:solidFill>
                  <a:srgbClr val="7030A0"/>
                </a:solidFill>
                <a:latin typeface="Segoe Script" pitchFamily="34" charset="0"/>
                <a:cs typeface="Times New Roman" pitchFamily="18" charset="0"/>
              </a:rPr>
              <a:t>,</a:t>
            </a:r>
          </a:p>
          <a:p>
            <a:r>
              <a:rPr lang="ru-RU" dirty="0" smtClean="0">
                <a:solidFill>
                  <a:srgbClr val="7030A0"/>
                </a:solidFill>
                <a:latin typeface="Segoe Script" pitchFamily="34" charset="0"/>
                <a:cs typeface="Times New Roman" pitchFamily="18" charset="0"/>
              </a:rPr>
              <a:t>Боготворить не перестану</a:t>
            </a:r>
          </a:p>
          <a:p>
            <a:r>
              <a:rPr lang="ru-RU" dirty="0" smtClean="0">
                <a:solidFill>
                  <a:srgbClr val="7030A0"/>
                </a:solidFill>
                <a:latin typeface="Segoe Script" pitchFamily="34" charset="0"/>
                <a:cs typeface="Times New Roman" pitchFamily="18" charset="0"/>
              </a:rPr>
              <a:t>Тебя, мой друг, одну тебя.</a:t>
            </a:r>
          </a:p>
          <a:p>
            <a:r>
              <a:rPr lang="ru-RU" dirty="0" smtClean="0">
                <a:solidFill>
                  <a:srgbClr val="7030A0"/>
                </a:solidFill>
                <a:latin typeface="Segoe Script" pitchFamily="34" charset="0"/>
                <a:cs typeface="Times New Roman" pitchFamily="18" charset="0"/>
              </a:rPr>
              <a:t>На чуждые черты взирая,</a:t>
            </a:r>
          </a:p>
          <a:p>
            <a:r>
              <a:rPr lang="ru-RU" dirty="0" smtClean="0">
                <a:solidFill>
                  <a:srgbClr val="7030A0"/>
                </a:solidFill>
                <a:latin typeface="Segoe Script" pitchFamily="34" charset="0"/>
                <a:cs typeface="Times New Roman" pitchFamily="18" charset="0"/>
              </a:rPr>
              <a:t>Верь только сердцу моему,</a:t>
            </a:r>
          </a:p>
          <a:p>
            <a:r>
              <a:rPr lang="ru-RU" dirty="0" smtClean="0">
                <a:solidFill>
                  <a:srgbClr val="7030A0"/>
                </a:solidFill>
                <a:latin typeface="Segoe Script" pitchFamily="34" charset="0"/>
                <a:cs typeface="Times New Roman" pitchFamily="18" charset="0"/>
              </a:rPr>
              <a:t>Как прежде верила ему,</a:t>
            </a:r>
          </a:p>
          <a:p>
            <a:r>
              <a:rPr lang="ru-RU" dirty="0" smtClean="0">
                <a:solidFill>
                  <a:srgbClr val="7030A0"/>
                </a:solidFill>
                <a:latin typeface="Segoe Script" pitchFamily="34" charset="0"/>
                <a:cs typeface="Times New Roman" pitchFamily="18" charset="0"/>
              </a:rPr>
              <a:t>Его страстей не понимая. </a:t>
            </a:r>
            <a:r>
              <a:rPr lang="ru-RU" i="1" dirty="0" smtClean="0">
                <a:latin typeface="Times New Roman" pitchFamily="18" charset="0"/>
                <a:cs typeface="Times New Roman" pitchFamily="18" charset="0"/>
              </a:rPr>
              <a:t>1822 г</a:t>
            </a:r>
            <a:r>
              <a:rPr lang="ru-RU" sz="1600" i="1" dirty="0" smtClean="0">
                <a:latin typeface="Times New Roman" pitchFamily="18" charset="0"/>
                <a:cs typeface="Times New Roman" pitchFamily="18" charset="0"/>
              </a:rPr>
              <a:t>.</a:t>
            </a:r>
            <a:r>
              <a:rPr lang="ru-RU" sz="1400" dirty="0" smtClean="0">
                <a:solidFill>
                  <a:srgbClr val="7030A0"/>
                </a:solidFill>
                <a:latin typeface="Segoe Script" pitchFamily="34" charset="0"/>
                <a:cs typeface="Times New Roman" pitchFamily="18" charset="0"/>
              </a:rPr>
              <a:t>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826469" y="234132"/>
            <a:ext cx="3168352"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Амалия </a:t>
            </a:r>
            <a:r>
              <a:rPr lang="ru-RU" sz="2000" b="1" dirty="0" err="1" smtClean="0">
                <a:solidFill>
                  <a:srgbClr val="C00000"/>
                </a:solidFill>
                <a:latin typeface="Times New Roman" pitchFamily="18" charset="0"/>
                <a:cs typeface="Times New Roman" pitchFamily="18" charset="0"/>
              </a:rPr>
              <a:t>Ризнич</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1962324"/>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1803–1825</a:t>
            </a:r>
            <a:endParaRPr lang="ru-RU" sz="1600" dirty="0">
              <a:latin typeface="Times New Roman" pitchFamily="18" charset="0"/>
              <a:cs typeface="Times New Roman" pitchFamily="18" charset="0"/>
            </a:endParaRPr>
          </a:p>
        </p:txBody>
      </p:sp>
      <p:sp>
        <p:nvSpPr>
          <p:cNvPr id="10" name="TextBox 9"/>
          <p:cNvSpPr txBox="1"/>
          <p:nvPr/>
        </p:nvSpPr>
        <p:spPr>
          <a:xfrm>
            <a:off x="2106389" y="882204"/>
            <a:ext cx="4536504" cy="3139321"/>
          </a:xfrm>
          <a:prstGeom prst="rect">
            <a:avLst/>
          </a:prstGeom>
          <a:noFill/>
        </p:spPr>
        <p:txBody>
          <a:bodyPr wrap="square" rtlCol="0">
            <a:spAutoFit/>
          </a:bodyPr>
          <a:lstStyle/>
          <a:p>
            <a:r>
              <a:rPr lang="ru-RU" sz="1800" b="1" dirty="0" smtClean="0">
                <a:solidFill>
                  <a:srgbClr val="7030A0"/>
                </a:solidFill>
                <a:latin typeface="Segoe Script" pitchFamily="34" charset="0"/>
                <a:cs typeface="Times New Roman" pitchFamily="18" charset="0"/>
              </a:rPr>
              <a:t>Всё в жертву памяти твоей </a:t>
            </a:r>
          </a:p>
          <a:p>
            <a:r>
              <a:rPr lang="ru-RU" sz="1800" dirty="0" smtClean="0">
                <a:solidFill>
                  <a:srgbClr val="7030A0"/>
                </a:solidFill>
                <a:latin typeface="Segoe Script" pitchFamily="34" charset="0"/>
                <a:cs typeface="Times New Roman" pitchFamily="18" charset="0"/>
              </a:rPr>
              <a:t> </a:t>
            </a:r>
          </a:p>
          <a:p>
            <a:r>
              <a:rPr lang="ru-RU" sz="1800" dirty="0" smtClean="0">
                <a:solidFill>
                  <a:srgbClr val="7030A0"/>
                </a:solidFill>
                <a:latin typeface="Segoe Script" pitchFamily="34" charset="0"/>
                <a:cs typeface="Times New Roman" pitchFamily="18" charset="0"/>
              </a:rPr>
              <a:t>Всё в жертву памяти твоей:</a:t>
            </a:r>
          </a:p>
          <a:p>
            <a:r>
              <a:rPr lang="ru-RU" sz="1800" dirty="0" smtClean="0">
                <a:solidFill>
                  <a:srgbClr val="7030A0"/>
                </a:solidFill>
                <a:latin typeface="Segoe Script" pitchFamily="34" charset="0"/>
                <a:cs typeface="Times New Roman" pitchFamily="18" charset="0"/>
              </a:rPr>
              <a:t>И голос лиры вдохновенной,</a:t>
            </a:r>
          </a:p>
          <a:p>
            <a:r>
              <a:rPr lang="ru-RU" sz="1800" dirty="0" smtClean="0">
                <a:solidFill>
                  <a:srgbClr val="7030A0"/>
                </a:solidFill>
                <a:latin typeface="Segoe Script" pitchFamily="34" charset="0"/>
                <a:cs typeface="Times New Roman" pitchFamily="18" charset="0"/>
              </a:rPr>
              <a:t>И слёзы девы воспаленной,</a:t>
            </a:r>
          </a:p>
          <a:p>
            <a:r>
              <a:rPr lang="ru-RU" sz="1800" dirty="0" smtClean="0">
                <a:solidFill>
                  <a:srgbClr val="7030A0"/>
                </a:solidFill>
                <a:latin typeface="Segoe Script" pitchFamily="34" charset="0"/>
                <a:cs typeface="Times New Roman" pitchFamily="18" charset="0"/>
              </a:rPr>
              <a:t>И трепет ревности моей,</a:t>
            </a:r>
          </a:p>
          <a:p>
            <a:r>
              <a:rPr lang="ru-RU" sz="1800" dirty="0" smtClean="0">
                <a:solidFill>
                  <a:srgbClr val="7030A0"/>
                </a:solidFill>
                <a:latin typeface="Segoe Script" pitchFamily="34" charset="0"/>
                <a:cs typeface="Times New Roman" pitchFamily="18" charset="0"/>
              </a:rPr>
              <a:t>И славы блеск, и мрак изгнанья,</a:t>
            </a:r>
          </a:p>
          <a:p>
            <a:r>
              <a:rPr lang="ru-RU" sz="1800" dirty="0" smtClean="0">
                <a:solidFill>
                  <a:srgbClr val="7030A0"/>
                </a:solidFill>
                <a:latin typeface="Segoe Script" pitchFamily="34" charset="0"/>
                <a:cs typeface="Times New Roman" pitchFamily="18" charset="0"/>
              </a:rPr>
              <a:t>И светлых мыслей красота,</a:t>
            </a:r>
          </a:p>
          <a:p>
            <a:r>
              <a:rPr lang="ru-RU" sz="1800" dirty="0" smtClean="0">
                <a:solidFill>
                  <a:srgbClr val="7030A0"/>
                </a:solidFill>
                <a:latin typeface="Segoe Script" pitchFamily="34" charset="0"/>
                <a:cs typeface="Times New Roman" pitchFamily="18" charset="0"/>
              </a:rPr>
              <a:t>И мщенье, бурная мечта</a:t>
            </a:r>
          </a:p>
          <a:p>
            <a:r>
              <a:rPr lang="ru-RU" sz="1800" dirty="0" smtClean="0">
                <a:solidFill>
                  <a:srgbClr val="7030A0"/>
                </a:solidFill>
                <a:latin typeface="Segoe Script" pitchFamily="34" charset="0"/>
                <a:cs typeface="Times New Roman" pitchFamily="18" charset="0"/>
              </a:rPr>
              <a:t>Ожесточенного страданья.</a:t>
            </a:r>
          </a:p>
          <a:p>
            <a:pPr algn="r"/>
            <a:r>
              <a:rPr lang="ru-RU" sz="1800" i="1" dirty="0" smtClean="0">
                <a:latin typeface="Times New Roman" pitchFamily="18" charset="0"/>
                <a:cs typeface="Times New Roman" pitchFamily="18" charset="0"/>
              </a:rPr>
              <a:t>1826 г.</a:t>
            </a:r>
            <a:endParaRPr lang="ru-RU" sz="1800" i="1" dirty="0">
              <a:latin typeface="Times New Roman" pitchFamily="18" charset="0"/>
              <a:cs typeface="Times New Roman" pitchFamily="18" charset="0"/>
            </a:endParaRPr>
          </a:p>
        </p:txBody>
      </p:sp>
      <p:pic>
        <p:nvPicPr>
          <p:cNvPr id="8" name="Рисунок 7" descr="C:\Users\Нина Александровна\Desktop\Без названия (1).jpg"/>
          <p:cNvPicPr/>
          <p:nvPr/>
        </p:nvPicPr>
        <p:blipFill>
          <a:blip r:embed="rId4" cstate="print"/>
          <a:srcRect/>
          <a:stretch>
            <a:fillRect/>
          </a:stretch>
        </p:blipFill>
        <p:spPr bwMode="auto">
          <a:xfrm>
            <a:off x="6570885" y="234132"/>
            <a:ext cx="1799084" cy="1728192"/>
          </a:xfrm>
          <a:prstGeom prst="rect">
            <a:avLst/>
          </a:prstGeom>
          <a:noFill/>
          <a:ln w="9525">
            <a:noFill/>
            <a:miter lim="800000"/>
            <a:headEnd/>
            <a:tailEnd/>
          </a:ln>
          <a:effectLst>
            <a:softEdge rad="127000"/>
          </a:effectLst>
        </p:spPr>
      </p:pic>
      <p:pic>
        <p:nvPicPr>
          <p:cNvPr id="12" name="Рисунок 11" descr="C:\Users\Нина Александровна\Desktop\scale_1200.jpg"/>
          <p:cNvPicPr/>
          <p:nvPr/>
        </p:nvPicPr>
        <p:blipFill>
          <a:blip r:embed="rId5" cstate="print"/>
          <a:srcRect/>
          <a:stretch>
            <a:fillRect/>
          </a:stretch>
        </p:blipFill>
        <p:spPr bwMode="auto">
          <a:xfrm>
            <a:off x="306189" y="2826420"/>
            <a:ext cx="1872208" cy="1800200"/>
          </a:xfrm>
          <a:prstGeom prst="rect">
            <a:avLst/>
          </a:prstGeom>
          <a:noFill/>
          <a:ln w="9525">
            <a:noFill/>
            <a:miter lim="800000"/>
            <a:headEnd/>
            <a:tailEnd/>
          </a:ln>
          <a:effectLst>
            <a:softEdge rad="127000"/>
          </a:effectLst>
        </p:spPr>
      </p:pic>
      <p:pic>
        <p:nvPicPr>
          <p:cNvPr id="13" name="Рисунок 12" descr="C:\Users\Нина Александровна\Desktop\images.png"/>
          <p:cNvPicPr/>
          <p:nvPr/>
        </p:nvPicPr>
        <p:blipFill>
          <a:blip r:embed="rId6" cstate="print">
            <a:lum bright="51000"/>
          </a:blip>
          <a:srcRect l="4777" t="5625" r="4777" b="6875"/>
          <a:stretch>
            <a:fillRect/>
          </a:stretch>
        </p:blipFill>
        <p:spPr bwMode="auto">
          <a:xfrm>
            <a:off x="3258517" y="4266580"/>
            <a:ext cx="2095500" cy="1028700"/>
          </a:xfrm>
          <a:prstGeom prst="rect">
            <a:avLst/>
          </a:prstGeom>
          <a:noFill/>
          <a:ln w="9525">
            <a:noFill/>
            <a:miter lim="800000"/>
            <a:headEnd/>
            <a:tailEnd/>
          </a:ln>
          <a:effectLst>
            <a:softEdge rad="317500"/>
          </a:effectLst>
        </p:spPr>
      </p:pic>
      <p:sp>
        <p:nvSpPr>
          <p:cNvPr id="14" name="Управляющая кнопка: домой 13">
            <a:hlinkClick r:id="" action="ppaction://hlinkshowjump?jump=firstslide" highlightClick="1"/>
          </p:cNvPr>
          <p:cNvSpPr/>
          <p:nvPr/>
        </p:nvSpPr>
        <p:spPr>
          <a:xfrm>
            <a:off x="7939037" y="5346700"/>
            <a:ext cx="432048" cy="504056"/>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Елизавета </a:t>
            </a:r>
            <a:r>
              <a:rPr lang="ru-RU" sz="2000" b="1" dirty="0" err="1" smtClean="0">
                <a:solidFill>
                  <a:srgbClr val="C00000"/>
                </a:solidFill>
                <a:latin typeface="Times New Roman" pitchFamily="18" charset="0"/>
                <a:cs typeface="Times New Roman" pitchFamily="18" charset="0"/>
              </a:rPr>
              <a:t>Ксаверьевна</a:t>
            </a:r>
            <a:r>
              <a:rPr lang="ru-RU" sz="2000" b="1" dirty="0" smtClean="0">
                <a:solidFill>
                  <a:srgbClr val="C00000"/>
                </a:solidFill>
                <a:latin typeface="Times New Roman" pitchFamily="18" charset="0"/>
                <a:cs typeface="Times New Roman" pitchFamily="18" charset="0"/>
              </a:rPr>
              <a:t> Воронцова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218957" y="2178348"/>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1792–1880</a:t>
            </a:r>
            <a:endParaRPr lang="ru-RU" sz="1600" dirty="0">
              <a:latin typeface="Times New Roman" pitchFamily="18" charset="0"/>
              <a:cs typeface="Times New Roman" pitchFamily="18" charset="0"/>
            </a:endParaRPr>
          </a:p>
        </p:txBody>
      </p:sp>
      <p:sp>
        <p:nvSpPr>
          <p:cNvPr id="10" name="TextBox 9"/>
          <p:cNvSpPr txBox="1"/>
          <p:nvPr/>
        </p:nvSpPr>
        <p:spPr>
          <a:xfrm>
            <a:off x="1746349" y="882204"/>
            <a:ext cx="5040560" cy="2308324"/>
          </a:xfrm>
          <a:prstGeom prst="rect">
            <a:avLst/>
          </a:prstGeom>
          <a:noFill/>
        </p:spPr>
        <p:txBody>
          <a:bodyPr wrap="square" rtlCol="0">
            <a:spAutoFit/>
          </a:bodyPr>
          <a:lstStyle/>
          <a:p>
            <a:pPr lvl="0" algn="just"/>
            <a:r>
              <a:rPr lang="ru-RU" sz="1800" dirty="0" smtClean="0">
                <a:latin typeface="Times New Roman" pitchFamily="18" charset="0"/>
                <a:cs typeface="Times New Roman" pitchFamily="18" charset="0"/>
              </a:rPr>
              <a:t>     Героиней второго романа Пушкина, вызвавшей страстное чувство во время южной ссылки, стала </a:t>
            </a:r>
            <a:r>
              <a:rPr lang="ru-RU" sz="1800" dirty="0" smtClean="0">
                <a:solidFill>
                  <a:srgbClr val="C00000"/>
                </a:solidFill>
                <a:latin typeface="Times New Roman" pitchFamily="18" charset="0"/>
                <a:cs typeface="Times New Roman" pitchFamily="18" charset="0"/>
              </a:rPr>
              <a:t>Елизавета </a:t>
            </a:r>
            <a:r>
              <a:rPr lang="ru-RU" sz="1800" dirty="0" err="1" smtClean="0">
                <a:solidFill>
                  <a:srgbClr val="C00000"/>
                </a:solidFill>
                <a:latin typeface="Times New Roman" pitchFamily="18" charset="0"/>
                <a:cs typeface="Times New Roman" pitchFamily="18" charset="0"/>
              </a:rPr>
              <a:t>Ксаверьевна</a:t>
            </a:r>
            <a:r>
              <a:rPr lang="ru-RU" sz="1800" dirty="0" smtClean="0">
                <a:solidFill>
                  <a:srgbClr val="C00000"/>
                </a:solidFill>
                <a:latin typeface="Times New Roman" pitchFamily="18" charset="0"/>
                <a:cs typeface="Times New Roman" pitchFamily="18" charset="0"/>
              </a:rPr>
              <a:t> Воронцова </a:t>
            </a:r>
            <a:r>
              <a:rPr lang="ru-RU" sz="1800" dirty="0" smtClean="0">
                <a:latin typeface="Times New Roman" pitchFamily="18" charset="0"/>
                <a:cs typeface="Times New Roman" pitchFamily="18" charset="0"/>
              </a:rPr>
              <a:t>- жена новороссийского генерал-губернатора М.С.Воронцова, </a:t>
            </a:r>
            <a:r>
              <a:rPr lang="ru-RU" sz="1800" dirty="0" smtClean="0"/>
              <a:t>в </a:t>
            </a:r>
            <a:r>
              <a:rPr lang="ru-RU" sz="1800" dirty="0" smtClean="0">
                <a:latin typeface="Times New Roman" pitchFamily="18" charset="0"/>
                <a:cs typeface="Times New Roman" pitchFamily="18" charset="0"/>
              </a:rPr>
              <a:t>канцелярии которого поэт служил в Одессе. Современники говорят о ней как о женщине умной, тонкой и обольстительной.      </a:t>
            </a:r>
            <a:endParaRPr lang="ru-RU" sz="1800" i="1" dirty="0">
              <a:solidFill>
                <a:srgbClr val="002060"/>
              </a:solidFill>
              <a:latin typeface="Times New Roman" pitchFamily="18" charset="0"/>
              <a:cs typeface="Times New Roman" pitchFamily="18" charset="0"/>
            </a:endParaRPr>
          </a:p>
        </p:txBody>
      </p:sp>
      <p:pic>
        <p:nvPicPr>
          <p:cNvPr id="8" name="Рисунок 7" descr="ВОР"/>
          <p:cNvPicPr/>
          <p:nvPr/>
        </p:nvPicPr>
        <p:blipFill>
          <a:blip r:embed="rId4" cstate="print"/>
          <a:srcRect l="13757" t="20224" r="10582" b="8240"/>
          <a:stretch>
            <a:fillRect/>
          </a:stretch>
        </p:blipFill>
        <p:spPr bwMode="auto">
          <a:xfrm>
            <a:off x="7002933" y="306140"/>
            <a:ext cx="1362075" cy="1944216"/>
          </a:xfrm>
          <a:prstGeom prst="rect">
            <a:avLst/>
          </a:prstGeom>
          <a:noFill/>
          <a:ln w="9525">
            <a:noFill/>
            <a:miter lim="800000"/>
            <a:headEnd/>
            <a:tailEnd/>
          </a:ln>
          <a:effectLst>
            <a:softEdge rad="127000"/>
          </a:effectLst>
        </p:spPr>
      </p:pic>
      <p:sp>
        <p:nvSpPr>
          <p:cNvPr id="9" name="TextBox 8"/>
          <p:cNvSpPr txBox="1"/>
          <p:nvPr/>
        </p:nvSpPr>
        <p:spPr>
          <a:xfrm>
            <a:off x="1026269" y="3258468"/>
            <a:ext cx="6912768" cy="1754326"/>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В. Сологуб писал: </a:t>
            </a:r>
            <a:r>
              <a:rPr lang="ru-RU" sz="1800" i="1" dirty="0" smtClean="0">
                <a:solidFill>
                  <a:srgbClr val="002060"/>
                </a:solidFill>
                <a:latin typeface="Times New Roman" pitchFamily="18" charset="0"/>
                <a:cs typeface="Times New Roman" pitchFamily="18" charset="0"/>
              </a:rPr>
              <a:t>«Елизавета </a:t>
            </a:r>
            <a:r>
              <a:rPr lang="ru-RU" sz="1800" i="1" dirty="0" err="1" smtClean="0">
                <a:solidFill>
                  <a:srgbClr val="002060"/>
                </a:solidFill>
                <a:latin typeface="Times New Roman" pitchFamily="18" charset="0"/>
                <a:cs typeface="Times New Roman" pitchFamily="18" charset="0"/>
              </a:rPr>
              <a:t>Ксаверьевна</a:t>
            </a:r>
            <a:r>
              <a:rPr lang="ru-RU" sz="1800" i="1" dirty="0" smtClean="0">
                <a:solidFill>
                  <a:srgbClr val="002060"/>
                </a:solidFill>
                <a:latin typeface="Times New Roman" pitchFamily="18" charset="0"/>
                <a:cs typeface="Times New Roman" pitchFamily="18" charset="0"/>
              </a:rPr>
              <a:t> была одной из привлекательнейших женщин своего времени. Все существо ее было проникнуто такою мягкою, очаровательною, женственною грацией, такою приветливостью, таким неукоснительным щегольством, что легко себе объяснить, как такие люди, как Пушкин, Раевский и другие, без памяти влюблялись в Воронцову…».</a:t>
            </a:r>
          </a:p>
        </p:txBody>
      </p:sp>
      <p:pic>
        <p:nvPicPr>
          <p:cNvPr id="13" name="Рисунок 12" descr="C:\Users\Нина Александровна\Desktop\images.png"/>
          <p:cNvPicPr/>
          <p:nvPr/>
        </p:nvPicPr>
        <p:blipFill>
          <a:blip r:embed="rId5" cstate="print">
            <a:lum bright="51000"/>
          </a:blip>
          <a:srcRect l="4777" t="5625" r="4777" b="6875"/>
          <a:stretch>
            <a:fillRect/>
          </a:stretch>
        </p:blipFill>
        <p:spPr bwMode="auto">
          <a:xfrm>
            <a:off x="3114501" y="4914652"/>
            <a:ext cx="2095500" cy="1028700"/>
          </a:xfrm>
          <a:prstGeom prst="rect">
            <a:avLst/>
          </a:prstGeom>
          <a:noFill/>
          <a:ln w="9525">
            <a:noFill/>
            <a:miter lim="800000"/>
            <a:headEnd/>
            <a:tailEnd/>
          </a:ln>
          <a:effectLst>
            <a:softEdge rad="317500"/>
          </a:effectLst>
        </p:spPr>
      </p:pic>
      <p:sp>
        <p:nvSpPr>
          <p:cNvPr id="12" name="Управляющая кнопка: домой 11">
            <a:hlinkClick r:id="" action="ppaction://hlinkshowjump?jump=firstslide" highlightClick="1"/>
          </p:cNvPr>
          <p:cNvSpPr/>
          <p:nvPr/>
        </p:nvSpPr>
        <p:spPr>
          <a:xfrm>
            <a:off x="7867029" y="5274692"/>
            <a:ext cx="504056" cy="504056"/>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Елизавета </a:t>
            </a:r>
            <a:r>
              <a:rPr lang="ru-RU" sz="2000" b="1" dirty="0" err="1" smtClean="0">
                <a:solidFill>
                  <a:srgbClr val="C00000"/>
                </a:solidFill>
                <a:latin typeface="Times New Roman" pitchFamily="18" charset="0"/>
                <a:cs typeface="Times New Roman" pitchFamily="18" charset="0"/>
              </a:rPr>
              <a:t>Ксаверьевна</a:t>
            </a:r>
            <a:r>
              <a:rPr lang="ru-RU" sz="2000" b="1" dirty="0" smtClean="0">
                <a:solidFill>
                  <a:srgbClr val="C00000"/>
                </a:solidFill>
                <a:latin typeface="Times New Roman" pitchFamily="18" charset="0"/>
                <a:cs typeface="Times New Roman" pitchFamily="18" charset="0"/>
              </a:rPr>
              <a:t> Воронцова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218957" y="1890316"/>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1792–1880</a:t>
            </a:r>
            <a:endParaRPr lang="ru-RU" sz="1600" dirty="0">
              <a:latin typeface="Times New Roman" pitchFamily="18" charset="0"/>
              <a:cs typeface="Times New Roman" pitchFamily="18" charset="0"/>
            </a:endParaRPr>
          </a:p>
        </p:txBody>
      </p:sp>
      <p:pic>
        <p:nvPicPr>
          <p:cNvPr id="8" name="Рисунок 7" descr="ВОР"/>
          <p:cNvPicPr/>
          <p:nvPr/>
        </p:nvPicPr>
        <p:blipFill>
          <a:blip r:embed="rId4" cstate="print"/>
          <a:srcRect l="13757" t="20224" r="10582" b="8240"/>
          <a:stretch>
            <a:fillRect/>
          </a:stretch>
        </p:blipFill>
        <p:spPr bwMode="auto">
          <a:xfrm>
            <a:off x="7146949" y="306140"/>
            <a:ext cx="1218059" cy="1728192"/>
          </a:xfrm>
          <a:prstGeom prst="rect">
            <a:avLst/>
          </a:prstGeom>
          <a:noFill/>
          <a:ln w="9525">
            <a:noFill/>
            <a:miter lim="800000"/>
            <a:headEnd/>
            <a:tailEnd/>
          </a:ln>
          <a:effectLst>
            <a:softEdge rad="127000"/>
          </a:effectLst>
        </p:spPr>
      </p:pic>
      <p:sp>
        <p:nvSpPr>
          <p:cNvPr id="9" name="TextBox 8"/>
          <p:cNvSpPr txBox="1"/>
          <p:nvPr/>
        </p:nvSpPr>
        <p:spPr>
          <a:xfrm>
            <a:off x="1890365" y="882204"/>
            <a:ext cx="5256584" cy="3139321"/>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Пушкин часто бывал в салоне Воронцовой. Она стала предметом его любви. Увлечение было сильным и взаимным. Е.К. Воронцова проявляла живой интерес к Пушкину и ценила в нем незаурядного поэта. </a:t>
            </a:r>
          </a:p>
          <a:p>
            <a:pPr algn="just"/>
            <a:r>
              <a:rPr lang="ru-RU" sz="1800" dirty="0" smtClean="0">
                <a:latin typeface="Times New Roman" pitchFamily="18" charset="0"/>
                <a:cs typeface="Times New Roman" pitchFamily="18" charset="0"/>
              </a:rPr>
              <a:t>     Чувства поэта к Е.К.Воронцовой запечатлены во многих стихотворениях: </a:t>
            </a:r>
            <a:r>
              <a:rPr lang="ru-RU" sz="1800" dirty="0" smtClean="0">
                <a:solidFill>
                  <a:srgbClr val="002060"/>
                </a:solidFill>
                <a:latin typeface="Times New Roman" pitchFamily="18" charset="0"/>
                <a:cs typeface="Times New Roman" pitchFamily="18" charset="0"/>
              </a:rPr>
              <a:t>«Храни меня, мой талисман», «Сожженное письмо», «Все кончено, меж нами связи нет». «Приют любви, он вечно </a:t>
            </a:r>
            <a:r>
              <a:rPr lang="ru-RU" sz="1800" dirty="0" err="1" smtClean="0">
                <a:solidFill>
                  <a:srgbClr val="002060"/>
                </a:solidFill>
                <a:latin typeface="Times New Roman" pitchFamily="18" charset="0"/>
                <a:cs typeface="Times New Roman" pitchFamily="18" charset="0"/>
              </a:rPr>
              <a:t>полн</a:t>
            </a:r>
            <a:r>
              <a:rPr lang="ru-RU" sz="1800" dirty="0" smtClean="0">
                <a:solidFill>
                  <a:srgbClr val="002060"/>
                </a:solidFill>
                <a:latin typeface="Times New Roman" pitchFamily="18" charset="0"/>
                <a:cs typeface="Times New Roman" pitchFamily="18" charset="0"/>
              </a:rPr>
              <a:t>», «Пускай увенчанный любовью красоты», «Прощание»</a:t>
            </a:r>
            <a:r>
              <a:rPr lang="ru-RU" sz="1800" dirty="0" smtClean="0">
                <a:latin typeface="Times New Roman" pitchFamily="18" charset="0"/>
                <a:cs typeface="Times New Roman" pitchFamily="18" charset="0"/>
              </a:rPr>
              <a:t>.</a:t>
            </a:r>
          </a:p>
        </p:txBody>
      </p:sp>
      <p:sp>
        <p:nvSpPr>
          <p:cNvPr id="12" name="TextBox 11"/>
          <p:cNvSpPr txBox="1"/>
          <p:nvPr/>
        </p:nvSpPr>
        <p:spPr>
          <a:xfrm>
            <a:off x="1314301" y="4122564"/>
            <a:ext cx="6408712" cy="1200329"/>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Чем больше распаляется страсть поэта к одесской красавице-царице, тем сильнее охлаждаются его отношения с ее мужем. Растет их взаимная неприязнь. Появляется одна из самых злых его эпиграмм: «</a:t>
            </a:r>
            <a:r>
              <a:rPr lang="ru-RU" sz="1800" dirty="0" err="1" smtClean="0">
                <a:latin typeface="Times New Roman" pitchFamily="18" charset="0"/>
                <a:cs typeface="Times New Roman" pitchFamily="18" charset="0"/>
              </a:rPr>
              <a:t>Полумилорд</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полукупец</a:t>
            </a:r>
            <a:r>
              <a:rPr lang="ru-RU"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Елизавета </a:t>
            </a:r>
            <a:r>
              <a:rPr lang="ru-RU" sz="2000" b="1" dirty="0" err="1" smtClean="0">
                <a:solidFill>
                  <a:srgbClr val="C00000"/>
                </a:solidFill>
                <a:latin typeface="Times New Roman" pitchFamily="18" charset="0"/>
                <a:cs typeface="Times New Roman" pitchFamily="18" charset="0"/>
              </a:rPr>
              <a:t>Ксаверьевна</a:t>
            </a:r>
            <a:r>
              <a:rPr lang="ru-RU" sz="2000" b="1" dirty="0" smtClean="0">
                <a:solidFill>
                  <a:srgbClr val="C00000"/>
                </a:solidFill>
                <a:latin typeface="Times New Roman" pitchFamily="18" charset="0"/>
                <a:cs typeface="Times New Roman" pitchFamily="18" charset="0"/>
              </a:rPr>
              <a:t> Воронцова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218957" y="1890316"/>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1792–1880</a:t>
            </a:r>
            <a:endParaRPr lang="ru-RU" sz="1600" dirty="0">
              <a:latin typeface="Times New Roman" pitchFamily="18" charset="0"/>
              <a:cs typeface="Times New Roman" pitchFamily="18" charset="0"/>
            </a:endParaRPr>
          </a:p>
        </p:txBody>
      </p:sp>
      <p:pic>
        <p:nvPicPr>
          <p:cNvPr id="8" name="Рисунок 7" descr="ВОР"/>
          <p:cNvPicPr/>
          <p:nvPr/>
        </p:nvPicPr>
        <p:blipFill>
          <a:blip r:embed="rId4" cstate="print"/>
          <a:srcRect l="13757" t="20224" r="10582" b="8240"/>
          <a:stretch>
            <a:fillRect/>
          </a:stretch>
        </p:blipFill>
        <p:spPr bwMode="auto">
          <a:xfrm>
            <a:off x="7146949" y="234133"/>
            <a:ext cx="1218059" cy="1728192"/>
          </a:xfrm>
          <a:prstGeom prst="rect">
            <a:avLst/>
          </a:prstGeom>
          <a:noFill/>
          <a:ln w="9525">
            <a:noFill/>
            <a:miter lim="800000"/>
            <a:headEnd/>
            <a:tailEnd/>
          </a:ln>
          <a:effectLst>
            <a:softEdge rad="127000"/>
          </a:effectLst>
        </p:spPr>
      </p:pic>
      <p:pic>
        <p:nvPicPr>
          <p:cNvPr id="13" name="Рисунок 12" descr="1269382-05770c614d28957f.jpg"/>
          <p:cNvPicPr/>
          <p:nvPr/>
        </p:nvPicPr>
        <p:blipFill>
          <a:blip r:embed="rId5" cstate="print"/>
          <a:srcRect/>
          <a:stretch>
            <a:fillRect/>
          </a:stretch>
        </p:blipFill>
        <p:spPr bwMode="auto">
          <a:xfrm>
            <a:off x="378197" y="2898428"/>
            <a:ext cx="1524075" cy="1518186"/>
          </a:xfrm>
          <a:prstGeom prst="rect">
            <a:avLst/>
          </a:prstGeom>
          <a:noFill/>
          <a:effectLst>
            <a:softEdge rad="127000"/>
          </a:effectLst>
        </p:spPr>
      </p:pic>
      <p:sp>
        <p:nvSpPr>
          <p:cNvPr id="15" name="TextBox 14"/>
          <p:cNvSpPr txBox="1"/>
          <p:nvPr/>
        </p:nvSpPr>
        <p:spPr>
          <a:xfrm>
            <a:off x="1890365" y="810196"/>
            <a:ext cx="5256584" cy="4801314"/>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Когда Воронцову стала известна,  меткая и острая эпиграмма, он решил освободиться от поэта, удалив его из Одессы. Воронцов сделал все, чтобы поэт был отправлен на жительство в Псковскую губернию.</a:t>
            </a:r>
          </a:p>
          <a:p>
            <a:pPr algn="just"/>
            <a:r>
              <a:rPr lang="ru-RU" sz="1800" dirty="0" smtClean="0">
                <a:latin typeface="Times New Roman" pitchFamily="18" charset="0"/>
                <a:cs typeface="Times New Roman" pitchFamily="18" charset="0"/>
              </a:rPr>
              <a:t>       </a:t>
            </a:r>
          </a:p>
          <a:p>
            <a:pPr algn="just"/>
            <a:r>
              <a:rPr lang="ru-RU" sz="1800" dirty="0" smtClean="0">
                <a:latin typeface="Times New Roman" pitchFamily="18" charset="0"/>
                <a:cs typeface="Times New Roman" pitchFamily="18" charset="0"/>
              </a:rPr>
              <a:t>      Предстоял отъезд в Михайловское и “грозный час разлуки” с Воронцовой. Елизавета Воронцова подарила Пушкину на память сердоликовый перстень с загадочной древнееврейской надписью, вырезанной на камне – талисман, которым очень дорожил поэт и никогда с ним не расставался. Спустя два года появилось стихотворение </a:t>
            </a:r>
            <a:r>
              <a:rPr lang="ru-RU" sz="1800" dirty="0" smtClean="0">
                <a:solidFill>
                  <a:srgbClr val="002060"/>
                </a:solidFill>
                <a:latin typeface="Times New Roman" pitchFamily="18" charset="0"/>
                <a:cs typeface="Times New Roman" pitchFamily="18" charset="0"/>
              </a:rPr>
              <a:t>«Храни меня, мой талисман…»</a:t>
            </a:r>
          </a:p>
          <a:p>
            <a:pPr algn="just"/>
            <a:r>
              <a:rPr lang="ru-RU" sz="1800" dirty="0" smtClean="0">
                <a:latin typeface="Times New Roman" pitchFamily="18" charset="0"/>
                <a:cs typeface="Times New Roman" pitchFamily="18" charset="0"/>
              </a:rPr>
              <a:t>       Воронцова до конца своей долгой жизни сохраняла о Пушкине теплое воспоминание и ежедневно читала его сочинения.</a:t>
            </a:r>
            <a:endParaRPr lang="ru-RU" sz="1800"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Елизавета </a:t>
            </a:r>
            <a:r>
              <a:rPr lang="ru-RU" sz="2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Ксаверьевна</a:t>
            </a: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Воронцова</a:t>
            </a:r>
            <a:endPar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Прямоугольник 10"/>
          <p:cNvSpPr/>
          <p:nvPr/>
        </p:nvSpPr>
        <p:spPr>
          <a:xfrm>
            <a:off x="7146949" y="2178348"/>
            <a:ext cx="1120820" cy="338554"/>
          </a:xfrm>
          <a:prstGeom prst="rect">
            <a:avLst/>
          </a:prstGeom>
        </p:spPr>
        <p:txBody>
          <a:bodyPr wrap="none">
            <a:spAutoFit/>
          </a:bodyPr>
          <a:lstStyle/>
          <a:p>
            <a:r>
              <a:rPr lang="ru-RU" sz="1600" dirty="0" smtClean="0"/>
              <a:t>1792–1880</a:t>
            </a:r>
            <a:endParaRPr lang="ru-RU" sz="1600" dirty="0">
              <a:latin typeface="Times New Roman" pitchFamily="18" charset="0"/>
              <a:cs typeface="Times New Roman" pitchFamily="18" charset="0"/>
            </a:endParaRPr>
          </a:p>
        </p:txBody>
      </p:sp>
      <p:sp>
        <p:nvSpPr>
          <p:cNvPr id="10" name="TextBox 9"/>
          <p:cNvSpPr txBox="1"/>
          <p:nvPr/>
        </p:nvSpPr>
        <p:spPr>
          <a:xfrm>
            <a:off x="2106389" y="666180"/>
            <a:ext cx="4752528" cy="5016758"/>
          </a:xfrm>
          <a:prstGeom prst="rect">
            <a:avLst/>
          </a:prstGeom>
          <a:noFill/>
        </p:spPr>
        <p:txBody>
          <a:bodyPr wrap="square" rtlCol="0">
            <a:spAutoFit/>
          </a:bodyPr>
          <a:lstStyle/>
          <a:p>
            <a:r>
              <a:rPr lang="ru-RU" sz="1600" dirty="0" smtClean="0">
                <a:solidFill>
                  <a:srgbClr val="7030A0"/>
                </a:solidFill>
                <a:latin typeface="Segoe Script" pitchFamily="34" charset="0"/>
                <a:cs typeface="Times New Roman" pitchFamily="18" charset="0"/>
              </a:rPr>
              <a:t>Храни меня, мой талисман,</a:t>
            </a:r>
          </a:p>
          <a:p>
            <a:r>
              <a:rPr lang="ru-RU" sz="1600" dirty="0" smtClean="0">
                <a:solidFill>
                  <a:srgbClr val="7030A0"/>
                </a:solidFill>
                <a:latin typeface="Segoe Script" pitchFamily="34" charset="0"/>
                <a:cs typeface="Times New Roman" pitchFamily="18" charset="0"/>
              </a:rPr>
              <a:t>Храни меня во дни гоненья, </a:t>
            </a:r>
          </a:p>
          <a:p>
            <a:r>
              <a:rPr lang="ru-RU" sz="1600" dirty="0" smtClean="0">
                <a:solidFill>
                  <a:srgbClr val="7030A0"/>
                </a:solidFill>
                <a:latin typeface="Segoe Script" pitchFamily="34" charset="0"/>
                <a:cs typeface="Times New Roman" pitchFamily="18" charset="0"/>
              </a:rPr>
              <a:t>Во дни раскаянья, волненья:</a:t>
            </a:r>
          </a:p>
          <a:p>
            <a:r>
              <a:rPr lang="ru-RU" sz="1600" dirty="0" smtClean="0">
                <a:solidFill>
                  <a:srgbClr val="7030A0"/>
                </a:solidFill>
                <a:latin typeface="Segoe Script" pitchFamily="34" charset="0"/>
                <a:cs typeface="Times New Roman" pitchFamily="18" charset="0"/>
              </a:rPr>
              <a:t>Ты в день печали был мне дан.</a:t>
            </a:r>
          </a:p>
          <a:p>
            <a:r>
              <a:rPr lang="ru-RU" sz="1600" dirty="0" smtClean="0">
                <a:solidFill>
                  <a:srgbClr val="7030A0"/>
                </a:solidFill>
                <a:latin typeface="Segoe Script" pitchFamily="34" charset="0"/>
                <a:cs typeface="Times New Roman" pitchFamily="18" charset="0"/>
              </a:rPr>
              <a:t>Когда подымет океан</a:t>
            </a:r>
          </a:p>
          <a:p>
            <a:r>
              <a:rPr lang="ru-RU" sz="1600" dirty="0" smtClean="0">
                <a:solidFill>
                  <a:srgbClr val="7030A0"/>
                </a:solidFill>
                <a:latin typeface="Segoe Script" pitchFamily="34" charset="0"/>
                <a:cs typeface="Times New Roman" pitchFamily="18" charset="0"/>
              </a:rPr>
              <a:t>Вокруг меня валы ревучи,</a:t>
            </a:r>
          </a:p>
          <a:p>
            <a:r>
              <a:rPr lang="ru-RU" sz="1600" dirty="0" smtClean="0">
                <a:solidFill>
                  <a:srgbClr val="7030A0"/>
                </a:solidFill>
                <a:latin typeface="Segoe Script" pitchFamily="34" charset="0"/>
                <a:cs typeface="Times New Roman" pitchFamily="18" charset="0"/>
              </a:rPr>
              <a:t>Когда грозою грянут тучи, -</a:t>
            </a:r>
          </a:p>
          <a:p>
            <a:r>
              <a:rPr lang="ru-RU" sz="1600" dirty="0" smtClean="0">
                <a:solidFill>
                  <a:srgbClr val="7030A0"/>
                </a:solidFill>
                <a:latin typeface="Segoe Script" pitchFamily="34" charset="0"/>
                <a:cs typeface="Times New Roman" pitchFamily="18" charset="0"/>
              </a:rPr>
              <a:t>Храни меня, мой талисман.</a:t>
            </a:r>
          </a:p>
          <a:p>
            <a:r>
              <a:rPr lang="ru-RU" sz="1600" dirty="0" smtClean="0">
                <a:solidFill>
                  <a:srgbClr val="7030A0"/>
                </a:solidFill>
                <a:latin typeface="Segoe Script" pitchFamily="34" charset="0"/>
                <a:cs typeface="Times New Roman" pitchFamily="18" charset="0"/>
              </a:rPr>
              <a:t>В уединенье чуждых стран,</a:t>
            </a:r>
          </a:p>
          <a:p>
            <a:r>
              <a:rPr lang="ru-RU" sz="1600" dirty="0" smtClean="0">
                <a:solidFill>
                  <a:srgbClr val="7030A0"/>
                </a:solidFill>
                <a:latin typeface="Segoe Script" pitchFamily="34" charset="0"/>
                <a:cs typeface="Times New Roman" pitchFamily="18" charset="0"/>
              </a:rPr>
              <a:t>На лоне скучного покоя,</a:t>
            </a:r>
          </a:p>
          <a:p>
            <a:r>
              <a:rPr lang="ru-RU" sz="1600" dirty="0" smtClean="0">
                <a:solidFill>
                  <a:srgbClr val="7030A0"/>
                </a:solidFill>
                <a:latin typeface="Segoe Script" pitchFamily="34" charset="0"/>
                <a:cs typeface="Times New Roman" pitchFamily="18" charset="0"/>
              </a:rPr>
              <a:t>В тревоге пламенного боя</a:t>
            </a:r>
          </a:p>
          <a:p>
            <a:r>
              <a:rPr lang="ru-RU" sz="1600" dirty="0" smtClean="0">
                <a:solidFill>
                  <a:srgbClr val="7030A0"/>
                </a:solidFill>
                <a:latin typeface="Segoe Script" pitchFamily="34" charset="0"/>
                <a:cs typeface="Times New Roman" pitchFamily="18" charset="0"/>
              </a:rPr>
              <a:t>Храни меня мой талисман.</a:t>
            </a:r>
          </a:p>
          <a:p>
            <a:r>
              <a:rPr lang="ru-RU" sz="1600" dirty="0" smtClean="0">
                <a:solidFill>
                  <a:srgbClr val="7030A0"/>
                </a:solidFill>
                <a:latin typeface="Segoe Script" pitchFamily="34" charset="0"/>
                <a:cs typeface="Times New Roman" pitchFamily="18" charset="0"/>
              </a:rPr>
              <a:t>Священный сладостный обман,</a:t>
            </a:r>
          </a:p>
          <a:p>
            <a:r>
              <a:rPr lang="ru-RU" sz="1600" dirty="0" smtClean="0">
                <a:solidFill>
                  <a:srgbClr val="7030A0"/>
                </a:solidFill>
                <a:latin typeface="Segoe Script" pitchFamily="34" charset="0"/>
                <a:cs typeface="Times New Roman" pitchFamily="18" charset="0"/>
              </a:rPr>
              <a:t>Души волшебное светило...</a:t>
            </a:r>
          </a:p>
          <a:p>
            <a:r>
              <a:rPr lang="ru-RU" sz="1600" dirty="0" smtClean="0">
                <a:solidFill>
                  <a:srgbClr val="7030A0"/>
                </a:solidFill>
                <a:latin typeface="Segoe Script" pitchFamily="34" charset="0"/>
                <a:cs typeface="Times New Roman" pitchFamily="18" charset="0"/>
              </a:rPr>
              <a:t>Оно сокрылось, изменило...</a:t>
            </a:r>
          </a:p>
          <a:p>
            <a:r>
              <a:rPr lang="ru-RU" sz="1600" dirty="0" smtClean="0">
                <a:solidFill>
                  <a:srgbClr val="7030A0"/>
                </a:solidFill>
                <a:latin typeface="Segoe Script" pitchFamily="34" charset="0"/>
                <a:cs typeface="Times New Roman" pitchFamily="18" charset="0"/>
              </a:rPr>
              <a:t>Храни меня, мой талисман.</a:t>
            </a:r>
          </a:p>
          <a:p>
            <a:r>
              <a:rPr lang="ru-RU" sz="1600" dirty="0" smtClean="0">
                <a:solidFill>
                  <a:srgbClr val="7030A0"/>
                </a:solidFill>
                <a:latin typeface="Segoe Script" pitchFamily="34" charset="0"/>
                <a:cs typeface="Times New Roman" pitchFamily="18" charset="0"/>
              </a:rPr>
              <a:t>Пускай же ввек сердечных ран</a:t>
            </a:r>
          </a:p>
          <a:p>
            <a:r>
              <a:rPr lang="ru-RU" sz="1600" dirty="0" smtClean="0">
                <a:solidFill>
                  <a:srgbClr val="7030A0"/>
                </a:solidFill>
                <a:latin typeface="Segoe Script" pitchFamily="34" charset="0"/>
                <a:cs typeface="Times New Roman" pitchFamily="18" charset="0"/>
              </a:rPr>
              <a:t>Не растравит воспоминанье.</a:t>
            </a:r>
          </a:p>
          <a:p>
            <a:r>
              <a:rPr lang="ru-RU" sz="1600" dirty="0" smtClean="0">
                <a:solidFill>
                  <a:srgbClr val="7030A0"/>
                </a:solidFill>
                <a:latin typeface="Segoe Script" pitchFamily="34" charset="0"/>
                <a:cs typeface="Times New Roman" pitchFamily="18" charset="0"/>
              </a:rPr>
              <a:t>Прощай, надежда; спи, желанье;</a:t>
            </a:r>
          </a:p>
          <a:p>
            <a:r>
              <a:rPr lang="ru-RU" sz="1600" dirty="0" smtClean="0">
                <a:solidFill>
                  <a:srgbClr val="7030A0"/>
                </a:solidFill>
                <a:latin typeface="Segoe Script" pitchFamily="34" charset="0"/>
                <a:cs typeface="Times New Roman" pitchFamily="18" charset="0"/>
              </a:rPr>
              <a:t>Храни меня, мой талисман.</a:t>
            </a:r>
            <a:endParaRPr lang="ru-RU" sz="1600" dirty="0">
              <a:solidFill>
                <a:srgbClr val="7030A0"/>
              </a:solidFill>
              <a:latin typeface="Segoe Script" pitchFamily="34" charset="0"/>
              <a:cs typeface="Times New Roman" pitchFamily="18" charset="0"/>
            </a:endParaRPr>
          </a:p>
        </p:txBody>
      </p:sp>
      <p:pic>
        <p:nvPicPr>
          <p:cNvPr id="9" name="Рисунок 8" descr="C:\Users\Нина Александровна\Desktop\img11.jpg"/>
          <p:cNvPicPr/>
          <p:nvPr/>
        </p:nvPicPr>
        <p:blipFill>
          <a:blip r:embed="rId4" cstate="print"/>
          <a:srcRect/>
          <a:stretch>
            <a:fillRect/>
          </a:stretch>
        </p:blipFill>
        <p:spPr bwMode="auto">
          <a:xfrm>
            <a:off x="6786909" y="234132"/>
            <a:ext cx="1685925" cy="2016223"/>
          </a:xfrm>
          <a:prstGeom prst="rect">
            <a:avLst/>
          </a:prstGeom>
          <a:noFill/>
          <a:ln w="9525">
            <a:noFill/>
            <a:miter lim="800000"/>
            <a:headEnd/>
            <a:tailEnd/>
          </a:ln>
          <a:effectLst>
            <a:softEdge rad="127000"/>
          </a:effectLst>
        </p:spPr>
      </p:pic>
      <p:sp>
        <p:nvSpPr>
          <p:cNvPr id="13" name="TextBox 12"/>
          <p:cNvSpPr txBox="1"/>
          <p:nvPr/>
        </p:nvSpPr>
        <p:spPr>
          <a:xfrm>
            <a:off x="5346749" y="5418708"/>
            <a:ext cx="864096" cy="338554"/>
          </a:xfrm>
          <a:prstGeom prst="rect">
            <a:avLst/>
          </a:prstGeom>
          <a:noFill/>
        </p:spPr>
        <p:txBody>
          <a:bodyPr wrap="square" rtlCol="0">
            <a:spAutoFit/>
          </a:bodyPr>
          <a:lstStyle/>
          <a:p>
            <a:pPr lvl="0"/>
            <a:r>
              <a:rPr lang="ru-RU" sz="1600" i="1" dirty="0" smtClean="0">
                <a:latin typeface="Liberation Serif" pitchFamily="18" charset="0"/>
                <a:ea typeface="Calibri" pitchFamily="34" charset="0"/>
                <a:cs typeface="Liberation Serif" pitchFamily="18" charset="0"/>
              </a:rPr>
              <a:t>1825 г.</a:t>
            </a:r>
            <a:endParaRPr lang="ru-RU" sz="1600" i="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Елизавета </a:t>
            </a:r>
            <a:r>
              <a:rPr lang="ru-RU" sz="2000" b="1" dirty="0" err="1" smtClean="0">
                <a:solidFill>
                  <a:srgbClr val="C00000"/>
                </a:solidFill>
                <a:latin typeface="Times New Roman" pitchFamily="18" charset="0"/>
                <a:cs typeface="Times New Roman" pitchFamily="18" charset="0"/>
              </a:rPr>
              <a:t>Ксаверьевна</a:t>
            </a:r>
            <a:r>
              <a:rPr lang="ru-RU" sz="2000" b="1" dirty="0" smtClean="0">
                <a:solidFill>
                  <a:srgbClr val="C00000"/>
                </a:solidFill>
                <a:latin typeface="Times New Roman" pitchFamily="18" charset="0"/>
                <a:cs typeface="Times New Roman" pitchFamily="18" charset="0"/>
              </a:rPr>
              <a:t> Воронцова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rot="393166">
            <a:off x="7018590" y="2241195"/>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1792–1880</a:t>
            </a:r>
            <a:endParaRPr lang="ru-RU" sz="1600" dirty="0">
              <a:latin typeface="Times New Roman" pitchFamily="18" charset="0"/>
              <a:cs typeface="Times New Roman" pitchFamily="18" charset="0"/>
            </a:endParaRPr>
          </a:p>
        </p:txBody>
      </p:sp>
      <p:sp>
        <p:nvSpPr>
          <p:cNvPr id="10" name="TextBox 9"/>
          <p:cNvSpPr txBox="1"/>
          <p:nvPr/>
        </p:nvSpPr>
        <p:spPr>
          <a:xfrm>
            <a:off x="1386309" y="738188"/>
            <a:ext cx="5544616" cy="4770537"/>
          </a:xfrm>
          <a:prstGeom prst="rect">
            <a:avLst/>
          </a:prstGeom>
          <a:noFill/>
        </p:spPr>
        <p:txBody>
          <a:bodyPr wrap="square" rtlCol="0">
            <a:spAutoFit/>
          </a:bodyPr>
          <a:lstStyle/>
          <a:p>
            <a:pPr algn="ctr"/>
            <a:r>
              <a:rPr lang="ru-RU" sz="1600" dirty="0" smtClean="0">
                <a:solidFill>
                  <a:srgbClr val="7030A0"/>
                </a:solidFill>
                <a:latin typeface="Segoe Script" pitchFamily="34" charset="0"/>
              </a:rPr>
              <a:t>СОЖЖЕННОЕ ПИСЬМО </a:t>
            </a:r>
          </a:p>
          <a:p>
            <a:r>
              <a:rPr lang="ru-RU" sz="1600" dirty="0" smtClean="0">
                <a:solidFill>
                  <a:srgbClr val="7030A0"/>
                </a:solidFill>
                <a:latin typeface="Segoe Script" pitchFamily="34" charset="0"/>
              </a:rPr>
              <a:t>Прощай, письмо любви, прощай!  Она велела... </a:t>
            </a:r>
          </a:p>
          <a:p>
            <a:r>
              <a:rPr lang="ru-RU" sz="1600" dirty="0" smtClean="0">
                <a:solidFill>
                  <a:srgbClr val="7030A0"/>
                </a:solidFill>
                <a:latin typeface="Segoe Script" pitchFamily="34" charset="0"/>
              </a:rPr>
              <a:t>Как долго медлил я, как долго не хотела </a:t>
            </a:r>
          </a:p>
          <a:p>
            <a:r>
              <a:rPr lang="ru-RU" sz="1600" dirty="0" smtClean="0">
                <a:solidFill>
                  <a:srgbClr val="7030A0"/>
                </a:solidFill>
                <a:latin typeface="Segoe Script" pitchFamily="34" charset="0"/>
              </a:rPr>
              <a:t>Рука предать огню все радости мои!.. </a:t>
            </a:r>
          </a:p>
          <a:p>
            <a:r>
              <a:rPr lang="ru-RU" sz="1600" dirty="0" smtClean="0">
                <a:solidFill>
                  <a:srgbClr val="7030A0"/>
                </a:solidFill>
                <a:latin typeface="Segoe Script" pitchFamily="34" charset="0"/>
              </a:rPr>
              <a:t>Но полно, час настал: гори, письмо любви. </a:t>
            </a:r>
          </a:p>
          <a:p>
            <a:r>
              <a:rPr lang="ru-RU" sz="1600" dirty="0" smtClean="0">
                <a:solidFill>
                  <a:srgbClr val="7030A0"/>
                </a:solidFill>
                <a:latin typeface="Segoe Script" pitchFamily="34" charset="0"/>
              </a:rPr>
              <a:t>Готов я; ничему душа моя не внемлет. </a:t>
            </a:r>
          </a:p>
          <a:p>
            <a:r>
              <a:rPr lang="ru-RU" sz="1600" dirty="0" smtClean="0">
                <a:solidFill>
                  <a:srgbClr val="7030A0"/>
                </a:solidFill>
                <a:latin typeface="Segoe Script" pitchFamily="34" charset="0"/>
              </a:rPr>
              <a:t>Уж пламя жадное листы твои приемлет... </a:t>
            </a:r>
          </a:p>
          <a:p>
            <a:r>
              <a:rPr lang="ru-RU" sz="1600" dirty="0" smtClean="0">
                <a:solidFill>
                  <a:srgbClr val="7030A0"/>
                </a:solidFill>
                <a:latin typeface="Segoe Script" pitchFamily="34" charset="0"/>
              </a:rPr>
              <a:t>Минуту!.. вспыхнули... пылают... легкий дым, </a:t>
            </a:r>
          </a:p>
          <a:p>
            <a:r>
              <a:rPr lang="ru-RU" sz="1600" dirty="0" smtClean="0">
                <a:solidFill>
                  <a:srgbClr val="7030A0"/>
                </a:solidFill>
                <a:latin typeface="Segoe Script" pitchFamily="34" charset="0"/>
              </a:rPr>
              <a:t>Виясь, теряется с молением моим. </a:t>
            </a:r>
          </a:p>
          <a:p>
            <a:r>
              <a:rPr lang="ru-RU" sz="1600" dirty="0" smtClean="0">
                <a:solidFill>
                  <a:srgbClr val="7030A0"/>
                </a:solidFill>
                <a:latin typeface="Segoe Script" pitchFamily="34" charset="0"/>
              </a:rPr>
              <a:t>Уж перстня верного </a:t>
            </a:r>
            <a:r>
              <a:rPr lang="ru-RU" sz="1600" dirty="0" err="1" smtClean="0">
                <a:solidFill>
                  <a:srgbClr val="7030A0"/>
                </a:solidFill>
                <a:latin typeface="Segoe Script" pitchFamily="34" charset="0"/>
              </a:rPr>
              <a:t>утратя</a:t>
            </a:r>
            <a:r>
              <a:rPr lang="ru-RU" sz="1600" dirty="0" smtClean="0">
                <a:solidFill>
                  <a:srgbClr val="7030A0"/>
                </a:solidFill>
                <a:latin typeface="Segoe Script" pitchFamily="34" charset="0"/>
              </a:rPr>
              <a:t> впечатленье, </a:t>
            </a:r>
          </a:p>
          <a:p>
            <a:r>
              <a:rPr lang="ru-RU" sz="1600" dirty="0" smtClean="0">
                <a:solidFill>
                  <a:srgbClr val="7030A0"/>
                </a:solidFill>
                <a:latin typeface="Segoe Script" pitchFamily="34" charset="0"/>
              </a:rPr>
              <a:t>Растопленный сургуч кипит... </a:t>
            </a:r>
          </a:p>
          <a:p>
            <a:r>
              <a:rPr lang="ru-RU" sz="1600" dirty="0" smtClean="0">
                <a:solidFill>
                  <a:srgbClr val="7030A0"/>
                </a:solidFill>
                <a:latin typeface="Segoe Script" pitchFamily="34" charset="0"/>
              </a:rPr>
              <a:t>О провиденье! Свершилось! </a:t>
            </a:r>
          </a:p>
          <a:p>
            <a:r>
              <a:rPr lang="ru-RU" sz="1600" dirty="0" smtClean="0">
                <a:solidFill>
                  <a:srgbClr val="7030A0"/>
                </a:solidFill>
                <a:latin typeface="Segoe Script" pitchFamily="34" charset="0"/>
              </a:rPr>
              <a:t>Темные </a:t>
            </a:r>
            <a:r>
              <a:rPr lang="ru-RU" sz="1600" dirty="0" err="1" smtClean="0">
                <a:solidFill>
                  <a:srgbClr val="7030A0"/>
                </a:solidFill>
                <a:latin typeface="Segoe Script" pitchFamily="34" charset="0"/>
              </a:rPr>
              <a:t>свернулися</a:t>
            </a:r>
            <a:r>
              <a:rPr lang="ru-RU" sz="1600" dirty="0" smtClean="0">
                <a:solidFill>
                  <a:srgbClr val="7030A0"/>
                </a:solidFill>
                <a:latin typeface="Segoe Script" pitchFamily="34" charset="0"/>
              </a:rPr>
              <a:t> листы; </a:t>
            </a:r>
          </a:p>
          <a:p>
            <a:r>
              <a:rPr lang="ru-RU" sz="1600" dirty="0" smtClean="0">
                <a:solidFill>
                  <a:srgbClr val="7030A0"/>
                </a:solidFill>
                <a:latin typeface="Segoe Script" pitchFamily="34" charset="0"/>
              </a:rPr>
              <a:t>На легком пепле их заветные черты </a:t>
            </a:r>
          </a:p>
          <a:p>
            <a:r>
              <a:rPr lang="ru-RU" sz="1600" dirty="0" smtClean="0">
                <a:solidFill>
                  <a:srgbClr val="7030A0"/>
                </a:solidFill>
                <a:latin typeface="Segoe Script" pitchFamily="34" charset="0"/>
              </a:rPr>
              <a:t>Белеют... Грудь моя стеснилась. </a:t>
            </a:r>
          </a:p>
          <a:p>
            <a:r>
              <a:rPr lang="ru-RU" sz="1600" dirty="0" smtClean="0">
                <a:solidFill>
                  <a:srgbClr val="7030A0"/>
                </a:solidFill>
                <a:latin typeface="Segoe Script" pitchFamily="34" charset="0"/>
              </a:rPr>
              <a:t>Пепел милый, </a:t>
            </a:r>
          </a:p>
          <a:p>
            <a:r>
              <a:rPr lang="ru-RU" sz="1600" dirty="0" smtClean="0">
                <a:solidFill>
                  <a:srgbClr val="7030A0"/>
                </a:solidFill>
                <a:latin typeface="Segoe Script" pitchFamily="34" charset="0"/>
              </a:rPr>
              <a:t>Отрада бедная в судьбе моей унылой, </a:t>
            </a:r>
          </a:p>
          <a:p>
            <a:r>
              <a:rPr lang="ru-RU" sz="1600" dirty="0" smtClean="0">
                <a:solidFill>
                  <a:srgbClr val="7030A0"/>
                </a:solidFill>
                <a:latin typeface="Segoe Script" pitchFamily="34" charset="0"/>
              </a:rPr>
              <a:t>Останься век со мной на горестной груди... </a:t>
            </a:r>
          </a:p>
          <a:p>
            <a:pPr algn="r"/>
            <a:r>
              <a:rPr lang="ru-RU" sz="1600" i="1" dirty="0" smtClean="0">
                <a:latin typeface="Times New Roman" pitchFamily="18" charset="0"/>
                <a:cs typeface="Times New Roman" pitchFamily="18" charset="0"/>
              </a:rPr>
              <a:t>1825 г.</a:t>
            </a:r>
            <a:endParaRPr lang="ru-RU" sz="1600" i="1" dirty="0">
              <a:latin typeface="Times New Roman" pitchFamily="18" charset="0"/>
              <a:cs typeface="Times New Roman" pitchFamily="18" charset="0"/>
            </a:endParaRPr>
          </a:p>
        </p:txBody>
      </p:sp>
      <p:pic>
        <p:nvPicPr>
          <p:cNvPr id="9" name="Рисунок 8" descr="C:\Users\Нина Александровна\Desktop\img14.jpg"/>
          <p:cNvPicPr/>
          <p:nvPr/>
        </p:nvPicPr>
        <p:blipFill>
          <a:blip r:embed="rId4" cstate="print"/>
          <a:srcRect/>
          <a:stretch>
            <a:fillRect/>
          </a:stretch>
        </p:blipFill>
        <p:spPr bwMode="auto">
          <a:xfrm>
            <a:off x="6786909" y="162124"/>
            <a:ext cx="1600200" cy="2149703"/>
          </a:xfrm>
          <a:prstGeom prst="rect">
            <a:avLst/>
          </a:prstGeom>
          <a:noFill/>
          <a:ln w="9525">
            <a:noFill/>
            <a:miter lim="800000"/>
            <a:headEnd/>
            <a:tailEnd/>
          </a:ln>
          <a:effectLst>
            <a:softEdge rad="127000"/>
          </a:effectLst>
          <a:scene3d>
            <a:camera prst="isometricOffAxis2Left"/>
            <a:lightRig rig="threePt" dir="t"/>
          </a:scene3d>
        </p:spPr>
      </p:pic>
      <p:pic>
        <p:nvPicPr>
          <p:cNvPr id="12" name="Рисунок 11" descr="C:\Users\Нина Александровна\Desktop\images.png"/>
          <p:cNvPicPr/>
          <p:nvPr/>
        </p:nvPicPr>
        <p:blipFill>
          <a:blip r:embed="rId5" cstate="print">
            <a:lum bright="51000"/>
          </a:blip>
          <a:srcRect l="4777" t="5625" r="4777" b="6875"/>
          <a:stretch>
            <a:fillRect/>
          </a:stretch>
        </p:blipFill>
        <p:spPr bwMode="auto">
          <a:xfrm>
            <a:off x="3042493" y="4842644"/>
            <a:ext cx="2095500" cy="1028700"/>
          </a:xfrm>
          <a:prstGeom prst="rect">
            <a:avLst/>
          </a:prstGeom>
          <a:noFill/>
          <a:ln w="9525">
            <a:noFill/>
            <a:miter lim="800000"/>
            <a:headEnd/>
            <a:tailEnd/>
          </a:ln>
          <a:effectLst>
            <a:softEdge rad="317500"/>
          </a:effectLst>
        </p:spPr>
      </p:pic>
      <p:sp>
        <p:nvSpPr>
          <p:cNvPr id="13" name="Управляющая кнопка: домой 12">
            <a:hlinkClick r:id="" action="ppaction://hlinkshowjump?jump=firstslide" highlightClick="1"/>
          </p:cNvPr>
          <p:cNvSpPr/>
          <p:nvPr/>
        </p:nvSpPr>
        <p:spPr>
          <a:xfrm>
            <a:off x="7867029" y="5274692"/>
            <a:ext cx="576064" cy="504056"/>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466429" y="234132"/>
            <a:ext cx="3888432"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Анна Петровна Керн</a:t>
            </a:r>
            <a:endPar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Прямоугольник 10"/>
          <p:cNvSpPr/>
          <p:nvPr/>
        </p:nvSpPr>
        <p:spPr>
          <a:xfrm>
            <a:off x="7002933" y="2106340"/>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1800–1879</a:t>
            </a:r>
            <a:endParaRPr lang="ru-RU" sz="1600" dirty="0">
              <a:latin typeface="Times New Roman" pitchFamily="18" charset="0"/>
              <a:cs typeface="Times New Roman" pitchFamily="18" charset="0"/>
            </a:endParaRPr>
          </a:p>
        </p:txBody>
      </p:sp>
      <p:pic>
        <p:nvPicPr>
          <p:cNvPr id="15" name="Рисунок 14" descr="C:\Users\Нина Александровна\Desktop\img16.png"/>
          <p:cNvPicPr/>
          <p:nvPr/>
        </p:nvPicPr>
        <p:blipFill>
          <a:blip r:embed="rId4" cstate="print"/>
          <a:srcRect l="5046" t="1562" r="5504" b="48698"/>
          <a:stretch>
            <a:fillRect/>
          </a:stretch>
        </p:blipFill>
        <p:spPr bwMode="auto">
          <a:xfrm>
            <a:off x="6498877" y="234132"/>
            <a:ext cx="1857375" cy="1819275"/>
          </a:xfrm>
          <a:prstGeom prst="rect">
            <a:avLst/>
          </a:prstGeom>
          <a:noFill/>
          <a:ln w="9525">
            <a:noFill/>
            <a:miter lim="800000"/>
            <a:headEnd/>
            <a:tailEnd/>
          </a:ln>
          <a:effectLst/>
        </p:spPr>
      </p:pic>
      <p:sp>
        <p:nvSpPr>
          <p:cNvPr id="16" name="TextBox 15"/>
          <p:cNvSpPr txBox="1"/>
          <p:nvPr/>
        </p:nvSpPr>
        <p:spPr>
          <a:xfrm>
            <a:off x="1962373" y="666180"/>
            <a:ext cx="4392488" cy="2308324"/>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Долгое время волновала воображение поэта </a:t>
            </a:r>
            <a:r>
              <a:rPr lang="ru-RU" sz="1800" dirty="0" smtClean="0">
                <a:solidFill>
                  <a:srgbClr val="C00000"/>
                </a:solidFill>
                <a:latin typeface="Times New Roman" pitchFamily="18" charset="0"/>
                <a:cs typeface="Times New Roman" pitchFamily="18" charset="0"/>
              </a:rPr>
              <a:t>Анна Петровна Керн </a:t>
            </a:r>
            <a:r>
              <a:rPr lang="ru-RU" sz="1800" dirty="0" smtClean="0">
                <a:latin typeface="Times New Roman" pitchFamily="18" charset="0"/>
                <a:cs typeface="Times New Roman" pitchFamily="18" charset="0"/>
              </a:rPr>
              <a:t>— живая, красивая и обаятельная женщина, дочь помещика П.М.Полторацкого. Она была замужем за генералом </a:t>
            </a:r>
            <a:r>
              <a:rPr lang="ru-RU" sz="1800" dirty="0" err="1" smtClean="0">
                <a:latin typeface="Times New Roman" pitchFamily="18" charset="0"/>
                <a:cs typeface="Times New Roman" pitchFamily="18" charset="0"/>
              </a:rPr>
              <a:t>Ермолаем</a:t>
            </a:r>
            <a:r>
              <a:rPr lang="ru-RU" sz="1800" dirty="0" smtClean="0">
                <a:latin typeface="Times New Roman" pitchFamily="18" charset="0"/>
                <a:cs typeface="Times New Roman" pitchFamily="18" charset="0"/>
              </a:rPr>
              <a:t> Фёдоровичем Керном, за которого была выдана замуж против своего желания ещё очень юной. </a:t>
            </a:r>
            <a:endParaRPr lang="ru-RU" sz="1800" dirty="0">
              <a:latin typeface="Times New Roman" pitchFamily="18" charset="0"/>
              <a:cs typeface="Times New Roman" pitchFamily="18" charset="0"/>
            </a:endParaRPr>
          </a:p>
        </p:txBody>
      </p:sp>
      <p:sp>
        <p:nvSpPr>
          <p:cNvPr id="17" name="TextBox 16"/>
          <p:cNvSpPr txBox="1"/>
          <p:nvPr/>
        </p:nvSpPr>
        <p:spPr>
          <a:xfrm>
            <a:off x="378197" y="2826420"/>
            <a:ext cx="7992888" cy="2862322"/>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Впервые Пушкин встретился с молодой красавицей ранней весной 1819 года в Петербурге у Олениных. Поэт пережил сильное любовное увлечение.  Новая встреча произошла в 1825 г., когда поэт находился в ссылке в Михайловском. Анна Петровна покорила Пушкина своим исполнением модного тогда романса «Ночь весенняя дышала». Произошёл бурный роман Пушкина и замужней женщины.</a:t>
            </a:r>
          </a:p>
          <a:p>
            <a:pPr algn="just"/>
            <a:r>
              <a:rPr lang="ru-RU" sz="1800" dirty="0" smtClean="0">
                <a:latin typeface="Times New Roman" pitchFamily="18" charset="0"/>
                <a:cs typeface="Times New Roman" pitchFamily="18" charset="0"/>
              </a:rPr>
              <a:t>     По признанию Пушкина, вторая встреча с А.П.Керн произвела на него «впечатление глубокое и мучительное». </a:t>
            </a:r>
          </a:p>
          <a:p>
            <a:pPr algn="just"/>
            <a:r>
              <a:rPr lang="ru-RU" sz="1800" dirty="0" smtClean="0">
                <a:latin typeface="Times New Roman" pitchFamily="18" charset="0"/>
                <a:cs typeface="Times New Roman" pitchFamily="18" charset="0"/>
              </a:rPr>
              <a:t>     Анна Петровна стала настоящей легендой благодаря бессмертному стихотворению поэта </a:t>
            </a:r>
            <a:r>
              <a:rPr lang="ru-RU" sz="1800" dirty="0" smtClean="0">
                <a:solidFill>
                  <a:srgbClr val="002060"/>
                </a:solidFill>
                <a:latin typeface="Times New Roman" pitchFamily="18" charset="0"/>
                <a:cs typeface="Times New Roman" pitchFamily="18" charset="0"/>
              </a:rPr>
              <a:t>«Я помню чудное мгновенье…»</a:t>
            </a:r>
          </a:p>
        </p:txBody>
      </p:sp>
      <p:sp>
        <p:nvSpPr>
          <p:cNvPr id="9" name="Управляющая кнопка: домой 8">
            <a:hlinkClick r:id="" action="ppaction://hlinkshowjump?jump=firstslide" highlightClick="1"/>
          </p:cNvPr>
          <p:cNvSpPr/>
          <p:nvPr/>
        </p:nvSpPr>
        <p:spPr>
          <a:xfrm>
            <a:off x="7867029" y="5418708"/>
            <a:ext cx="504056" cy="432048"/>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9" name="TextBox 8"/>
          <p:cNvSpPr txBox="1"/>
          <p:nvPr/>
        </p:nvSpPr>
        <p:spPr>
          <a:xfrm>
            <a:off x="3042493" y="378148"/>
            <a:ext cx="4392488" cy="5339923"/>
          </a:xfrm>
          <a:prstGeom prst="rect">
            <a:avLst/>
          </a:prstGeom>
          <a:solidFill>
            <a:schemeClr val="bg2"/>
          </a:solidFill>
          <a:ln>
            <a:solidFill>
              <a:schemeClr val="tx1"/>
            </a:solidFill>
            <a:prstDash val="dashDot"/>
          </a:ln>
          <a:effectLst>
            <a:softEdge rad="317500"/>
          </a:effectLst>
          <a:scene3d>
            <a:camera prst="isometricOffAxis2Left"/>
            <a:lightRig rig="threePt" dir="t"/>
          </a:scene3d>
        </p:spPr>
        <p:txBody>
          <a:bodyPr wrap="square" rtlCol="0">
            <a:spAutoFit/>
          </a:bodyPr>
          <a:lstStyle/>
          <a:p>
            <a:r>
              <a:rPr lang="ru-RU" sz="1800" dirty="0" smtClean="0">
                <a:solidFill>
                  <a:srgbClr val="7030A0"/>
                </a:solidFill>
                <a:latin typeface="Segoe Script" pitchFamily="34" charset="0"/>
                <a:ea typeface="Liberation Serif" pitchFamily="18" charset="0"/>
                <a:cs typeface="Liberation Serif" pitchFamily="18" charset="0"/>
              </a:rPr>
              <a:t>Замечу кстати: все поэты —</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Любви мечтательной друзья.</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Бывало, милые предметы</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Мне снились, и душа моя</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Их образ тайный сохранила;</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Их после муза оживила:</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Так я, беспечен, воспевал</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И деву гор, мой идеал,</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И пленниц берегов </a:t>
            </a:r>
            <a:r>
              <a:rPr lang="ru-RU" sz="1800" dirty="0" err="1" smtClean="0">
                <a:solidFill>
                  <a:srgbClr val="7030A0"/>
                </a:solidFill>
                <a:latin typeface="Segoe Script" pitchFamily="34" charset="0"/>
                <a:ea typeface="Liberation Serif" pitchFamily="18" charset="0"/>
                <a:cs typeface="Liberation Serif" pitchFamily="18" charset="0"/>
              </a:rPr>
              <a:t>Салгира</a:t>
            </a:r>
            <a:r>
              <a:rPr lang="ru-RU" sz="1800" dirty="0" smtClean="0">
                <a:solidFill>
                  <a:srgbClr val="7030A0"/>
                </a:solidFill>
                <a:latin typeface="Segoe Script" pitchFamily="34" charset="0"/>
                <a:ea typeface="Liberation Serif" pitchFamily="18" charset="0"/>
                <a:cs typeface="Liberation Serif" pitchFamily="18" charset="0"/>
              </a:rPr>
              <a:t>.</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Теперь от вас, мои друзья,</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Вопрос нередко слышу я:</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«О ком твоя вздыхает лира?</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Кому, в толпе ревнивых дев,</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Ты посвятил ее напев?</a:t>
            </a:r>
          </a:p>
          <a:p>
            <a:r>
              <a:rPr lang="ru-RU" sz="1800" dirty="0" smtClean="0">
                <a:solidFill>
                  <a:srgbClr val="7030A0"/>
                </a:solidFill>
                <a:latin typeface="Segoe Script" pitchFamily="34" charset="0"/>
                <a:ea typeface="Liberation Serif" pitchFamily="18" charset="0"/>
                <a:cs typeface="Liberation Serif" pitchFamily="18" charset="0"/>
              </a:rPr>
              <a:t>Чей взор, волнуя вдохновенье,</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Умильной лаской наградил</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Твое задумчивое пенье?</a:t>
            </a:r>
            <a:br>
              <a:rPr lang="ru-RU" sz="1800" dirty="0" smtClean="0">
                <a:solidFill>
                  <a:srgbClr val="7030A0"/>
                </a:solidFill>
                <a:latin typeface="Segoe Script" pitchFamily="34" charset="0"/>
                <a:ea typeface="Liberation Serif" pitchFamily="18" charset="0"/>
                <a:cs typeface="Liberation Serif" pitchFamily="18" charset="0"/>
              </a:rPr>
            </a:br>
            <a:r>
              <a:rPr lang="ru-RU" sz="1800" dirty="0" smtClean="0">
                <a:solidFill>
                  <a:srgbClr val="7030A0"/>
                </a:solidFill>
                <a:latin typeface="Segoe Script" pitchFamily="34" charset="0"/>
                <a:ea typeface="Liberation Serif" pitchFamily="18" charset="0"/>
                <a:cs typeface="Liberation Serif" pitchFamily="18" charset="0"/>
              </a:rPr>
              <a:t>Кого твой стих боготворил?»</a:t>
            </a:r>
          </a:p>
          <a:p>
            <a:endParaRPr lang="ru-RU" dirty="0"/>
          </a:p>
        </p:txBody>
      </p:sp>
      <p:sp>
        <p:nvSpPr>
          <p:cNvPr id="10" name="TextBox 9"/>
          <p:cNvSpPr txBox="1"/>
          <p:nvPr/>
        </p:nvSpPr>
        <p:spPr>
          <a:xfrm>
            <a:off x="378197" y="3330476"/>
            <a:ext cx="2232248" cy="1200329"/>
          </a:xfrm>
          <a:prstGeom prst="rect">
            <a:avLst/>
          </a:prstGeom>
          <a:noFill/>
          <a:ln>
            <a:noFill/>
            <a:prstDash val="dashDot"/>
          </a:ln>
          <a:scene3d>
            <a:camera prst="isometricOffAxis1Right"/>
            <a:lightRig rig="threePt" dir="t"/>
          </a:scene3d>
        </p:spPr>
        <p:txBody>
          <a:bodyPr wrap="square" rtlCol="0">
            <a:spAutoFit/>
          </a:bodyPr>
          <a:lstStyle/>
          <a:p>
            <a:pPr algn="ctr"/>
            <a:r>
              <a:rPr lang="ru-RU" sz="1800" dirty="0" smtClean="0">
                <a:latin typeface="Liberation Serif" pitchFamily="18" charset="0"/>
                <a:ea typeface="Liberation Serif" pitchFamily="18" charset="0"/>
                <a:cs typeface="Liberation Serif" pitchFamily="18" charset="0"/>
              </a:rPr>
              <a:t>А. С. Пушкин</a:t>
            </a:r>
            <a:br>
              <a:rPr lang="ru-RU" sz="1800" dirty="0" smtClean="0">
                <a:latin typeface="Liberation Serif" pitchFamily="18" charset="0"/>
                <a:ea typeface="Liberation Serif" pitchFamily="18" charset="0"/>
                <a:cs typeface="Liberation Serif" pitchFamily="18" charset="0"/>
              </a:rPr>
            </a:br>
            <a:r>
              <a:rPr lang="ru-RU" sz="1800" dirty="0" smtClean="0">
                <a:latin typeface="Liberation Serif" pitchFamily="18" charset="0"/>
                <a:ea typeface="Liberation Serif" pitchFamily="18" charset="0"/>
                <a:cs typeface="Liberation Serif" pitchFamily="18" charset="0"/>
              </a:rPr>
              <a:t>Роман в стихах</a:t>
            </a:r>
            <a:br>
              <a:rPr lang="ru-RU" sz="1800" dirty="0" smtClean="0">
                <a:latin typeface="Liberation Serif" pitchFamily="18" charset="0"/>
                <a:ea typeface="Liberation Serif" pitchFamily="18" charset="0"/>
                <a:cs typeface="Liberation Serif" pitchFamily="18" charset="0"/>
              </a:rPr>
            </a:br>
            <a:r>
              <a:rPr lang="ru-RU" sz="1800" dirty="0" smtClean="0">
                <a:latin typeface="Liberation Serif" pitchFamily="18" charset="0"/>
                <a:ea typeface="Liberation Serif" pitchFamily="18" charset="0"/>
                <a:cs typeface="Liberation Serif" pitchFamily="18" charset="0"/>
              </a:rPr>
              <a:t>«Евгений Онегин», </a:t>
            </a:r>
          </a:p>
          <a:p>
            <a:pPr algn="ctr"/>
            <a:r>
              <a:rPr lang="ru-RU" sz="1800" dirty="0" smtClean="0">
                <a:latin typeface="Liberation Serif" pitchFamily="18" charset="0"/>
                <a:ea typeface="Liberation Serif" pitchFamily="18" charset="0"/>
                <a:cs typeface="Liberation Serif" pitchFamily="18" charset="0"/>
              </a:rPr>
              <a:t>глава I, строфа LVIII</a:t>
            </a:r>
            <a:endParaRPr lang="ru-RU" dirty="0"/>
          </a:p>
        </p:txBody>
      </p:sp>
      <p:pic>
        <p:nvPicPr>
          <p:cNvPr id="6" name="Рисунок 5" descr="C:\Users\Нина Александровна\Desktop\images.png"/>
          <p:cNvPicPr/>
          <p:nvPr/>
        </p:nvPicPr>
        <p:blipFill>
          <a:blip r:embed="rId4" cstate="print">
            <a:lum bright="51000"/>
          </a:blip>
          <a:srcRect l="4777" t="5625" r="4777" b="6875"/>
          <a:stretch>
            <a:fillRect/>
          </a:stretch>
        </p:blipFill>
        <p:spPr bwMode="auto">
          <a:xfrm>
            <a:off x="2538437" y="4842644"/>
            <a:ext cx="2095500" cy="1028700"/>
          </a:xfrm>
          <a:prstGeom prst="rect">
            <a:avLst/>
          </a:prstGeom>
          <a:noFill/>
          <a:ln w="9525">
            <a:noFill/>
            <a:miter lim="800000"/>
            <a:headEnd/>
            <a:tailEnd/>
          </a:ln>
          <a:effectLst>
            <a:softEdge rad="317500"/>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466429" y="234132"/>
            <a:ext cx="3888432"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Анна Петровна Керн</a:t>
            </a:r>
            <a:endPar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Прямоугольник 10"/>
          <p:cNvSpPr/>
          <p:nvPr/>
        </p:nvSpPr>
        <p:spPr>
          <a:xfrm>
            <a:off x="6930925" y="1962324"/>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1800–1879</a:t>
            </a:r>
            <a:endParaRPr lang="ru-RU" sz="1600" dirty="0">
              <a:latin typeface="Times New Roman" pitchFamily="18" charset="0"/>
              <a:cs typeface="Times New Roman" pitchFamily="18" charset="0"/>
            </a:endParaRPr>
          </a:p>
        </p:txBody>
      </p:sp>
      <p:sp>
        <p:nvSpPr>
          <p:cNvPr id="9" name="TextBox 8"/>
          <p:cNvSpPr txBox="1"/>
          <p:nvPr/>
        </p:nvSpPr>
        <p:spPr>
          <a:xfrm>
            <a:off x="306189" y="954212"/>
            <a:ext cx="4320480" cy="3293209"/>
          </a:xfrm>
          <a:prstGeom prst="rect">
            <a:avLst/>
          </a:prstGeom>
          <a:noFill/>
        </p:spPr>
        <p:txBody>
          <a:bodyPr wrap="square" rtlCol="0">
            <a:spAutoFit/>
          </a:bodyPr>
          <a:lstStyle/>
          <a:p>
            <a:pPr algn="ctr"/>
            <a:r>
              <a:rPr lang="sr-Cyrl-CS" sz="1600" b="1" i="1" dirty="0" smtClean="0">
                <a:solidFill>
                  <a:srgbClr val="7030A0"/>
                </a:solidFill>
                <a:latin typeface="Segoe Script" pitchFamily="34" charset="0"/>
              </a:rPr>
              <a:t>К ***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Я помню чудное мгновенье: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Передо мной явилась ты,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Как мимолетное виденье,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Как гений чистой красоты.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В томленьях грусти безнадежной,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В тревогах шумной суеты,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Звучал мне долго голос нежный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И снились милые черты.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Шли годы. Бурь порыв мятежный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Рассеял прежние мечты,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И я забыл твой голос нежный,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Твои небесные черты. </a:t>
            </a:r>
            <a:endParaRPr lang="ru-RU" sz="1600" dirty="0" smtClean="0">
              <a:solidFill>
                <a:srgbClr val="7030A0"/>
              </a:solidFill>
              <a:latin typeface="Segoe Script" pitchFamily="34" charset="0"/>
            </a:endParaRPr>
          </a:p>
        </p:txBody>
      </p:sp>
      <p:sp>
        <p:nvSpPr>
          <p:cNvPr id="12" name="TextBox 11"/>
          <p:cNvSpPr txBox="1"/>
          <p:nvPr/>
        </p:nvSpPr>
        <p:spPr>
          <a:xfrm>
            <a:off x="4482653" y="2394372"/>
            <a:ext cx="3960440" cy="3293209"/>
          </a:xfrm>
          <a:prstGeom prst="rect">
            <a:avLst/>
          </a:prstGeom>
          <a:noFill/>
        </p:spPr>
        <p:txBody>
          <a:bodyPr wrap="square" rtlCol="0">
            <a:spAutoFit/>
          </a:bodyPr>
          <a:lstStyle/>
          <a:p>
            <a:r>
              <a:rPr lang="sr-Cyrl-CS" sz="1600" i="1" dirty="0" smtClean="0">
                <a:solidFill>
                  <a:srgbClr val="7030A0"/>
                </a:solidFill>
                <a:latin typeface="Segoe Script" pitchFamily="34" charset="0"/>
              </a:rPr>
              <a:t>В глуши, во мраке заточенья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Тянулись тихо дни мои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Без божества, без вдохновенья,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Без слез, без жизни, без любви.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Душе настало пробужденье: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И вот опять явилась ты,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Как мимолетное виденье,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Как гений чистой красоты.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И сердце бьется в упоенье,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И для него воскресли вновь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И божество, и вдохновенье, </a:t>
            </a:r>
            <a:endParaRPr lang="ru-RU" sz="1600" dirty="0" smtClean="0">
              <a:solidFill>
                <a:srgbClr val="7030A0"/>
              </a:solidFill>
              <a:latin typeface="Segoe Script" pitchFamily="34" charset="0"/>
            </a:endParaRPr>
          </a:p>
          <a:p>
            <a:r>
              <a:rPr lang="sr-Cyrl-CS" sz="1600" i="1" dirty="0" smtClean="0">
                <a:solidFill>
                  <a:srgbClr val="7030A0"/>
                </a:solidFill>
                <a:latin typeface="Segoe Script" pitchFamily="34" charset="0"/>
              </a:rPr>
              <a:t>И жизнь, и слезы, и любовь.  </a:t>
            </a:r>
            <a:r>
              <a:rPr lang="ru-RU" sz="1600" dirty="0" smtClean="0">
                <a:solidFill>
                  <a:srgbClr val="7030A0"/>
                </a:solidFill>
                <a:latin typeface="Segoe Script" pitchFamily="34" charset="0"/>
              </a:rPr>
              <a:t> </a:t>
            </a:r>
            <a:r>
              <a:rPr lang="sr-Cyrl-CS" sz="1600" i="1" dirty="0" smtClean="0">
                <a:latin typeface="Segoe Script" pitchFamily="34" charset="0"/>
              </a:rPr>
              <a:t>1825 </a:t>
            </a:r>
            <a:endParaRPr lang="ru-RU" sz="1600" dirty="0"/>
          </a:p>
        </p:txBody>
      </p:sp>
      <p:pic>
        <p:nvPicPr>
          <p:cNvPr id="10" name="Рисунок 9" descr="C:\Users\Нина Александровна\Desktop\images.png"/>
          <p:cNvPicPr/>
          <p:nvPr/>
        </p:nvPicPr>
        <p:blipFill>
          <a:blip r:embed="rId4" cstate="print">
            <a:lum bright="51000"/>
          </a:blip>
          <a:srcRect l="4777" t="5625" r="4777" b="6875"/>
          <a:stretch>
            <a:fillRect/>
          </a:stretch>
        </p:blipFill>
        <p:spPr bwMode="auto">
          <a:xfrm>
            <a:off x="2034381" y="4626620"/>
            <a:ext cx="2095500" cy="1028700"/>
          </a:xfrm>
          <a:prstGeom prst="rect">
            <a:avLst/>
          </a:prstGeom>
          <a:noFill/>
          <a:ln w="9525">
            <a:noFill/>
            <a:miter lim="800000"/>
            <a:headEnd/>
            <a:tailEnd/>
          </a:ln>
          <a:effectLst>
            <a:softEdge rad="317500"/>
          </a:effectLst>
        </p:spPr>
      </p:pic>
      <p:sp>
        <p:nvSpPr>
          <p:cNvPr id="13" name="Управляющая кнопка: домой 12">
            <a:hlinkClick r:id="" action="ppaction://hlinkshowjump?jump=firstslide" highlightClick="1"/>
          </p:cNvPr>
          <p:cNvSpPr/>
          <p:nvPr/>
        </p:nvSpPr>
        <p:spPr>
          <a:xfrm>
            <a:off x="3978597" y="5274692"/>
            <a:ext cx="576064" cy="576064"/>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Group 1"/>
          <p:cNvGrpSpPr>
            <a:grpSpLocks/>
          </p:cNvGrpSpPr>
          <p:nvPr/>
        </p:nvGrpSpPr>
        <p:grpSpPr bwMode="auto">
          <a:xfrm>
            <a:off x="2286794" y="233643"/>
            <a:ext cx="5975412" cy="4680656"/>
            <a:chOff x="1474" y="724"/>
            <a:chExt cx="3135" cy="2288"/>
          </a:xfrm>
        </p:grpSpPr>
        <p:pic>
          <p:nvPicPr>
            <p:cNvPr id="16" name="Picture 2"/>
            <p:cNvPicPr>
              <a:picLocks noChangeAspect="1" noChangeArrowheads="1"/>
            </p:cNvPicPr>
            <p:nvPr/>
          </p:nvPicPr>
          <p:blipFill>
            <a:blip r:embed="rId5" cstate="print"/>
            <a:srcRect/>
            <a:stretch>
              <a:fillRect/>
            </a:stretch>
          </p:blipFill>
          <p:spPr bwMode="auto">
            <a:xfrm>
              <a:off x="3835" y="724"/>
              <a:ext cx="774" cy="856"/>
            </a:xfrm>
            <a:prstGeom prst="rect">
              <a:avLst/>
            </a:prstGeom>
            <a:ln>
              <a:noFill/>
            </a:ln>
            <a:effectLst>
              <a:outerShdw blurRad="292100" dist="139700" dir="2700000" algn="tl" rotWithShape="0">
                <a:srgbClr val="333333">
                  <a:alpha val="65000"/>
                </a:srgbClr>
              </a:outerShdw>
              <a:softEdge rad="127000"/>
            </a:effectLst>
          </p:spPr>
        </p:pic>
        <p:sp>
          <p:nvSpPr>
            <p:cNvPr id="17" name="Text Box 3"/>
            <p:cNvSpPr txBox="1">
              <a:spLocks noChangeArrowheads="1"/>
            </p:cNvSpPr>
            <p:nvPr/>
          </p:nvSpPr>
          <p:spPr bwMode="auto">
            <a:xfrm>
              <a:off x="1474" y="907"/>
              <a:ext cx="1870" cy="2105"/>
            </a:xfrm>
            <a:prstGeom prst="rect">
              <a:avLst/>
            </a:prstGeom>
            <a:noFill/>
            <a:ln w="9525">
              <a:noFill/>
              <a:round/>
              <a:headEnd/>
              <a:tailEnd/>
            </a:ln>
            <a:effectLst/>
          </p:spPr>
          <p:txBody>
            <a:bodyPr wrap="none" anchor="ctr"/>
            <a:lstStyle>
              <a:defPPr>
                <a:defRPr lang="en-GB"/>
              </a:defPPr>
              <a:lvl1pPr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Lucida Sans Unicode" charset="0"/>
                  <a:cs typeface="Lucida Sans Unicode" charset="0"/>
                </a:defRPr>
              </a:lvl1pPr>
              <a:lvl2pPr marL="742950" indent="-285750"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Lucida Sans Unicode" charset="0"/>
                  <a:cs typeface="Lucida Sans Unicode" charset="0"/>
                </a:defRPr>
              </a:lvl2pPr>
              <a:lvl3pPr marL="11430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Lucida Sans Unicode" charset="0"/>
                  <a:cs typeface="Lucida Sans Unicode" charset="0"/>
                </a:defRPr>
              </a:lvl3pPr>
              <a:lvl4pPr marL="16002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Lucida Sans Unicode" charset="0"/>
                  <a:cs typeface="Lucida Sans Unicode" charset="0"/>
                </a:defRPr>
              </a:lvl4pPr>
              <a:lvl5pPr marL="20574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Lucida Sans Unicode" charset="0"/>
                  <a:cs typeface="Lucida Sans Unicode" charset="0"/>
                </a:defRPr>
              </a:lvl5pPr>
              <a:lvl6pPr marL="2286000" algn="l" defTabSz="914400" rtl="0" eaLnBrk="1" latinLnBrk="0" hangingPunct="1">
                <a:defRPr kern="1200">
                  <a:solidFill>
                    <a:schemeClr val="bg1"/>
                  </a:solidFill>
                  <a:latin typeface="Calibri" pitchFamily="32" charset="0"/>
                  <a:ea typeface="Lucida Sans Unicode" charset="0"/>
                  <a:cs typeface="Lucida Sans Unicode" charset="0"/>
                </a:defRPr>
              </a:lvl6pPr>
              <a:lvl7pPr marL="2743200" algn="l" defTabSz="914400" rtl="0" eaLnBrk="1" latinLnBrk="0" hangingPunct="1">
                <a:defRPr kern="1200">
                  <a:solidFill>
                    <a:schemeClr val="bg1"/>
                  </a:solidFill>
                  <a:latin typeface="Calibri" pitchFamily="32" charset="0"/>
                  <a:ea typeface="Lucida Sans Unicode" charset="0"/>
                  <a:cs typeface="Lucida Sans Unicode" charset="0"/>
                </a:defRPr>
              </a:lvl7pPr>
              <a:lvl8pPr marL="3200400" algn="l" defTabSz="914400" rtl="0" eaLnBrk="1" latinLnBrk="0" hangingPunct="1">
                <a:defRPr kern="1200">
                  <a:solidFill>
                    <a:schemeClr val="bg1"/>
                  </a:solidFill>
                  <a:latin typeface="Calibri" pitchFamily="32" charset="0"/>
                  <a:ea typeface="Lucida Sans Unicode" charset="0"/>
                  <a:cs typeface="Lucida Sans Unicode" charset="0"/>
                </a:defRPr>
              </a:lvl8pPr>
              <a:lvl9pPr marL="3657600" algn="l" defTabSz="914400" rtl="0" eaLnBrk="1" latinLnBrk="0" hangingPunct="1">
                <a:defRPr kern="1200">
                  <a:solidFill>
                    <a:schemeClr val="bg1"/>
                  </a:solidFill>
                  <a:latin typeface="Calibri" pitchFamily="32" charset="0"/>
                  <a:ea typeface="Lucida Sans Unicode" charset="0"/>
                  <a:cs typeface="Lucida Sans Unicode" charset="0"/>
                </a:defRPr>
              </a:lvl9pPr>
            </a:lstStyle>
            <a:p>
              <a:endParaRPr lang="ru-RU"/>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err="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Завадовская</a:t>
            </a: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Елена Михайловна</a:t>
            </a:r>
            <a:endPar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Прямоугольник 10"/>
          <p:cNvSpPr/>
          <p:nvPr/>
        </p:nvSpPr>
        <p:spPr>
          <a:xfrm>
            <a:off x="7002933" y="1890316"/>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1807–1874</a:t>
            </a:r>
            <a:endParaRPr lang="ru-RU" sz="1600" dirty="0">
              <a:latin typeface="Times New Roman" pitchFamily="18" charset="0"/>
              <a:cs typeface="Times New Roman" pitchFamily="18" charset="0"/>
            </a:endParaRPr>
          </a:p>
        </p:txBody>
      </p:sp>
      <p:sp>
        <p:nvSpPr>
          <p:cNvPr id="16" name="TextBox 15"/>
          <p:cNvSpPr txBox="1"/>
          <p:nvPr/>
        </p:nvSpPr>
        <p:spPr>
          <a:xfrm>
            <a:off x="1818357" y="594172"/>
            <a:ext cx="4680520" cy="2308324"/>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Не обошел своим вниманием Пушкин </a:t>
            </a:r>
            <a:r>
              <a:rPr lang="ru-RU" sz="1800" dirty="0" smtClean="0">
                <a:solidFill>
                  <a:srgbClr val="C00000"/>
                </a:solidFill>
                <a:latin typeface="Times New Roman" pitchFamily="18" charset="0"/>
                <a:cs typeface="Times New Roman" pitchFamily="18" charset="0"/>
              </a:rPr>
              <a:t>Елену Михайловну </a:t>
            </a:r>
            <a:r>
              <a:rPr lang="ru-RU" sz="1800" dirty="0" err="1" smtClean="0">
                <a:solidFill>
                  <a:srgbClr val="C00000"/>
                </a:solidFill>
                <a:latin typeface="Times New Roman" pitchFamily="18" charset="0"/>
                <a:cs typeface="Times New Roman" pitchFamily="18" charset="0"/>
              </a:rPr>
              <a:t>Завадовскую</a:t>
            </a:r>
            <a:r>
              <a:rPr lang="ru-RU" sz="1800" dirty="0" smtClean="0">
                <a:latin typeface="Times New Roman" pitchFamily="18" charset="0"/>
                <a:cs typeface="Times New Roman" pitchFamily="18" charset="0"/>
              </a:rPr>
              <a:t>, </a:t>
            </a:r>
            <a:r>
              <a:rPr lang="ru-RU" sz="1800" i="1" dirty="0" smtClean="0">
                <a:latin typeface="Times New Roman" pitchFamily="18" charset="0"/>
                <a:cs typeface="Times New Roman" pitchFamily="18" charset="0"/>
              </a:rPr>
              <a:t>«красавицу писаную», «звезду первой величины петербургского большого света».</a:t>
            </a:r>
            <a:r>
              <a:rPr lang="ru-RU" sz="1800" dirty="0" smtClean="0">
                <a:latin typeface="Times New Roman" pitchFamily="18" charset="0"/>
                <a:cs typeface="Times New Roman" pitchFamily="18" charset="0"/>
              </a:rPr>
              <a:t> </a:t>
            </a:r>
          </a:p>
          <a:p>
            <a:pPr algn="just"/>
            <a:r>
              <a:rPr lang="ru-RU" sz="1800" dirty="0" smtClean="0">
                <a:latin typeface="Times New Roman" pitchFamily="18" charset="0"/>
                <a:cs typeface="Times New Roman" pitchFamily="18" charset="0"/>
              </a:rPr>
              <a:t>     Пушкин посвятил </a:t>
            </a:r>
            <a:r>
              <a:rPr lang="ru-RU" sz="1800" dirty="0" err="1" smtClean="0">
                <a:latin typeface="Times New Roman" pitchFamily="18" charset="0"/>
                <a:cs typeface="Times New Roman" pitchFamily="18" charset="0"/>
              </a:rPr>
              <a:t>Завадовской</a:t>
            </a:r>
            <a:r>
              <a:rPr lang="ru-RU" sz="1800" dirty="0" smtClean="0">
                <a:latin typeface="Times New Roman" pitchFamily="18" charset="0"/>
                <a:cs typeface="Times New Roman" pitchFamily="18" charset="0"/>
              </a:rPr>
              <a:t> стихотворение </a:t>
            </a:r>
            <a:r>
              <a:rPr lang="ru-RU" sz="1800" dirty="0" smtClean="0">
                <a:solidFill>
                  <a:srgbClr val="002060"/>
                </a:solidFill>
                <a:latin typeface="Times New Roman" pitchFamily="18" charset="0"/>
                <a:cs typeface="Times New Roman" pitchFamily="18" charset="0"/>
              </a:rPr>
              <a:t>«Красавица», </a:t>
            </a:r>
            <a:r>
              <a:rPr lang="ru-RU" sz="1800" dirty="0" smtClean="0">
                <a:latin typeface="Times New Roman" pitchFamily="18" charset="0"/>
                <a:cs typeface="Times New Roman" pitchFamily="18" charset="0"/>
              </a:rPr>
              <a:t>написав собственноручно его в альбом этой женщины.</a:t>
            </a:r>
            <a:endParaRPr lang="ru-RU" sz="1800" dirty="0"/>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pic>
        <p:nvPicPr>
          <p:cNvPr id="10" name="Рисунок 9" descr="Признанная красавица графиня Елена Михайловна Завадовская"/>
          <p:cNvPicPr/>
          <p:nvPr/>
        </p:nvPicPr>
        <p:blipFill>
          <a:blip r:embed="rId4" cstate="print"/>
          <a:srcRect l="29529" r="24386" b="5880"/>
          <a:stretch>
            <a:fillRect/>
          </a:stretch>
        </p:blipFill>
        <p:spPr bwMode="auto">
          <a:xfrm>
            <a:off x="6786909" y="234132"/>
            <a:ext cx="1533525" cy="1794792"/>
          </a:xfrm>
          <a:prstGeom prst="rect">
            <a:avLst/>
          </a:prstGeom>
          <a:noFill/>
          <a:ln w="9525">
            <a:noFill/>
            <a:miter lim="800000"/>
            <a:headEnd/>
            <a:tailEnd/>
          </a:ln>
          <a:effectLst>
            <a:softEdge rad="127000"/>
          </a:effectLst>
        </p:spPr>
      </p:pic>
      <p:sp>
        <p:nvSpPr>
          <p:cNvPr id="12" name="TextBox 11"/>
          <p:cNvSpPr txBox="1"/>
          <p:nvPr/>
        </p:nvSpPr>
        <p:spPr>
          <a:xfrm>
            <a:off x="306189" y="2898428"/>
            <a:ext cx="4176464" cy="2185214"/>
          </a:xfrm>
          <a:prstGeom prst="rect">
            <a:avLst/>
          </a:prstGeom>
          <a:noFill/>
        </p:spPr>
        <p:txBody>
          <a:bodyPr wrap="square" rtlCol="0">
            <a:spAutoFit/>
          </a:bodyPr>
          <a:lstStyle/>
          <a:p>
            <a:r>
              <a:rPr lang="ru-RU" dirty="0" smtClean="0">
                <a:solidFill>
                  <a:srgbClr val="7030A0"/>
                </a:solidFill>
                <a:latin typeface="Segoe Script" pitchFamily="34" charset="0"/>
              </a:rPr>
              <a:t>Всё в ней гармония, всё диво,</a:t>
            </a:r>
          </a:p>
          <a:p>
            <a:r>
              <a:rPr lang="ru-RU" dirty="0" smtClean="0">
                <a:solidFill>
                  <a:srgbClr val="7030A0"/>
                </a:solidFill>
                <a:latin typeface="Segoe Script" pitchFamily="34" charset="0"/>
              </a:rPr>
              <a:t>Всё выше мира и страстей;</a:t>
            </a:r>
          </a:p>
          <a:p>
            <a:r>
              <a:rPr lang="ru-RU" dirty="0" smtClean="0">
                <a:solidFill>
                  <a:srgbClr val="7030A0"/>
                </a:solidFill>
                <a:latin typeface="Segoe Script" pitchFamily="34" charset="0"/>
              </a:rPr>
              <a:t>Она покоится стыдливо</a:t>
            </a:r>
          </a:p>
          <a:p>
            <a:r>
              <a:rPr lang="ru-RU" dirty="0" smtClean="0">
                <a:solidFill>
                  <a:srgbClr val="7030A0"/>
                </a:solidFill>
                <a:latin typeface="Segoe Script" pitchFamily="34" charset="0"/>
              </a:rPr>
              <a:t>В красе торжественной своей;</a:t>
            </a:r>
          </a:p>
          <a:p>
            <a:r>
              <a:rPr lang="ru-RU" dirty="0" smtClean="0">
                <a:solidFill>
                  <a:srgbClr val="7030A0"/>
                </a:solidFill>
                <a:latin typeface="Segoe Script" pitchFamily="34" charset="0"/>
              </a:rPr>
              <a:t>Она кругом себя взирает:</a:t>
            </a:r>
          </a:p>
          <a:p>
            <a:r>
              <a:rPr lang="ru-RU" dirty="0" smtClean="0">
                <a:solidFill>
                  <a:srgbClr val="7030A0"/>
                </a:solidFill>
                <a:latin typeface="Segoe Script" pitchFamily="34" charset="0"/>
              </a:rPr>
              <a:t>Ей нет соперниц, нет подруг;</a:t>
            </a:r>
          </a:p>
          <a:p>
            <a:r>
              <a:rPr lang="ru-RU" dirty="0" smtClean="0">
                <a:solidFill>
                  <a:srgbClr val="7030A0"/>
                </a:solidFill>
                <a:latin typeface="Segoe Script" pitchFamily="34" charset="0"/>
              </a:rPr>
              <a:t>Красавиц наших бледный круг</a:t>
            </a:r>
          </a:p>
          <a:p>
            <a:r>
              <a:rPr lang="ru-RU" dirty="0" smtClean="0">
                <a:solidFill>
                  <a:srgbClr val="7030A0"/>
                </a:solidFill>
                <a:latin typeface="Segoe Script" pitchFamily="34" charset="0"/>
              </a:rPr>
              <a:t>В ее </a:t>
            </a:r>
            <a:r>
              <a:rPr lang="ru-RU" dirty="0" err="1" smtClean="0">
                <a:solidFill>
                  <a:srgbClr val="7030A0"/>
                </a:solidFill>
                <a:latin typeface="Segoe Script" pitchFamily="34" charset="0"/>
              </a:rPr>
              <a:t>сияньи</a:t>
            </a:r>
            <a:r>
              <a:rPr lang="ru-RU" dirty="0" smtClean="0">
                <a:solidFill>
                  <a:srgbClr val="7030A0"/>
                </a:solidFill>
                <a:latin typeface="Segoe Script" pitchFamily="34" charset="0"/>
              </a:rPr>
              <a:t> исчезает.</a:t>
            </a:r>
            <a:endParaRPr lang="ru-RU" dirty="0"/>
          </a:p>
        </p:txBody>
      </p:sp>
      <p:sp>
        <p:nvSpPr>
          <p:cNvPr id="14" name="TextBox 13"/>
          <p:cNvSpPr txBox="1"/>
          <p:nvPr/>
        </p:nvSpPr>
        <p:spPr>
          <a:xfrm>
            <a:off x="4338637" y="2754412"/>
            <a:ext cx="4104456" cy="2708434"/>
          </a:xfrm>
          <a:prstGeom prst="rect">
            <a:avLst/>
          </a:prstGeom>
          <a:noFill/>
        </p:spPr>
        <p:txBody>
          <a:bodyPr wrap="square" rtlCol="0">
            <a:spAutoFit/>
          </a:bodyPr>
          <a:lstStyle/>
          <a:p>
            <a:r>
              <a:rPr lang="ru-RU" dirty="0" smtClean="0">
                <a:solidFill>
                  <a:srgbClr val="7030A0"/>
                </a:solidFill>
                <a:latin typeface="Segoe Script" pitchFamily="34" charset="0"/>
              </a:rPr>
              <a:t>Куда бы ты ни поспешал,</a:t>
            </a:r>
          </a:p>
          <a:p>
            <a:r>
              <a:rPr lang="ru-RU" dirty="0" smtClean="0">
                <a:solidFill>
                  <a:srgbClr val="7030A0"/>
                </a:solidFill>
                <a:latin typeface="Segoe Script" pitchFamily="34" charset="0"/>
              </a:rPr>
              <a:t>Хоть на любовное свиданье,</a:t>
            </a:r>
          </a:p>
          <a:p>
            <a:r>
              <a:rPr lang="ru-RU" dirty="0" smtClean="0">
                <a:solidFill>
                  <a:srgbClr val="7030A0"/>
                </a:solidFill>
                <a:latin typeface="Segoe Script" pitchFamily="34" charset="0"/>
              </a:rPr>
              <a:t>Какое б в сердце ни питал</a:t>
            </a:r>
          </a:p>
          <a:p>
            <a:r>
              <a:rPr lang="ru-RU" dirty="0" smtClean="0">
                <a:solidFill>
                  <a:srgbClr val="7030A0"/>
                </a:solidFill>
                <a:latin typeface="Segoe Script" pitchFamily="34" charset="0"/>
              </a:rPr>
              <a:t>Ты сокровенное мечтанье, —</a:t>
            </a:r>
          </a:p>
          <a:p>
            <a:r>
              <a:rPr lang="ru-RU" dirty="0" smtClean="0">
                <a:solidFill>
                  <a:srgbClr val="7030A0"/>
                </a:solidFill>
                <a:latin typeface="Segoe Script" pitchFamily="34" charset="0"/>
              </a:rPr>
              <a:t>Но, </a:t>
            </a:r>
            <a:r>
              <a:rPr lang="ru-RU" dirty="0" err="1" smtClean="0">
                <a:solidFill>
                  <a:srgbClr val="7030A0"/>
                </a:solidFill>
                <a:latin typeface="Segoe Script" pitchFamily="34" charset="0"/>
              </a:rPr>
              <a:t>встретясь</a:t>
            </a:r>
            <a:r>
              <a:rPr lang="ru-RU" dirty="0" smtClean="0">
                <a:solidFill>
                  <a:srgbClr val="7030A0"/>
                </a:solidFill>
                <a:latin typeface="Segoe Script" pitchFamily="34" charset="0"/>
              </a:rPr>
              <a:t> с ней, смущенный, ты</a:t>
            </a:r>
          </a:p>
          <a:p>
            <a:r>
              <a:rPr lang="ru-RU" dirty="0" smtClean="0">
                <a:solidFill>
                  <a:srgbClr val="7030A0"/>
                </a:solidFill>
                <a:latin typeface="Segoe Script" pitchFamily="34" charset="0"/>
              </a:rPr>
              <a:t>Вдруг остановишься невольно,</a:t>
            </a:r>
          </a:p>
          <a:p>
            <a:r>
              <a:rPr lang="ru-RU" dirty="0" smtClean="0">
                <a:solidFill>
                  <a:srgbClr val="7030A0"/>
                </a:solidFill>
                <a:latin typeface="Segoe Script" pitchFamily="34" charset="0"/>
              </a:rPr>
              <a:t>Благоговея богомольно</a:t>
            </a:r>
          </a:p>
          <a:p>
            <a:r>
              <a:rPr lang="ru-RU" dirty="0" smtClean="0">
                <a:solidFill>
                  <a:srgbClr val="7030A0"/>
                </a:solidFill>
                <a:latin typeface="Segoe Script" pitchFamily="34" charset="0"/>
              </a:rPr>
              <a:t>Перед святыней красоты.</a:t>
            </a:r>
          </a:p>
          <a:p>
            <a:pPr algn="ctr"/>
            <a:r>
              <a:rPr lang="ru-RU" dirty="0" smtClean="0"/>
              <a:t>                          </a:t>
            </a:r>
            <a:r>
              <a:rPr lang="ru-RU" i="1" dirty="0" smtClean="0">
                <a:latin typeface="Times New Roman" pitchFamily="18" charset="0"/>
                <a:cs typeface="Times New Roman" pitchFamily="18" charset="0"/>
              </a:rPr>
              <a:t>1832 г.</a:t>
            </a:r>
            <a:endParaRPr lang="ru-RU" i="1" dirty="0"/>
          </a:p>
        </p:txBody>
      </p:sp>
      <p:pic>
        <p:nvPicPr>
          <p:cNvPr id="13" name="Рисунок 12" descr="C:\Users\Нина Александровна\Desktop\images.png"/>
          <p:cNvPicPr/>
          <p:nvPr/>
        </p:nvPicPr>
        <p:blipFill>
          <a:blip r:embed="rId5" cstate="print">
            <a:lum bright="51000"/>
          </a:blip>
          <a:srcRect l="4777" t="5625" r="4777" b="6875"/>
          <a:stretch>
            <a:fillRect/>
          </a:stretch>
        </p:blipFill>
        <p:spPr bwMode="auto">
          <a:xfrm>
            <a:off x="3042493" y="4842644"/>
            <a:ext cx="2095500" cy="1028700"/>
          </a:xfrm>
          <a:prstGeom prst="rect">
            <a:avLst/>
          </a:prstGeom>
          <a:noFill/>
          <a:ln w="9525">
            <a:noFill/>
            <a:miter lim="800000"/>
            <a:headEnd/>
            <a:tailEnd/>
          </a:ln>
          <a:effectLst>
            <a:softEdge rad="317500"/>
          </a:effectLst>
        </p:spPr>
      </p:pic>
      <p:sp>
        <p:nvSpPr>
          <p:cNvPr id="15" name="Управляющая кнопка: домой 14">
            <a:hlinkClick r:id="" action="ppaction://hlinkshowjump?jump=firstslide" highlightClick="1"/>
          </p:cNvPr>
          <p:cNvSpPr/>
          <p:nvPr/>
        </p:nvSpPr>
        <p:spPr>
          <a:xfrm>
            <a:off x="7867029" y="5418708"/>
            <a:ext cx="504056" cy="448244"/>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Анна Алексеевна Оленина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146949" y="2106340"/>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1808–1888</a:t>
            </a:r>
            <a:endParaRPr lang="ru-RU" sz="1600" dirty="0">
              <a:latin typeface="Times New Roman" pitchFamily="18" charset="0"/>
              <a:cs typeface="Times New Roman" pitchFamily="18" charset="0"/>
            </a:endParaRPr>
          </a:p>
        </p:txBody>
      </p:sp>
      <p:sp>
        <p:nvSpPr>
          <p:cNvPr id="16" name="TextBox 15"/>
          <p:cNvSpPr txBox="1"/>
          <p:nvPr/>
        </p:nvSpPr>
        <p:spPr>
          <a:xfrm>
            <a:off x="1818357" y="594172"/>
            <a:ext cx="5040560" cy="2031325"/>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a:t>
            </a:r>
            <a:r>
              <a:rPr lang="ru-RU" sz="1800" dirty="0" smtClean="0">
                <a:solidFill>
                  <a:srgbClr val="C00000"/>
                </a:solidFill>
                <a:latin typeface="Times New Roman" pitchFamily="18" charset="0"/>
                <a:cs typeface="Times New Roman" pitchFamily="18" charset="0"/>
              </a:rPr>
              <a:t>Анна Алексеевна Оленина - </a:t>
            </a:r>
            <a:r>
              <a:rPr lang="ru-RU" sz="1800" dirty="0" smtClean="0">
                <a:latin typeface="Times New Roman" pitchFamily="18" charset="0"/>
                <a:cs typeface="Times New Roman" pitchFamily="18" charset="0"/>
              </a:rPr>
              <a:t>дочь президента Академии художеств, директора Императорской публичной библиотеки, члена Государственного совета; впоследствии супруга вице - президента Варшавы графа Ф. А. </a:t>
            </a:r>
            <a:r>
              <a:rPr lang="ru-RU" sz="1800" dirty="0" err="1" smtClean="0">
                <a:latin typeface="Times New Roman" pitchFamily="18" charset="0"/>
                <a:cs typeface="Times New Roman" pitchFamily="18" charset="0"/>
              </a:rPr>
              <a:t>Андро</a:t>
            </a:r>
            <a:r>
              <a:rPr lang="ru-RU" sz="1800" dirty="0" smtClean="0">
                <a:latin typeface="Times New Roman" pitchFamily="18" charset="0"/>
                <a:cs typeface="Times New Roman" pitchFamily="18" charset="0"/>
              </a:rPr>
              <a:t> де </a:t>
            </a:r>
            <a:r>
              <a:rPr lang="ru-RU" sz="1800" dirty="0" err="1" smtClean="0">
                <a:latin typeface="Times New Roman" pitchFamily="18" charset="0"/>
                <a:cs typeface="Times New Roman" pitchFamily="18" charset="0"/>
              </a:rPr>
              <a:t>Ланжерона</a:t>
            </a:r>
            <a:r>
              <a:rPr lang="ru-RU" sz="1800" dirty="0" smtClean="0">
                <a:latin typeface="Times New Roman" pitchFamily="18" charset="0"/>
                <a:cs typeface="Times New Roman" pitchFamily="18" charset="0"/>
              </a:rPr>
              <a:t>. Обладала незаурядным умом и блестящим талантом рассказчика.</a:t>
            </a:r>
            <a:endParaRPr lang="ru-RU" sz="1800" dirty="0"/>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pic>
        <p:nvPicPr>
          <p:cNvPr id="15" name="Рисунок 14" descr="ОЛ"/>
          <p:cNvPicPr/>
          <p:nvPr/>
        </p:nvPicPr>
        <p:blipFill>
          <a:blip r:embed="rId4" cstate="print"/>
          <a:srcRect/>
          <a:stretch>
            <a:fillRect/>
          </a:stretch>
        </p:blipFill>
        <p:spPr bwMode="auto">
          <a:xfrm>
            <a:off x="6858917" y="234132"/>
            <a:ext cx="1512168" cy="1944216"/>
          </a:xfrm>
          <a:prstGeom prst="rect">
            <a:avLst/>
          </a:prstGeom>
          <a:noFill/>
          <a:ln w="9525">
            <a:noFill/>
            <a:miter lim="800000"/>
            <a:headEnd/>
            <a:tailEnd/>
          </a:ln>
          <a:effectLst>
            <a:softEdge rad="127000"/>
          </a:effectLst>
        </p:spPr>
      </p:pic>
      <p:sp>
        <p:nvSpPr>
          <p:cNvPr id="18" name="TextBox 17"/>
          <p:cNvSpPr txBox="1"/>
          <p:nvPr/>
        </p:nvSpPr>
        <p:spPr>
          <a:xfrm>
            <a:off x="306189" y="2754412"/>
            <a:ext cx="7992888" cy="2585323"/>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1827 год. Пушкин возвращается в Москву. Но Москва не та, да и сам поэт не тот, уставший от жизни, от нескончаемых скитаний. Ему скоро 30 лет, но нет семьи, друзей. Встреча с Анной Олениной возвращает его к жизни. Он помнил дочку Олениных, Анечку, ещё девочкой, когда ей чуть перевалило за первое десятилетие. А сейчас он увидел двадцатилетнюю красотку, умную и блестящую. И, увидев ее, влюбился.</a:t>
            </a:r>
          </a:p>
          <a:p>
            <a:pPr algn="just"/>
            <a:r>
              <a:rPr lang="ru-RU" sz="1800" dirty="0" smtClean="0">
                <a:latin typeface="Times New Roman" pitchFamily="18" charset="0"/>
                <a:cs typeface="Times New Roman" pitchFamily="18" charset="0"/>
              </a:rPr>
              <a:t>     Красавице Анне льстило, что гений припал к ее ногам. Пушкин сделал предложение, но получил отказ. Его мотивы были, к сожалению, слишком очевидны: Пушкин не служил, не владел землями, не имел стабильного дохода. </a:t>
            </a:r>
          </a:p>
        </p:txBody>
      </p:sp>
      <p:sp>
        <p:nvSpPr>
          <p:cNvPr id="10" name="Управляющая кнопка: домой 9">
            <a:hlinkClick r:id="" action="ppaction://hlinkshowjump?jump=firstslide" highlightClick="1"/>
          </p:cNvPr>
          <p:cNvSpPr/>
          <p:nvPr/>
        </p:nvSpPr>
        <p:spPr>
          <a:xfrm>
            <a:off x="7795021" y="5418708"/>
            <a:ext cx="576064" cy="432048"/>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Анна Алексеевна Оленина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146949" y="2106340"/>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1808–1888</a:t>
            </a:r>
            <a:endParaRPr lang="ru-RU" sz="1600" dirty="0">
              <a:latin typeface="Times New Roman" pitchFamily="18" charset="0"/>
              <a:cs typeface="Times New Roman" pitchFamily="18" charset="0"/>
            </a:endParaRPr>
          </a:p>
        </p:txBody>
      </p:sp>
      <p:sp>
        <p:nvSpPr>
          <p:cNvPr id="16" name="TextBox 15"/>
          <p:cNvSpPr txBox="1"/>
          <p:nvPr/>
        </p:nvSpPr>
        <p:spPr>
          <a:xfrm>
            <a:off x="1674341" y="2394372"/>
            <a:ext cx="6264696" cy="2585323"/>
          </a:xfrm>
          <a:prstGeom prst="rect">
            <a:avLst/>
          </a:prstGeom>
          <a:noFill/>
        </p:spPr>
        <p:txBody>
          <a:bodyPr wrap="square" rtlCol="0">
            <a:spAutoFit/>
          </a:bodyPr>
          <a:lstStyle/>
          <a:p>
            <a:r>
              <a:rPr lang="ru-RU" sz="1800" dirty="0" smtClean="0">
                <a:solidFill>
                  <a:srgbClr val="7030A0"/>
                </a:solidFill>
                <a:latin typeface="Segoe Script" pitchFamily="34" charset="0"/>
                <a:cs typeface="Times New Roman" pitchFamily="18" charset="0"/>
              </a:rPr>
              <a:t>Я вас любил: любовь еще, быть может, </a:t>
            </a:r>
          </a:p>
          <a:p>
            <a:r>
              <a:rPr lang="ru-RU" sz="1800" dirty="0" smtClean="0">
                <a:solidFill>
                  <a:srgbClr val="7030A0"/>
                </a:solidFill>
                <a:latin typeface="Segoe Script" pitchFamily="34" charset="0"/>
                <a:cs typeface="Times New Roman" pitchFamily="18" charset="0"/>
              </a:rPr>
              <a:t>В душе моей угасла не совсем; </a:t>
            </a:r>
          </a:p>
          <a:p>
            <a:r>
              <a:rPr lang="ru-RU" sz="1800" dirty="0" smtClean="0">
                <a:solidFill>
                  <a:srgbClr val="7030A0"/>
                </a:solidFill>
                <a:latin typeface="Segoe Script" pitchFamily="34" charset="0"/>
                <a:cs typeface="Times New Roman" pitchFamily="18" charset="0"/>
              </a:rPr>
              <a:t>Но пусть она вас больше не тревожит; </a:t>
            </a:r>
          </a:p>
          <a:p>
            <a:r>
              <a:rPr lang="ru-RU" sz="1800" dirty="0" smtClean="0">
                <a:solidFill>
                  <a:srgbClr val="7030A0"/>
                </a:solidFill>
                <a:latin typeface="Segoe Script" pitchFamily="34" charset="0"/>
                <a:cs typeface="Times New Roman" pitchFamily="18" charset="0"/>
              </a:rPr>
              <a:t>Я не хочу печалить вас ничем. </a:t>
            </a:r>
          </a:p>
          <a:p>
            <a:r>
              <a:rPr lang="ru-RU" sz="1800" dirty="0" smtClean="0">
                <a:solidFill>
                  <a:srgbClr val="7030A0"/>
                </a:solidFill>
                <a:latin typeface="Segoe Script" pitchFamily="34" charset="0"/>
                <a:cs typeface="Times New Roman" pitchFamily="18" charset="0"/>
              </a:rPr>
              <a:t>Я вас любил безмолвно, безнадежно, </a:t>
            </a:r>
          </a:p>
          <a:p>
            <a:r>
              <a:rPr lang="ru-RU" sz="1800" dirty="0" smtClean="0">
                <a:solidFill>
                  <a:srgbClr val="7030A0"/>
                </a:solidFill>
                <a:latin typeface="Segoe Script" pitchFamily="34" charset="0"/>
                <a:cs typeface="Times New Roman" pitchFamily="18" charset="0"/>
              </a:rPr>
              <a:t>То робостью, то ревностью томим; </a:t>
            </a:r>
          </a:p>
          <a:p>
            <a:r>
              <a:rPr lang="ru-RU" sz="1800" dirty="0" smtClean="0">
                <a:solidFill>
                  <a:srgbClr val="7030A0"/>
                </a:solidFill>
                <a:latin typeface="Segoe Script" pitchFamily="34" charset="0"/>
                <a:cs typeface="Times New Roman" pitchFamily="18" charset="0"/>
              </a:rPr>
              <a:t>Я вас любил так искренно, так нежно, </a:t>
            </a:r>
          </a:p>
          <a:p>
            <a:r>
              <a:rPr lang="ru-RU" sz="1800" dirty="0" smtClean="0">
                <a:solidFill>
                  <a:srgbClr val="7030A0"/>
                </a:solidFill>
                <a:latin typeface="Segoe Script" pitchFamily="34" charset="0"/>
                <a:cs typeface="Times New Roman" pitchFamily="18" charset="0"/>
              </a:rPr>
              <a:t>Как дай вам Бог любимой быть другим. </a:t>
            </a:r>
            <a:r>
              <a:rPr lang="ru-RU" sz="1800" i="1" dirty="0" smtClean="0">
                <a:latin typeface="Times New Roman" pitchFamily="18" charset="0"/>
                <a:cs typeface="Times New Roman" pitchFamily="18" charset="0"/>
              </a:rPr>
              <a:t>1829 г. .</a:t>
            </a:r>
            <a:endParaRPr lang="ru-RU" sz="1800" i="1"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pic>
        <p:nvPicPr>
          <p:cNvPr id="12" name="Рисунок 11" descr="ОЛ2"/>
          <p:cNvPicPr/>
          <p:nvPr/>
        </p:nvPicPr>
        <p:blipFill>
          <a:blip r:embed="rId4" cstate="print"/>
          <a:srcRect/>
          <a:stretch>
            <a:fillRect/>
          </a:stretch>
        </p:blipFill>
        <p:spPr bwMode="auto">
          <a:xfrm>
            <a:off x="6858917" y="234133"/>
            <a:ext cx="1440160" cy="1944216"/>
          </a:xfrm>
          <a:prstGeom prst="rect">
            <a:avLst/>
          </a:prstGeom>
          <a:noFill/>
          <a:ln w="9525">
            <a:noFill/>
            <a:miter lim="800000"/>
            <a:headEnd/>
            <a:tailEnd/>
          </a:ln>
          <a:effectLst>
            <a:softEdge rad="127000"/>
          </a:effectLst>
        </p:spPr>
      </p:pic>
      <p:sp>
        <p:nvSpPr>
          <p:cNvPr id="14" name="TextBox 13"/>
          <p:cNvSpPr txBox="1"/>
          <p:nvPr/>
        </p:nvSpPr>
        <p:spPr>
          <a:xfrm>
            <a:off x="378197" y="4770636"/>
            <a:ext cx="7920880" cy="923330"/>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Чувством любви к Аннет Олениной проникнуты стихотворения: </a:t>
            </a:r>
            <a:r>
              <a:rPr lang="ru-RU" sz="1800" dirty="0" smtClean="0">
                <a:solidFill>
                  <a:srgbClr val="002060"/>
                </a:solidFill>
                <a:latin typeface="Times New Roman" pitchFamily="18" charset="0"/>
                <a:cs typeface="Times New Roman" pitchFamily="18" charset="0"/>
              </a:rPr>
              <a:t>«Её глаза»,  «Пустое Вы сердечным ты...», «Не пой красавица при мне»</a:t>
            </a:r>
            <a:r>
              <a:rPr lang="ru-RU" sz="1800" dirty="0" smtClean="0">
                <a:latin typeface="Times New Roman" pitchFamily="18" charset="0"/>
                <a:cs typeface="Times New Roman" pitchFamily="18" charset="0"/>
              </a:rPr>
              <a:t>, многие строфы «Евгения Онегина».     </a:t>
            </a:r>
            <a:endParaRPr lang="ru-RU" sz="1800" dirty="0">
              <a:latin typeface="Times New Roman" pitchFamily="18" charset="0"/>
              <a:cs typeface="Times New Roman" pitchFamily="18" charset="0"/>
            </a:endParaRPr>
          </a:p>
        </p:txBody>
      </p:sp>
      <p:sp>
        <p:nvSpPr>
          <p:cNvPr id="15" name="TextBox 14"/>
          <p:cNvSpPr txBox="1"/>
          <p:nvPr/>
        </p:nvSpPr>
        <p:spPr>
          <a:xfrm>
            <a:off x="1746349" y="666180"/>
            <a:ext cx="5112568" cy="1754326"/>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Поэт страдал. С его – то гордостью – получить отказ! Пушкин замкнулся, несколько месяцев ничего не писал. И как результат данной неразделённой любви – бессмертные строки… </a:t>
            </a:r>
            <a:r>
              <a:rPr lang="ru-RU" sz="1800" dirty="0" smtClean="0">
                <a:solidFill>
                  <a:srgbClr val="002060"/>
                </a:solidFill>
                <a:latin typeface="Times New Roman" pitchFamily="18" charset="0"/>
                <a:cs typeface="Times New Roman" pitchFamily="18" charset="0"/>
              </a:rPr>
              <a:t>«Я Вас любил…»</a:t>
            </a:r>
            <a:r>
              <a:rPr lang="ru-RU" sz="1800" dirty="0" smtClean="0">
                <a:latin typeface="Times New Roman" pitchFamily="18" charset="0"/>
                <a:cs typeface="Times New Roman" pitchFamily="18" charset="0"/>
              </a:rPr>
              <a:t>, которые были записаны в альбом Аннет. </a:t>
            </a:r>
            <a:endParaRPr lang="ru-RU" sz="1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Анна Алексеевна Оленина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146949" y="2106340"/>
            <a:ext cx="1120820" cy="338554"/>
          </a:xfrm>
          <a:prstGeom prst="rect">
            <a:avLst/>
          </a:prstGeom>
        </p:spPr>
        <p:txBody>
          <a:bodyPr wrap="none">
            <a:spAutoFit/>
          </a:bodyPr>
          <a:lstStyle/>
          <a:p>
            <a:r>
              <a:rPr lang="ru-RU" sz="1600" dirty="0" smtClean="0"/>
              <a:t>1808–1888</a:t>
            </a:r>
            <a:endParaRPr lang="ru-RU" sz="16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pic>
        <p:nvPicPr>
          <p:cNvPr id="12" name="Рисунок 11" descr="ОЛ2"/>
          <p:cNvPicPr/>
          <p:nvPr/>
        </p:nvPicPr>
        <p:blipFill>
          <a:blip r:embed="rId4" cstate="print"/>
          <a:srcRect/>
          <a:stretch>
            <a:fillRect/>
          </a:stretch>
        </p:blipFill>
        <p:spPr bwMode="auto">
          <a:xfrm>
            <a:off x="6858917" y="234133"/>
            <a:ext cx="1440160" cy="1944216"/>
          </a:xfrm>
          <a:prstGeom prst="rect">
            <a:avLst/>
          </a:prstGeom>
          <a:noFill/>
          <a:ln w="9525">
            <a:noFill/>
            <a:miter lim="800000"/>
            <a:headEnd/>
            <a:tailEnd/>
          </a:ln>
          <a:effectLst>
            <a:softEdge rad="127000"/>
          </a:effectLst>
        </p:spPr>
      </p:pic>
      <p:sp>
        <p:nvSpPr>
          <p:cNvPr id="18" name="TextBox 17"/>
          <p:cNvSpPr txBox="1"/>
          <p:nvPr/>
        </p:nvSpPr>
        <p:spPr>
          <a:xfrm>
            <a:off x="1746349" y="594172"/>
            <a:ext cx="5328592" cy="4801314"/>
          </a:xfrm>
          <a:prstGeom prst="rect">
            <a:avLst/>
          </a:prstGeom>
          <a:noFill/>
        </p:spPr>
        <p:txBody>
          <a:bodyPr wrap="square" rtlCol="0">
            <a:spAutoFit/>
          </a:bodyPr>
          <a:lstStyle/>
          <a:p>
            <a:pPr algn="ctr"/>
            <a:r>
              <a:rPr lang="ru-RU" b="1" dirty="0" smtClean="0">
                <a:solidFill>
                  <a:srgbClr val="7030A0"/>
                </a:solidFill>
                <a:latin typeface="Segoe Script" pitchFamily="34" charset="0"/>
                <a:ea typeface="Segoe UI Symbol" pitchFamily="34" charset="0"/>
                <a:cs typeface="Times New Roman" pitchFamily="18" charset="0"/>
              </a:rPr>
              <a:t>Её глаза</a:t>
            </a:r>
          </a:p>
          <a:p>
            <a:r>
              <a:rPr lang="ru-RU" dirty="0" smtClean="0">
                <a:solidFill>
                  <a:srgbClr val="7030A0"/>
                </a:solidFill>
                <a:latin typeface="Segoe Script" pitchFamily="34" charset="0"/>
                <a:ea typeface="Segoe UI Symbol" pitchFamily="34" charset="0"/>
                <a:cs typeface="Times New Roman" pitchFamily="18" charset="0"/>
              </a:rPr>
              <a:t>Она мила — скажу меж нами —</a:t>
            </a:r>
          </a:p>
          <a:p>
            <a:r>
              <a:rPr lang="ru-RU" dirty="0" smtClean="0">
                <a:solidFill>
                  <a:srgbClr val="7030A0"/>
                </a:solidFill>
                <a:latin typeface="Segoe Script" pitchFamily="34" charset="0"/>
                <a:ea typeface="Segoe UI Symbol" pitchFamily="34" charset="0"/>
                <a:cs typeface="Times New Roman" pitchFamily="18" charset="0"/>
              </a:rPr>
              <a:t>Придворных витязей гроза,</a:t>
            </a:r>
          </a:p>
          <a:p>
            <a:r>
              <a:rPr lang="ru-RU" dirty="0" smtClean="0">
                <a:solidFill>
                  <a:srgbClr val="7030A0"/>
                </a:solidFill>
                <a:latin typeface="Segoe Script" pitchFamily="34" charset="0"/>
                <a:ea typeface="Segoe UI Symbol" pitchFamily="34" charset="0"/>
                <a:cs typeface="Times New Roman" pitchFamily="18" charset="0"/>
              </a:rPr>
              <a:t>И можно с южными звёздами</a:t>
            </a:r>
          </a:p>
          <a:p>
            <a:r>
              <a:rPr lang="ru-RU" dirty="0" smtClean="0">
                <a:solidFill>
                  <a:srgbClr val="7030A0"/>
                </a:solidFill>
                <a:latin typeface="Segoe Script" pitchFamily="34" charset="0"/>
                <a:ea typeface="Segoe UI Symbol" pitchFamily="34" charset="0"/>
                <a:cs typeface="Times New Roman" pitchFamily="18" charset="0"/>
              </a:rPr>
              <a:t>Сравнить, особенно стихами,</a:t>
            </a:r>
          </a:p>
          <a:p>
            <a:r>
              <a:rPr lang="ru-RU" dirty="0" smtClean="0">
                <a:solidFill>
                  <a:srgbClr val="7030A0"/>
                </a:solidFill>
                <a:latin typeface="Segoe Script" pitchFamily="34" charset="0"/>
                <a:ea typeface="Segoe UI Symbol" pitchFamily="34" charset="0"/>
                <a:cs typeface="Times New Roman" pitchFamily="18" charset="0"/>
              </a:rPr>
              <a:t>Ее черкесские глаза.	</a:t>
            </a:r>
          </a:p>
          <a:p>
            <a:r>
              <a:rPr lang="ru-RU" dirty="0" smtClean="0">
                <a:solidFill>
                  <a:srgbClr val="7030A0"/>
                </a:solidFill>
                <a:latin typeface="Segoe Script" pitchFamily="34" charset="0"/>
                <a:ea typeface="Segoe UI Symbol" pitchFamily="34" charset="0"/>
                <a:cs typeface="Times New Roman" pitchFamily="18" charset="0"/>
              </a:rPr>
              <a:t>Она владеет ими смело,</a:t>
            </a:r>
          </a:p>
          <a:p>
            <a:r>
              <a:rPr lang="ru-RU" dirty="0" smtClean="0">
                <a:solidFill>
                  <a:srgbClr val="7030A0"/>
                </a:solidFill>
                <a:latin typeface="Segoe Script" pitchFamily="34" charset="0"/>
                <a:ea typeface="Segoe UI Symbol" pitchFamily="34" charset="0"/>
                <a:cs typeface="Times New Roman" pitchFamily="18" charset="0"/>
              </a:rPr>
              <a:t>Они горят огня живей;</a:t>
            </a:r>
          </a:p>
          <a:p>
            <a:r>
              <a:rPr lang="ru-RU" dirty="0" smtClean="0">
                <a:solidFill>
                  <a:srgbClr val="7030A0"/>
                </a:solidFill>
                <a:latin typeface="Segoe Script" pitchFamily="34" charset="0"/>
                <a:ea typeface="Segoe UI Symbol" pitchFamily="34" charset="0"/>
                <a:cs typeface="Times New Roman" pitchFamily="18" charset="0"/>
              </a:rPr>
              <a:t>Но, сам признайся, то ли дело</a:t>
            </a:r>
          </a:p>
          <a:p>
            <a:r>
              <a:rPr lang="ru-RU" dirty="0" smtClean="0">
                <a:solidFill>
                  <a:srgbClr val="7030A0"/>
                </a:solidFill>
                <a:latin typeface="Segoe Script" pitchFamily="34" charset="0"/>
                <a:ea typeface="Segoe UI Symbol" pitchFamily="34" charset="0"/>
                <a:cs typeface="Times New Roman" pitchFamily="18" charset="0"/>
              </a:rPr>
              <a:t>Глаза Олениной моей!</a:t>
            </a:r>
          </a:p>
          <a:p>
            <a:r>
              <a:rPr lang="ru-RU" dirty="0" smtClean="0">
                <a:solidFill>
                  <a:srgbClr val="7030A0"/>
                </a:solidFill>
                <a:latin typeface="Segoe Script" pitchFamily="34" charset="0"/>
                <a:ea typeface="Segoe UI Symbol" pitchFamily="34" charset="0"/>
                <a:cs typeface="Times New Roman" pitchFamily="18" charset="0"/>
              </a:rPr>
              <a:t>Какой задумчивый в них гений,</a:t>
            </a:r>
          </a:p>
          <a:p>
            <a:r>
              <a:rPr lang="ru-RU" dirty="0" smtClean="0">
                <a:solidFill>
                  <a:srgbClr val="7030A0"/>
                </a:solidFill>
                <a:latin typeface="Segoe Script" pitchFamily="34" charset="0"/>
                <a:ea typeface="Segoe UI Symbol" pitchFamily="34" charset="0"/>
                <a:cs typeface="Times New Roman" pitchFamily="18" charset="0"/>
              </a:rPr>
              <a:t>И сколько детской простоты,</a:t>
            </a:r>
          </a:p>
          <a:p>
            <a:r>
              <a:rPr lang="ru-RU" dirty="0" smtClean="0">
                <a:solidFill>
                  <a:srgbClr val="7030A0"/>
                </a:solidFill>
                <a:latin typeface="Segoe Script" pitchFamily="34" charset="0"/>
                <a:ea typeface="Segoe UI Symbol" pitchFamily="34" charset="0"/>
                <a:cs typeface="Times New Roman" pitchFamily="18" charset="0"/>
              </a:rPr>
              <a:t>И сколько томных выражений,</a:t>
            </a:r>
          </a:p>
          <a:p>
            <a:r>
              <a:rPr lang="ru-RU" dirty="0" smtClean="0">
                <a:solidFill>
                  <a:srgbClr val="7030A0"/>
                </a:solidFill>
                <a:latin typeface="Segoe Script" pitchFamily="34" charset="0"/>
                <a:ea typeface="Segoe UI Symbol" pitchFamily="34" charset="0"/>
                <a:cs typeface="Times New Roman" pitchFamily="18" charset="0"/>
              </a:rPr>
              <a:t>И сколько неги и мечты!…</a:t>
            </a:r>
          </a:p>
          <a:p>
            <a:r>
              <a:rPr lang="ru-RU" dirty="0" smtClean="0">
                <a:solidFill>
                  <a:srgbClr val="7030A0"/>
                </a:solidFill>
                <a:latin typeface="Segoe Script" pitchFamily="34" charset="0"/>
                <a:ea typeface="Segoe UI Symbol" pitchFamily="34" charset="0"/>
                <a:cs typeface="Times New Roman" pitchFamily="18" charset="0"/>
              </a:rPr>
              <a:t>Потупит их с улыбкой Леля — </a:t>
            </a:r>
          </a:p>
          <a:p>
            <a:r>
              <a:rPr lang="ru-RU" dirty="0" smtClean="0">
                <a:solidFill>
                  <a:srgbClr val="7030A0"/>
                </a:solidFill>
                <a:latin typeface="Segoe Script" pitchFamily="34" charset="0"/>
                <a:ea typeface="Segoe UI Symbol" pitchFamily="34" charset="0"/>
                <a:cs typeface="Times New Roman" pitchFamily="18" charset="0"/>
              </a:rPr>
              <a:t>В них скромных граций торжество;</a:t>
            </a:r>
          </a:p>
          <a:p>
            <a:r>
              <a:rPr lang="ru-RU" dirty="0" smtClean="0">
                <a:solidFill>
                  <a:srgbClr val="7030A0"/>
                </a:solidFill>
                <a:latin typeface="Segoe Script" pitchFamily="34" charset="0"/>
                <a:ea typeface="Segoe UI Symbol" pitchFamily="34" charset="0"/>
                <a:cs typeface="Times New Roman" pitchFamily="18" charset="0"/>
              </a:rPr>
              <a:t>Поднимет — ангел Рафаэля</a:t>
            </a:r>
          </a:p>
          <a:p>
            <a:r>
              <a:rPr lang="ru-RU" dirty="0" smtClean="0">
                <a:solidFill>
                  <a:srgbClr val="7030A0"/>
                </a:solidFill>
                <a:latin typeface="Segoe Script" pitchFamily="34" charset="0"/>
                <a:ea typeface="Segoe UI Symbol" pitchFamily="34" charset="0"/>
                <a:cs typeface="Times New Roman" pitchFamily="18" charset="0"/>
              </a:rPr>
              <a:t>Так созерцает божество. </a:t>
            </a:r>
            <a:r>
              <a:rPr lang="ru-RU" i="1" dirty="0" smtClean="0">
                <a:latin typeface="Times New Roman" pitchFamily="18" charset="0"/>
                <a:cs typeface="Times New Roman" pitchFamily="18" charset="0"/>
              </a:rPr>
              <a:t>1828 г.</a:t>
            </a:r>
            <a:endParaRPr lang="ru-RU" i="1" dirty="0"/>
          </a:p>
        </p:txBody>
      </p:sp>
      <p:sp>
        <p:nvSpPr>
          <p:cNvPr id="9" name="TextBox 8"/>
          <p:cNvSpPr txBox="1"/>
          <p:nvPr/>
        </p:nvSpPr>
        <p:spPr>
          <a:xfrm>
            <a:off x="1530325" y="5202684"/>
            <a:ext cx="6696744" cy="646331"/>
          </a:xfrm>
          <a:prstGeom prst="rect">
            <a:avLst/>
          </a:prstGeom>
          <a:noFill/>
        </p:spPr>
        <p:txBody>
          <a:bodyPr wrap="square" rtlCol="0">
            <a:spAutoFit/>
          </a:bodyPr>
          <a:lstStyle/>
          <a:p>
            <a:pPr algn="just"/>
            <a:r>
              <a:rPr lang="ru-RU" sz="1800" dirty="0" smtClean="0">
                <a:solidFill>
                  <a:srgbClr val="002060"/>
                </a:solidFill>
                <a:latin typeface="Times New Roman" pitchFamily="18" charset="0"/>
                <a:cs typeface="Times New Roman" pitchFamily="18" charset="0"/>
              </a:rPr>
              <a:t>    </a:t>
            </a:r>
            <a:r>
              <a:rPr lang="ru-RU" sz="1800" dirty="0" smtClean="0">
                <a:solidFill>
                  <a:srgbClr val="002060"/>
                </a:solidFill>
                <a:latin typeface="Times New Roman" pitchFamily="18" charset="0"/>
                <a:cs typeface="Times New Roman" pitchFamily="18" charset="0"/>
              </a:rPr>
              <a:t>     «</a:t>
            </a:r>
            <a:r>
              <a:rPr lang="ru-RU" sz="1800" dirty="0" smtClean="0">
                <a:solidFill>
                  <a:srgbClr val="002060"/>
                </a:solidFill>
                <a:latin typeface="Times New Roman" pitchFamily="18" charset="0"/>
                <a:cs typeface="Times New Roman" pitchFamily="18" charset="0"/>
              </a:rPr>
              <a:t>Её глаза» </a:t>
            </a:r>
            <a:r>
              <a:rPr lang="ru-RU" sz="1800" dirty="0" smtClean="0">
                <a:latin typeface="Times New Roman" pitchFamily="18" charset="0"/>
                <a:cs typeface="Times New Roman" pitchFamily="18" charset="0"/>
              </a:rPr>
              <a:t>считается одним из лучших стихотворений поэта, посвященных Аннет Олениной.</a:t>
            </a:r>
            <a:endParaRPr lang="ru-RU" sz="1800" dirty="0"/>
          </a:p>
        </p:txBody>
      </p:sp>
      <p:sp>
        <p:nvSpPr>
          <p:cNvPr id="10" name="Управляющая кнопка: домой 9">
            <a:hlinkClick r:id="" action="ppaction://hlinkshowjump?jump=firstslide" highlightClick="1"/>
          </p:cNvPr>
          <p:cNvSpPr/>
          <p:nvPr/>
        </p:nvSpPr>
        <p:spPr>
          <a:xfrm>
            <a:off x="7939037" y="5562724"/>
            <a:ext cx="432048" cy="360040"/>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Екатерина Николаевна Ушакова</a:t>
            </a:r>
            <a:endPar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Прямоугольник 10"/>
          <p:cNvSpPr/>
          <p:nvPr/>
        </p:nvSpPr>
        <p:spPr>
          <a:xfrm>
            <a:off x="7074941" y="1962324"/>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1809–1872</a:t>
            </a:r>
            <a:endParaRPr lang="ru-RU" sz="16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pic>
        <p:nvPicPr>
          <p:cNvPr id="12" name="Рисунок 11" descr="УШ"/>
          <p:cNvPicPr/>
          <p:nvPr/>
        </p:nvPicPr>
        <p:blipFill>
          <a:blip r:embed="rId4" cstate="print"/>
          <a:srcRect/>
          <a:stretch>
            <a:fillRect/>
          </a:stretch>
        </p:blipFill>
        <p:spPr bwMode="auto">
          <a:xfrm>
            <a:off x="6930925" y="234132"/>
            <a:ext cx="1425699" cy="1800200"/>
          </a:xfrm>
          <a:prstGeom prst="rect">
            <a:avLst/>
          </a:prstGeom>
          <a:noFill/>
          <a:ln w="9525">
            <a:noFill/>
            <a:miter lim="800000"/>
            <a:headEnd/>
            <a:tailEnd/>
          </a:ln>
          <a:effectLst>
            <a:softEdge rad="127000"/>
          </a:effectLst>
        </p:spPr>
      </p:pic>
      <p:sp>
        <p:nvSpPr>
          <p:cNvPr id="14" name="TextBox 13"/>
          <p:cNvSpPr txBox="1"/>
          <p:nvPr/>
        </p:nvSpPr>
        <p:spPr>
          <a:xfrm>
            <a:off x="1746349" y="666180"/>
            <a:ext cx="5112568" cy="2031325"/>
          </a:xfrm>
          <a:prstGeom prst="rect">
            <a:avLst/>
          </a:prstGeom>
          <a:noFill/>
        </p:spPr>
        <p:txBody>
          <a:bodyPr wrap="square" rtlCol="0">
            <a:spAutoFit/>
          </a:bodyPr>
          <a:lstStyle/>
          <a:p>
            <a:pPr lvl="0" algn="just"/>
            <a:r>
              <a:rPr lang="ru-RU" sz="1800" dirty="0" smtClean="0">
                <a:latin typeface="Times New Roman" pitchFamily="18" charset="0"/>
                <a:cs typeface="Times New Roman" pitchFamily="18" charset="0"/>
              </a:rPr>
              <a:t>     Чувство глубокой привязанности испытывал поэт и к </a:t>
            </a:r>
            <a:r>
              <a:rPr lang="ru-RU" sz="1800" dirty="0" smtClean="0">
                <a:solidFill>
                  <a:srgbClr val="C00000"/>
                </a:solidFill>
                <a:latin typeface="Times New Roman" pitchFamily="18" charset="0"/>
                <a:cs typeface="Times New Roman" pitchFamily="18" charset="0"/>
              </a:rPr>
              <a:t>Екатерине Николаевне </a:t>
            </a:r>
            <a:r>
              <a:rPr lang="ru-RU" sz="1800" dirty="0" smtClean="0">
                <a:solidFill>
                  <a:srgbClr val="C00000"/>
                </a:solidFill>
                <a:latin typeface="Times New Roman" pitchFamily="18" charset="0"/>
                <a:cs typeface="Times New Roman" pitchFamily="18" charset="0"/>
              </a:rPr>
              <a:t>Ушаковой. </a:t>
            </a:r>
            <a:r>
              <a:rPr lang="ru-RU" sz="1800" dirty="0" smtClean="0">
                <a:latin typeface="Times New Roman" pitchFamily="18" charset="0"/>
                <a:cs typeface="Times New Roman" pitchFamily="18" charset="0"/>
              </a:rPr>
              <a:t>Это была старшая дочь в семье Ушаковых, преданный друг поэта и большая почитательница его таланта. </a:t>
            </a:r>
          </a:p>
          <a:p>
            <a:pPr lvl="0" algn="just"/>
            <a:r>
              <a:rPr lang="ru-RU" sz="1800" dirty="0" smtClean="0">
                <a:latin typeface="Times New Roman" pitchFamily="18" charset="0"/>
                <a:cs typeface="Times New Roman" pitchFamily="18" charset="0"/>
              </a:rPr>
              <a:t>     Увлечение Пушкина Е. Ушаковой  было достаточно серьезным.</a:t>
            </a:r>
            <a:endParaRPr lang="ru-RU" sz="1800" dirty="0"/>
          </a:p>
        </p:txBody>
      </p:sp>
      <p:sp>
        <p:nvSpPr>
          <p:cNvPr id="15" name="TextBox 14"/>
          <p:cNvSpPr txBox="1"/>
          <p:nvPr/>
        </p:nvSpPr>
        <p:spPr>
          <a:xfrm>
            <a:off x="306189" y="2591624"/>
            <a:ext cx="8064896" cy="3662541"/>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Историк, пушкиновед </a:t>
            </a:r>
            <a:r>
              <a:rPr lang="en-US" sz="1800" dirty="0" smtClean="0">
                <a:latin typeface="Times New Roman" pitchFamily="18" charset="0"/>
                <a:cs typeface="Times New Roman" pitchFamily="18" charset="0"/>
              </a:rPr>
              <a:t>XIX </a:t>
            </a:r>
            <a:r>
              <a:rPr lang="ru-RU" sz="1800" dirty="0" smtClean="0">
                <a:latin typeface="Times New Roman" pitchFamily="18" charset="0"/>
                <a:cs typeface="Times New Roman" pitchFamily="18" charset="0"/>
              </a:rPr>
              <a:t> века </a:t>
            </a:r>
            <a:r>
              <a:rPr lang="ru-RU" sz="1800" dirty="0" err="1" smtClean="0">
                <a:latin typeface="Times New Roman" pitchFamily="18" charset="0"/>
                <a:cs typeface="Times New Roman" pitchFamily="18" charset="0"/>
              </a:rPr>
              <a:t>Бертенев</a:t>
            </a:r>
            <a:r>
              <a:rPr lang="ru-RU" sz="1800" dirty="0" smtClean="0">
                <a:latin typeface="Times New Roman" pitchFamily="18" charset="0"/>
                <a:cs typeface="Times New Roman" pitchFamily="18" charset="0"/>
              </a:rPr>
              <a:t> П.И. пишет: </a:t>
            </a:r>
            <a:r>
              <a:rPr lang="ru-RU" sz="1800" i="1" dirty="0" smtClean="0">
                <a:solidFill>
                  <a:srgbClr val="002060"/>
                </a:solidFill>
                <a:latin typeface="Times New Roman" pitchFamily="18" charset="0"/>
                <a:cs typeface="Times New Roman" pitchFamily="18" charset="0"/>
              </a:rPr>
              <a:t>«Екатерина была в полном смысле слова красавица: блондинка с пепельными волосами, тёмно-голубыми глазами, роста среднего, густые волосы нависали до колен, выражение лица очень умное. Она любила заниматься литературой. Много у неё было женихов; но по молодости она не спешила замуж». </a:t>
            </a:r>
          </a:p>
          <a:p>
            <a:pPr algn="just"/>
            <a:r>
              <a:rPr lang="ru-RU" i="1" dirty="0" smtClean="0">
                <a:solidFill>
                  <a:srgbClr val="002060"/>
                </a:solidFill>
                <a:latin typeface="Times New Roman" pitchFamily="18" charset="0"/>
                <a:cs typeface="Times New Roman" pitchFamily="18" charset="0"/>
              </a:rPr>
              <a:t>    </a:t>
            </a:r>
          </a:p>
          <a:p>
            <a:pPr algn="just"/>
            <a:r>
              <a:rPr lang="ru-RU" i="1" dirty="0" smtClean="0">
                <a:solidFill>
                  <a:srgbClr val="002060"/>
                </a:solidFill>
                <a:latin typeface="Times New Roman" pitchFamily="18" charset="0"/>
                <a:cs typeface="Times New Roman" pitchFamily="18" charset="0"/>
              </a:rPr>
              <a:t>     </a:t>
            </a:r>
            <a:r>
              <a:rPr lang="ru-RU" sz="1800" dirty="0" smtClean="0">
                <a:latin typeface="Times New Roman" pitchFamily="18" charset="0"/>
                <a:cs typeface="Times New Roman" pitchFamily="18" charset="0"/>
              </a:rPr>
              <a:t>По свидетельству современников Пушкина, во время его пребывания в Москве  в 1826-1827 гг.  на балах и на гуляньях поэт был неразлучен с Е.Ушаковой.</a:t>
            </a:r>
          </a:p>
          <a:p>
            <a:pPr algn="just"/>
            <a:r>
              <a:rPr lang="ru-RU" sz="1800" dirty="0" smtClean="0">
                <a:latin typeface="Times New Roman" pitchFamily="18" charset="0"/>
                <a:cs typeface="Times New Roman" pitchFamily="18" charset="0"/>
              </a:rPr>
              <a:t>     Екатерине Ушаковой посвящены: </a:t>
            </a:r>
            <a:r>
              <a:rPr lang="ru-RU" sz="1800" dirty="0" smtClean="0">
                <a:solidFill>
                  <a:srgbClr val="002060"/>
                </a:solidFill>
                <a:latin typeface="Times New Roman" pitchFamily="18" charset="0"/>
                <a:cs typeface="Times New Roman" pitchFamily="18" charset="0"/>
              </a:rPr>
              <a:t>«Когда, бывало, в старину», «В отдалении от вас», «Я вас узнал, о мой оракул» Стихи «Когда, бывало, в старину», «В отдалении от вас», «Я вас узнал, о мой оракул»</a:t>
            </a:r>
          </a:p>
          <a:p>
            <a:pPr algn="just"/>
            <a:endParaRPr lang="ru-RU" dirty="0" smtClean="0">
              <a:latin typeface="Times New Roman" pitchFamily="18" charset="0"/>
              <a:cs typeface="Times New Roman" pitchFamily="18" charset="0"/>
            </a:endParaRPr>
          </a:p>
        </p:txBody>
      </p:sp>
      <p:sp>
        <p:nvSpPr>
          <p:cNvPr id="10" name="Управляющая кнопка: домой 9">
            <a:hlinkClick r:id="" action="ppaction://hlinkshowjump?jump=firstslide" highlightClick="1"/>
          </p:cNvPr>
          <p:cNvSpPr/>
          <p:nvPr/>
        </p:nvSpPr>
        <p:spPr>
          <a:xfrm>
            <a:off x="8155061" y="5634732"/>
            <a:ext cx="360040" cy="360040"/>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Екатерина Николаевна Ушакова</a:t>
            </a:r>
            <a:endParaRPr lang="ru-RU" sz="2000"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Прямоугольник 10"/>
          <p:cNvSpPr/>
          <p:nvPr/>
        </p:nvSpPr>
        <p:spPr>
          <a:xfrm>
            <a:off x="7074941" y="1962324"/>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1809–1872</a:t>
            </a:r>
            <a:endParaRPr lang="ru-RU" sz="16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pic>
        <p:nvPicPr>
          <p:cNvPr id="12" name="Рисунок 11" descr="УШ"/>
          <p:cNvPicPr/>
          <p:nvPr/>
        </p:nvPicPr>
        <p:blipFill>
          <a:blip r:embed="rId4" cstate="print"/>
          <a:srcRect/>
          <a:stretch>
            <a:fillRect/>
          </a:stretch>
        </p:blipFill>
        <p:spPr bwMode="auto">
          <a:xfrm>
            <a:off x="6930925" y="234132"/>
            <a:ext cx="1425699" cy="1800200"/>
          </a:xfrm>
          <a:prstGeom prst="rect">
            <a:avLst/>
          </a:prstGeom>
          <a:noFill/>
          <a:ln w="9525">
            <a:noFill/>
            <a:miter lim="800000"/>
            <a:headEnd/>
            <a:tailEnd/>
          </a:ln>
          <a:effectLst>
            <a:softEdge rad="127000"/>
          </a:effectLst>
        </p:spPr>
      </p:pic>
      <p:sp>
        <p:nvSpPr>
          <p:cNvPr id="15" name="TextBox 14"/>
          <p:cNvSpPr txBox="1"/>
          <p:nvPr/>
        </p:nvSpPr>
        <p:spPr>
          <a:xfrm>
            <a:off x="1818357" y="738188"/>
            <a:ext cx="5184576" cy="923330"/>
          </a:xfrm>
          <a:prstGeom prst="rect">
            <a:avLst/>
          </a:prstGeom>
          <a:noFill/>
        </p:spPr>
        <p:txBody>
          <a:bodyPr wrap="square" rtlCol="0">
            <a:spAutoFit/>
          </a:bodyPr>
          <a:lstStyle/>
          <a:p>
            <a:r>
              <a:rPr lang="ru-RU" sz="1800" dirty="0" smtClean="0">
                <a:latin typeface="Times New Roman" pitchFamily="18" charset="0"/>
                <a:cs typeface="Times New Roman" pitchFamily="18" charset="0"/>
              </a:rPr>
              <a:t>      Однажды, уезжая в Петербург, Пушкин написал в альбом Екатерине Николаевне грустные строчки:</a:t>
            </a:r>
            <a:endParaRPr lang="ru-RU" sz="1800" dirty="0"/>
          </a:p>
        </p:txBody>
      </p:sp>
      <p:sp>
        <p:nvSpPr>
          <p:cNvPr id="10" name="TextBox 9"/>
          <p:cNvSpPr txBox="1"/>
          <p:nvPr/>
        </p:nvSpPr>
        <p:spPr>
          <a:xfrm>
            <a:off x="2682453" y="1458268"/>
            <a:ext cx="4392488" cy="2308324"/>
          </a:xfrm>
          <a:prstGeom prst="rect">
            <a:avLst/>
          </a:prstGeom>
          <a:noFill/>
        </p:spPr>
        <p:txBody>
          <a:bodyPr wrap="square" rtlCol="0">
            <a:spAutoFit/>
          </a:bodyPr>
          <a:lstStyle/>
          <a:p>
            <a:r>
              <a:rPr lang="ru-RU" sz="1800" dirty="0" smtClean="0">
                <a:solidFill>
                  <a:srgbClr val="7030A0"/>
                </a:solidFill>
                <a:latin typeface="Segoe Script" pitchFamily="34" charset="0"/>
              </a:rPr>
              <a:t>В отдалении от вас</a:t>
            </a:r>
          </a:p>
          <a:p>
            <a:r>
              <a:rPr lang="ru-RU" sz="1800" dirty="0" smtClean="0">
                <a:solidFill>
                  <a:srgbClr val="7030A0"/>
                </a:solidFill>
                <a:latin typeface="Segoe Script" pitchFamily="34" charset="0"/>
              </a:rPr>
              <a:t>С вами буду неразлучен,</a:t>
            </a:r>
          </a:p>
          <a:p>
            <a:r>
              <a:rPr lang="ru-RU" sz="1800" dirty="0" smtClean="0">
                <a:solidFill>
                  <a:srgbClr val="7030A0"/>
                </a:solidFill>
                <a:latin typeface="Segoe Script" pitchFamily="34" charset="0"/>
              </a:rPr>
              <a:t>Томных уст и томных глаз</a:t>
            </a:r>
          </a:p>
          <a:p>
            <a:r>
              <a:rPr lang="ru-RU" sz="1800" dirty="0" smtClean="0">
                <a:solidFill>
                  <a:srgbClr val="7030A0"/>
                </a:solidFill>
                <a:latin typeface="Segoe Script" pitchFamily="34" charset="0"/>
              </a:rPr>
              <a:t>Буду памятью размучен;</a:t>
            </a:r>
          </a:p>
          <a:p>
            <a:r>
              <a:rPr lang="ru-RU" sz="1800" dirty="0" smtClean="0">
                <a:solidFill>
                  <a:srgbClr val="7030A0"/>
                </a:solidFill>
                <a:latin typeface="Segoe Script" pitchFamily="34" charset="0"/>
              </a:rPr>
              <a:t>Изнывая в тишине,</a:t>
            </a:r>
          </a:p>
          <a:p>
            <a:r>
              <a:rPr lang="ru-RU" sz="1800" dirty="0" smtClean="0">
                <a:solidFill>
                  <a:srgbClr val="7030A0"/>
                </a:solidFill>
                <a:latin typeface="Segoe Script" pitchFamily="34" charset="0"/>
              </a:rPr>
              <a:t>Не хочу я быть утешен,—</a:t>
            </a:r>
          </a:p>
          <a:p>
            <a:r>
              <a:rPr lang="ru-RU" sz="1800" dirty="0" smtClean="0">
                <a:solidFill>
                  <a:srgbClr val="7030A0"/>
                </a:solidFill>
                <a:latin typeface="Segoe Script" pitchFamily="34" charset="0"/>
              </a:rPr>
              <a:t>Вы ж вздохнете ль обо мне.</a:t>
            </a:r>
          </a:p>
          <a:p>
            <a:r>
              <a:rPr lang="ru-RU" sz="1800" dirty="0" smtClean="0">
                <a:solidFill>
                  <a:srgbClr val="7030A0"/>
                </a:solidFill>
                <a:latin typeface="Segoe Script" pitchFamily="34" charset="0"/>
              </a:rPr>
              <a:t>Если буду я повешен?</a:t>
            </a:r>
            <a:endParaRPr lang="ru-RU" sz="1800" dirty="0"/>
          </a:p>
        </p:txBody>
      </p:sp>
      <p:sp>
        <p:nvSpPr>
          <p:cNvPr id="13" name="TextBox 12"/>
          <p:cNvSpPr txBox="1"/>
          <p:nvPr/>
        </p:nvSpPr>
        <p:spPr>
          <a:xfrm>
            <a:off x="306189" y="3618508"/>
            <a:ext cx="8064896" cy="1200329"/>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Екатерина Николаевна очень любила Пушкина, вышла замуж только после смерти поэта. Перед свадьбой по настоянию жениха она сожгла свои альбомы, исписанные и разрисованные рукой поэта. Возможно, среди них было и стихотворение, адресованное поэтом ей - </a:t>
            </a:r>
            <a:r>
              <a:rPr lang="ru-RU" sz="1800" dirty="0" smtClean="0">
                <a:solidFill>
                  <a:srgbClr val="002060"/>
                </a:solidFill>
                <a:latin typeface="Times New Roman" pitchFamily="18" charset="0"/>
                <a:cs typeface="Times New Roman" pitchFamily="18" charset="0"/>
              </a:rPr>
              <a:t>«</a:t>
            </a:r>
            <a:r>
              <a:rPr lang="ru-RU" sz="1800" dirty="0" err="1" smtClean="0">
                <a:solidFill>
                  <a:srgbClr val="002060"/>
                </a:solidFill>
                <a:latin typeface="Times New Roman" pitchFamily="18" charset="0"/>
                <a:cs typeface="Times New Roman" pitchFamily="18" charset="0"/>
              </a:rPr>
              <a:t>Ек</a:t>
            </a:r>
            <a:r>
              <a:rPr lang="ru-RU" sz="1800" dirty="0" smtClean="0">
                <a:solidFill>
                  <a:srgbClr val="002060"/>
                </a:solidFill>
                <a:latin typeface="Times New Roman" pitchFamily="18" charset="0"/>
                <a:cs typeface="Times New Roman" pitchFamily="18" charset="0"/>
              </a:rPr>
              <a:t>. Н. Ушаковой»</a:t>
            </a:r>
            <a:r>
              <a:rPr lang="ru-RU" sz="1800" dirty="0" smtClean="0">
                <a:latin typeface="Times New Roman" pitchFamily="18" charset="0"/>
                <a:cs typeface="Times New Roman" pitchFamily="18" charset="0"/>
              </a:rPr>
              <a:t>:</a:t>
            </a:r>
            <a:endParaRPr lang="ru-RU" sz="1800" dirty="0"/>
          </a:p>
        </p:txBody>
      </p:sp>
      <p:sp>
        <p:nvSpPr>
          <p:cNvPr id="16" name="TextBox 15"/>
          <p:cNvSpPr txBox="1"/>
          <p:nvPr/>
        </p:nvSpPr>
        <p:spPr>
          <a:xfrm>
            <a:off x="1890365" y="4770636"/>
            <a:ext cx="3960440" cy="923330"/>
          </a:xfrm>
          <a:prstGeom prst="rect">
            <a:avLst/>
          </a:prstGeom>
          <a:noFill/>
        </p:spPr>
        <p:txBody>
          <a:bodyPr wrap="square" rtlCol="0">
            <a:spAutoFit/>
          </a:bodyPr>
          <a:lstStyle/>
          <a:p>
            <a:r>
              <a:rPr lang="ru-RU" sz="1800" dirty="0" smtClean="0">
                <a:solidFill>
                  <a:srgbClr val="7030A0"/>
                </a:solidFill>
                <a:latin typeface="Segoe Script" pitchFamily="34" charset="0"/>
              </a:rPr>
              <a:t>… Когда я слышу голос твой</a:t>
            </a:r>
          </a:p>
          <a:p>
            <a:r>
              <a:rPr lang="ru-RU" sz="1800" dirty="0" smtClean="0">
                <a:solidFill>
                  <a:srgbClr val="7030A0"/>
                </a:solidFill>
                <a:latin typeface="Segoe Script" pitchFamily="34" charset="0"/>
              </a:rPr>
              <a:t>И речи резвые, живые —</a:t>
            </a:r>
          </a:p>
          <a:p>
            <a:r>
              <a:rPr lang="ru-RU" sz="1800" dirty="0" smtClean="0">
                <a:solidFill>
                  <a:srgbClr val="7030A0"/>
                </a:solidFill>
                <a:latin typeface="Segoe Script" pitchFamily="34" charset="0"/>
              </a:rPr>
              <a:t>Я очарован, я горю …</a:t>
            </a:r>
            <a:endParaRPr lang="ru-RU" sz="1800" dirty="0">
              <a:solidFill>
                <a:srgbClr val="7030A0"/>
              </a:solidFill>
              <a:latin typeface="Segoe Script" pitchFamily="34" charset="0"/>
            </a:endParaRPr>
          </a:p>
        </p:txBody>
      </p:sp>
      <p:sp>
        <p:nvSpPr>
          <p:cNvPr id="18" name="TextBox 17"/>
          <p:cNvSpPr txBox="1"/>
          <p:nvPr/>
        </p:nvSpPr>
        <p:spPr>
          <a:xfrm>
            <a:off x="4770685" y="5418708"/>
            <a:ext cx="3240360" cy="353943"/>
          </a:xfrm>
          <a:prstGeom prst="rect">
            <a:avLst/>
          </a:prstGeom>
          <a:noFill/>
        </p:spPr>
        <p:txBody>
          <a:bodyPr wrap="square" rtlCol="0">
            <a:spAutoFit/>
          </a:bodyPr>
          <a:lstStyle/>
          <a:p>
            <a:r>
              <a:rPr lang="ru-RU" i="1" dirty="0" smtClean="0">
                <a:latin typeface="Times New Roman" pitchFamily="18" charset="0"/>
                <a:cs typeface="Times New Roman" pitchFamily="18" charset="0"/>
              </a:rPr>
              <a:t>(«</a:t>
            </a:r>
            <a:r>
              <a:rPr lang="ru-RU" i="1" dirty="0" err="1" smtClean="0">
                <a:latin typeface="Times New Roman" pitchFamily="18" charset="0"/>
                <a:cs typeface="Times New Roman" pitchFamily="18" charset="0"/>
              </a:rPr>
              <a:t>Ек</a:t>
            </a:r>
            <a:r>
              <a:rPr lang="ru-RU" i="1" dirty="0" smtClean="0">
                <a:latin typeface="Times New Roman" pitchFamily="18" charset="0"/>
                <a:cs typeface="Times New Roman" pitchFamily="18" charset="0"/>
              </a:rPr>
              <a:t>. Н. Ушаковой»,  1827 г.)</a:t>
            </a:r>
            <a:endParaRPr lang="ru-RU" i="1" dirty="0">
              <a:latin typeface="Times New Roman" pitchFamily="18" charset="0"/>
              <a:cs typeface="Times New Roman" pitchFamily="18" charset="0"/>
            </a:endParaRPr>
          </a:p>
        </p:txBody>
      </p:sp>
      <p:sp>
        <p:nvSpPr>
          <p:cNvPr id="14" name="Управляющая кнопка: домой 13">
            <a:hlinkClick r:id="" action="ppaction://hlinkshowjump?jump=firstslide" highlightClick="1"/>
          </p:cNvPr>
          <p:cNvSpPr/>
          <p:nvPr/>
        </p:nvSpPr>
        <p:spPr>
          <a:xfrm>
            <a:off x="8083053" y="5490716"/>
            <a:ext cx="360040" cy="432048"/>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dirty="0" smtClean="0">
                <a:solidFill>
                  <a:schemeClr val="accent2"/>
                </a:solidFill>
                <a:effectLst>
                  <a:outerShdw blurRad="38100" dist="38100" dir="2700000" algn="tl">
                    <a:srgbClr val="000000"/>
                  </a:outerShdw>
                </a:effectLst>
                <a:latin typeface="Times New Roman" pitchFamily="18" charset="0"/>
                <a:cs typeface="Times New Roman" pitchFamily="18" charset="0"/>
              </a:rPr>
              <a:t>Гончарова Наталья Николаевна</a:t>
            </a:r>
            <a:endParaRPr lang="ru-RU" sz="2000" dirty="0">
              <a:latin typeface="Times New Roman" pitchFamily="18" charset="0"/>
              <a:cs typeface="Times New Roman" pitchFamily="18" charset="0"/>
            </a:endParaRPr>
          </a:p>
        </p:txBody>
      </p:sp>
      <p:sp>
        <p:nvSpPr>
          <p:cNvPr id="11" name="Прямоугольник 10"/>
          <p:cNvSpPr/>
          <p:nvPr/>
        </p:nvSpPr>
        <p:spPr>
          <a:xfrm>
            <a:off x="7002933" y="2178348"/>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1812–1863</a:t>
            </a:r>
            <a:endParaRPr lang="ru-RU" sz="16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pic>
        <p:nvPicPr>
          <p:cNvPr id="9" name="Picture 9" descr="686"/>
          <p:cNvPicPr>
            <a:picLocks noChangeAspect="1" noChangeArrowheads="1"/>
          </p:cNvPicPr>
          <p:nvPr/>
        </p:nvPicPr>
        <p:blipFill>
          <a:blip r:embed="rId4" cstate="print"/>
          <a:srcRect/>
          <a:stretch>
            <a:fillRect/>
          </a:stretch>
        </p:blipFill>
        <p:spPr bwMode="auto">
          <a:xfrm>
            <a:off x="6423340" y="306140"/>
            <a:ext cx="1917408" cy="2016224"/>
          </a:xfrm>
          <a:prstGeom prst="rect">
            <a:avLst/>
          </a:prstGeom>
          <a:noFill/>
          <a:effectLst>
            <a:softEdge rad="127000"/>
          </a:effectLst>
        </p:spPr>
      </p:pic>
      <p:sp>
        <p:nvSpPr>
          <p:cNvPr id="12" name="TextBox 11"/>
          <p:cNvSpPr txBox="1"/>
          <p:nvPr/>
        </p:nvSpPr>
        <p:spPr>
          <a:xfrm>
            <a:off x="1746349" y="882204"/>
            <a:ext cx="4752528" cy="2031325"/>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Главной женщиной в жизни великого поэта стала </a:t>
            </a:r>
            <a:r>
              <a:rPr lang="ru-RU" sz="1800" dirty="0" smtClean="0">
                <a:solidFill>
                  <a:srgbClr val="C00000"/>
                </a:solidFill>
                <a:latin typeface="Times New Roman" pitchFamily="18" charset="0"/>
                <a:cs typeface="Times New Roman" pitchFamily="18" charset="0"/>
              </a:rPr>
              <a:t>Наталья Николаевна Гончарова- </a:t>
            </a:r>
            <a:r>
              <a:rPr lang="ru-RU" sz="1800" dirty="0" smtClean="0">
                <a:latin typeface="Times New Roman" pitchFamily="18" charset="0"/>
                <a:cs typeface="Times New Roman" pitchFamily="18" charset="0"/>
              </a:rPr>
              <a:t>«чистейшей прелести чистейший образец».</a:t>
            </a:r>
          </a:p>
          <a:p>
            <a:pPr algn="just"/>
            <a:r>
              <a:rPr lang="ru-RU" sz="1800" dirty="0" smtClean="0">
                <a:latin typeface="Times New Roman" pitchFamily="18" charset="0"/>
                <a:cs typeface="Times New Roman" pitchFamily="18" charset="0"/>
              </a:rPr>
              <a:t>     Они познакомились зимой 1828-1829 гг. на балу знаменитого танцмейстера </a:t>
            </a:r>
            <a:r>
              <a:rPr lang="ru-RU" sz="1800" dirty="0" err="1" smtClean="0">
                <a:latin typeface="Times New Roman" pitchFamily="18" charset="0"/>
                <a:cs typeface="Times New Roman" pitchFamily="18" charset="0"/>
              </a:rPr>
              <a:t>Йогеля</a:t>
            </a:r>
            <a:r>
              <a:rPr lang="ru-RU" sz="1800" dirty="0" smtClean="0">
                <a:latin typeface="Times New Roman" pitchFamily="18" charset="0"/>
                <a:cs typeface="Times New Roman" pitchFamily="18" charset="0"/>
              </a:rPr>
              <a:t>. Наталья Николаевна поразила поэта своей классической и царственной красотой. </a:t>
            </a:r>
            <a:endParaRPr lang="ru-RU" sz="1800" dirty="0"/>
          </a:p>
        </p:txBody>
      </p:sp>
      <p:sp>
        <p:nvSpPr>
          <p:cNvPr id="13" name="TextBox 12"/>
          <p:cNvSpPr txBox="1"/>
          <p:nvPr/>
        </p:nvSpPr>
        <p:spPr>
          <a:xfrm>
            <a:off x="1260451" y="3114452"/>
            <a:ext cx="6174530" cy="1754326"/>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a:t>
            </a:r>
            <a:r>
              <a:rPr lang="ru-RU" sz="1800" i="1" dirty="0" smtClean="0">
                <a:solidFill>
                  <a:srgbClr val="002060"/>
                </a:solidFill>
                <a:latin typeface="Times New Roman" pitchFamily="18" charset="0"/>
                <a:cs typeface="Times New Roman" pitchFamily="18" charset="0"/>
              </a:rPr>
              <a:t>«Воспитание на чистом воздухе оставило ей в наследство цветущее здоровье. Сильная, ловкая, она была необыкновенно пропорционально сложена. Но главную прелесть Натали составляло отсутствие всякого жеманства…» </a:t>
            </a:r>
            <a:r>
              <a:rPr lang="ru-RU" sz="1800" dirty="0" smtClean="0">
                <a:latin typeface="Times New Roman" pitchFamily="18" charset="0"/>
                <a:cs typeface="Times New Roman" pitchFamily="18" charset="0"/>
              </a:rPr>
              <a:t>(</a:t>
            </a:r>
            <a:r>
              <a:rPr lang="ru-RU" sz="1800" i="1" dirty="0" smtClean="0">
                <a:latin typeface="Times New Roman" pitchFamily="18" charset="0"/>
                <a:cs typeface="Times New Roman" pitchFamily="18" charset="0"/>
              </a:rPr>
              <a:t>из воспоминаний соседки по имению Гончаровых Надежды Еропкиной о Н.Н. Гончаровой</a:t>
            </a:r>
            <a:r>
              <a:rPr lang="ru-RU" sz="1800" dirty="0" smtClean="0">
                <a:latin typeface="Times New Roman" pitchFamily="18" charset="0"/>
                <a:cs typeface="Times New Roman" pitchFamily="18" charset="0"/>
              </a:rPr>
              <a:t>). </a:t>
            </a:r>
          </a:p>
        </p:txBody>
      </p:sp>
      <p:sp>
        <p:nvSpPr>
          <p:cNvPr id="10" name="Управляющая кнопка: домой 9">
            <a:hlinkClick r:id="" action="ppaction://hlinkshowjump?jump=firstslide" highlightClick="1"/>
          </p:cNvPr>
          <p:cNvSpPr/>
          <p:nvPr/>
        </p:nvSpPr>
        <p:spPr>
          <a:xfrm>
            <a:off x="7867029" y="5418708"/>
            <a:ext cx="504056" cy="432048"/>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dirty="0" smtClean="0">
                <a:solidFill>
                  <a:schemeClr val="accent2"/>
                </a:solidFill>
                <a:effectLst>
                  <a:outerShdw blurRad="38100" dist="38100" dir="2700000" algn="tl">
                    <a:srgbClr val="000000"/>
                  </a:outerShdw>
                </a:effectLst>
                <a:latin typeface="Times New Roman" pitchFamily="18" charset="0"/>
                <a:cs typeface="Times New Roman" pitchFamily="18" charset="0"/>
              </a:rPr>
              <a:t>Гончарова Наталья Николаевна</a:t>
            </a:r>
            <a:endParaRPr lang="ru-RU" sz="2000" dirty="0">
              <a:latin typeface="Times New Roman" pitchFamily="18" charset="0"/>
              <a:cs typeface="Times New Roman" pitchFamily="18" charset="0"/>
            </a:endParaRPr>
          </a:p>
        </p:txBody>
      </p:sp>
      <p:sp>
        <p:nvSpPr>
          <p:cNvPr id="11" name="Прямоугольник 10"/>
          <p:cNvSpPr/>
          <p:nvPr/>
        </p:nvSpPr>
        <p:spPr>
          <a:xfrm>
            <a:off x="7002933" y="2178348"/>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1812–1863</a:t>
            </a:r>
            <a:endParaRPr lang="ru-RU" sz="16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sp>
        <p:nvSpPr>
          <p:cNvPr id="13" name="TextBox 12"/>
          <p:cNvSpPr txBox="1"/>
          <p:nvPr/>
        </p:nvSpPr>
        <p:spPr>
          <a:xfrm>
            <a:off x="1890365" y="882204"/>
            <a:ext cx="4680520" cy="2185214"/>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Наталье Гончаровой тогда едва минуло 16 лет. В белом платье, с золотым обручем на голове, во всем блеске своей царственной, гармоничной, одухотворенной красоты, она была представлена Александру Сергеевичу Пушкину, который впервые в жизни, по словам самого поэта, испытал робость.  «Сраженное» сердце тут же продиктовало поэту строки:</a:t>
            </a:r>
          </a:p>
        </p:txBody>
      </p:sp>
      <p:sp>
        <p:nvSpPr>
          <p:cNvPr id="14" name="TextBox 13"/>
          <p:cNvSpPr txBox="1"/>
          <p:nvPr/>
        </p:nvSpPr>
        <p:spPr>
          <a:xfrm>
            <a:off x="2322413" y="3258468"/>
            <a:ext cx="5256584" cy="1138773"/>
          </a:xfrm>
          <a:prstGeom prst="rect">
            <a:avLst/>
          </a:prstGeom>
          <a:noFill/>
        </p:spPr>
        <p:txBody>
          <a:bodyPr wrap="square" rtlCol="0">
            <a:spAutoFit/>
          </a:bodyPr>
          <a:lstStyle/>
          <a:p>
            <a:r>
              <a:rPr lang="ru-RU" dirty="0" smtClean="0">
                <a:solidFill>
                  <a:srgbClr val="7030A0"/>
                </a:solidFill>
                <a:latin typeface="Segoe Script" pitchFamily="34" charset="0"/>
                <a:cs typeface="Times New Roman" pitchFamily="18" charset="0"/>
              </a:rPr>
              <a:t>Я влюблен, я очарован,</a:t>
            </a:r>
          </a:p>
          <a:p>
            <a:r>
              <a:rPr lang="ru-RU" dirty="0" smtClean="0">
                <a:solidFill>
                  <a:srgbClr val="7030A0"/>
                </a:solidFill>
                <a:latin typeface="Segoe Script" pitchFamily="34" charset="0"/>
                <a:cs typeface="Times New Roman" pitchFamily="18" charset="0"/>
              </a:rPr>
              <a:t>Я совсем </a:t>
            </a:r>
            <a:r>
              <a:rPr lang="ru-RU" dirty="0" err="1" smtClean="0">
                <a:solidFill>
                  <a:srgbClr val="7030A0"/>
                </a:solidFill>
                <a:latin typeface="Segoe Script" pitchFamily="34" charset="0"/>
                <a:cs typeface="Times New Roman" pitchFamily="18" charset="0"/>
              </a:rPr>
              <a:t>огончарован</a:t>
            </a:r>
            <a:r>
              <a:rPr lang="ru-RU" dirty="0" smtClean="0">
                <a:solidFill>
                  <a:srgbClr val="7030A0"/>
                </a:solidFill>
                <a:latin typeface="Segoe Script" pitchFamily="34" charset="0"/>
                <a:cs typeface="Times New Roman" pitchFamily="18" charset="0"/>
              </a:rPr>
              <a:t>!</a:t>
            </a:r>
          </a:p>
          <a:p>
            <a:r>
              <a:rPr lang="ru-RU" dirty="0" smtClean="0">
                <a:solidFill>
                  <a:srgbClr val="7030A0"/>
                </a:solidFill>
                <a:latin typeface="Segoe Script" pitchFamily="34" charset="0"/>
                <a:cs typeface="Times New Roman" pitchFamily="18" charset="0"/>
              </a:rPr>
              <a:t>С утра до вечера за нею я стремлюсь,</a:t>
            </a:r>
          </a:p>
          <a:p>
            <a:r>
              <a:rPr lang="ru-RU" dirty="0" smtClean="0">
                <a:solidFill>
                  <a:srgbClr val="7030A0"/>
                </a:solidFill>
                <a:latin typeface="Segoe Script" pitchFamily="34" charset="0"/>
                <a:cs typeface="Times New Roman" pitchFamily="18" charset="0"/>
              </a:rPr>
              <a:t>И встреч нечаянных и жажду, и боюсь</a:t>
            </a:r>
            <a:r>
              <a:rPr lang="ru-RU" b="1" dirty="0" smtClean="0">
                <a:solidFill>
                  <a:srgbClr val="7030A0"/>
                </a:solidFill>
                <a:latin typeface="Segoe Script" pitchFamily="34" charset="0"/>
                <a:cs typeface="Times New Roman" pitchFamily="18" charset="0"/>
              </a:rPr>
              <a:t>…</a:t>
            </a:r>
            <a:endParaRPr lang="ru-RU" dirty="0">
              <a:solidFill>
                <a:srgbClr val="7030A0"/>
              </a:solidFill>
              <a:latin typeface="Segoe Script" pitchFamily="34" charset="0"/>
            </a:endParaRPr>
          </a:p>
        </p:txBody>
      </p:sp>
      <p:pic>
        <p:nvPicPr>
          <p:cNvPr id="10" name="Рисунок 9" descr="C:\Users\Нина Александровна\Desktop\images.png"/>
          <p:cNvPicPr/>
          <p:nvPr/>
        </p:nvPicPr>
        <p:blipFill>
          <a:blip r:embed="rId4" cstate="print">
            <a:lum bright="51000"/>
          </a:blip>
          <a:srcRect l="4777" t="5625" r="4777" b="6875"/>
          <a:stretch>
            <a:fillRect/>
          </a:stretch>
        </p:blipFill>
        <p:spPr bwMode="auto">
          <a:xfrm>
            <a:off x="3114501" y="4554612"/>
            <a:ext cx="2095500" cy="1028700"/>
          </a:xfrm>
          <a:prstGeom prst="rect">
            <a:avLst/>
          </a:prstGeom>
          <a:noFill/>
          <a:ln w="9525">
            <a:noFill/>
            <a:miter lim="800000"/>
            <a:headEnd/>
            <a:tailEnd/>
          </a:ln>
          <a:effectLst>
            <a:softEdge rad="317500"/>
          </a:effectLst>
        </p:spPr>
      </p:pic>
      <p:pic>
        <p:nvPicPr>
          <p:cNvPr id="12" name="Рисунок 11" descr="C:\Users\Нина Александровна\Desktop\img24.png"/>
          <p:cNvPicPr/>
          <p:nvPr/>
        </p:nvPicPr>
        <p:blipFill>
          <a:blip r:embed="rId5" cstate="print"/>
          <a:srcRect/>
          <a:stretch>
            <a:fillRect/>
          </a:stretch>
        </p:blipFill>
        <p:spPr bwMode="auto">
          <a:xfrm>
            <a:off x="6714901" y="306140"/>
            <a:ext cx="1503610" cy="20459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dirty="0" smtClean="0">
                <a:solidFill>
                  <a:schemeClr val="accent2"/>
                </a:solidFill>
                <a:effectLst>
                  <a:outerShdw blurRad="38100" dist="38100" dir="2700000" algn="tl">
                    <a:srgbClr val="000000"/>
                  </a:outerShdw>
                </a:effectLst>
                <a:latin typeface="Times New Roman" pitchFamily="18" charset="0"/>
                <a:cs typeface="Times New Roman" pitchFamily="18" charset="0"/>
              </a:rPr>
              <a:t>Гончарова Наталья Николаевна</a:t>
            </a:r>
            <a:endParaRPr lang="ru-RU" sz="2000" dirty="0">
              <a:latin typeface="Times New Roman" pitchFamily="18" charset="0"/>
              <a:cs typeface="Times New Roman" pitchFamily="18" charset="0"/>
            </a:endParaRPr>
          </a:p>
        </p:txBody>
      </p:sp>
      <p:sp>
        <p:nvSpPr>
          <p:cNvPr id="11" name="Прямоугольник 10"/>
          <p:cNvSpPr/>
          <p:nvPr/>
        </p:nvSpPr>
        <p:spPr>
          <a:xfrm>
            <a:off x="7002933" y="2250356"/>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1812–1863</a:t>
            </a:r>
            <a:endParaRPr lang="ru-RU" sz="16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sp>
        <p:nvSpPr>
          <p:cNvPr id="8" name="TextBox 7"/>
          <p:cNvSpPr txBox="1"/>
          <p:nvPr/>
        </p:nvSpPr>
        <p:spPr>
          <a:xfrm>
            <a:off x="1746349" y="738188"/>
            <a:ext cx="4824536" cy="2185214"/>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По версии исследователей поэтического творчества Пушкина, адресатом стихотворения </a:t>
            </a:r>
            <a:r>
              <a:rPr lang="ru-RU" dirty="0" smtClean="0">
                <a:solidFill>
                  <a:srgbClr val="002060"/>
                </a:solidFill>
                <a:latin typeface="Times New Roman" pitchFamily="18" charset="0"/>
                <a:cs typeface="Times New Roman" pitchFamily="18" charset="0"/>
              </a:rPr>
              <a:t>«Когда в объятия мои» </a:t>
            </a:r>
            <a:r>
              <a:rPr lang="ru-RU" dirty="0" smtClean="0">
                <a:latin typeface="Times New Roman" pitchFamily="18" charset="0"/>
                <a:cs typeface="Times New Roman" pitchFamily="18" charset="0"/>
              </a:rPr>
              <a:t>является Наталья Николаевна.  Оно рассматривается как объяснение перед потенциальной женой, продиктованное желанием извиниться за ветреную молодость, убедить любимую, что измены и мимолетные романы остались позади. </a:t>
            </a:r>
            <a:endParaRPr lang="ru-RU" dirty="0"/>
          </a:p>
        </p:txBody>
      </p:sp>
      <p:sp>
        <p:nvSpPr>
          <p:cNvPr id="10" name="TextBox 9"/>
          <p:cNvSpPr txBox="1"/>
          <p:nvPr/>
        </p:nvSpPr>
        <p:spPr>
          <a:xfrm>
            <a:off x="2034381" y="2970436"/>
            <a:ext cx="4392488" cy="2185214"/>
          </a:xfrm>
          <a:prstGeom prst="rect">
            <a:avLst/>
          </a:prstGeom>
          <a:noFill/>
        </p:spPr>
        <p:txBody>
          <a:bodyPr wrap="square" rtlCol="0">
            <a:spAutoFit/>
          </a:bodyPr>
          <a:lstStyle/>
          <a:p>
            <a:r>
              <a:rPr lang="ru-RU" dirty="0" smtClean="0">
                <a:solidFill>
                  <a:srgbClr val="7030A0"/>
                </a:solidFill>
                <a:latin typeface="Segoe Script" pitchFamily="34" charset="0"/>
              </a:rPr>
              <a:t>Когда в объятия мои</a:t>
            </a:r>
          </a:p>
          <a:p>
            <a:r>
              <a:rPr lang="ru-RU" dirty="0" smtClean="0">
                <a:solidFill>
                  <a:srgbClr val="7030A0"/>
                </a:solidFill>
                <a:latin typeface="Segoe Script" pitchFamily="34" charset="0"/>
              </a:rPr>
              <a:t>Твой стройный стан я заключаю</a:t>
            </a:r>
          </a:p>
          <a:p>
            <a:r>
              <a:rPr lang="ru-RU" dirty="0" smtClean="0">
                <a:solidFill>
                  <a:srgbClr val="7030A0"/>
                </a:solidFill>
                <a:latin typeface="Segoe Script" pitchFamily="34" charset="0"/>
              </a:rPr>
              <a:t>И речи нежные любви</a:t>
            </a:r>
          </a:p>
          <a:p>
            <a:r>
              <a:rPr lang="ru-RU" dirty="0" smtClean="0">
                <a:solidFill>
                  <a:srgbClr val="7030A0"/>
                </a:solidFill>
                <a:latin typeface="Segoe Script" pitchFamily="34" charset="0"/>
              </a:rPr>
              <a:t>Тебе с восторгом расточаю,</a:t>
            </a:r>
          </a:p>
          <a:p>
            <a:r>
              <a:rPr lang="ru-RU" dirty="0" smtClean="0">
                <a:solidFill>
                  <a:srgbClr val="7030A0"/>
                </a:solidFill>
                <a:latin typeface="Segoe Script" pitchFamily="34" charset="0"/>
              </a:rPr>
              <a:t>Безмолвна, от стесненных рук</a:t>
            </a:r>
          </a:p>
          <a:p>
            <a:r>
              <a:rPr lang="ru-RU" dirty="0" smtClean="0">
                <a:solidFill>
                  <a:srgbClr val="7030A0"/>
                </a:solidFill>
                <a:latin typeface="Segoe Script" pitchFamily="34" charset="0"/>
              </a:rPr>
              <a:t>Освобождая стан свой гибкий,</a:t>
            </a:r>
          </a:p>
          <a:p>
            <a:r>
              <a:rPr lang="ru-RU" dirty="0" smtClean="0">
                <a:solidFill>
                  <a:srgbClr val="7030A0"/>
                </a:solidFill>
                <a:latin typeface="Segoe Script" pitchFamily="34" charset="0"/>
              </a:rPr>
              <a:t>Ты отвечаешь, милый друг,</a:t>
            </a:r>
          </a:p>
          <a:p>
            <a:r>
              <a:rPr lang="ru-RU" dirty="0" smtClean="0">
                <a:solidFill>
                  <a:srgbClr val="7030A0"/>
                </a:solidFill>
                <a:latin typeface="Segoe Script" pitchFamily="34" charset="0"/>
              </a:rPr>
              <a:t>Мне недоверчивой улыбкой;</a:t>
            </a:r>
            <a:endParaRPr lang="ru-RU" dirty="0">
              <a:solidFill>
                <a:srgbClr val="7030A0"/>
              </a:solidFill>
              <a:latin typeface="Segoe Script" pitchFamily="34" charset="0"/>
            </a:endParaRPr>
          </a:p>
        </p:txBody>
      </p:sp>
      <p:pic>
        <p:nvPicPr>
          <p:cNvPr id="12" name="Рисунок 11" descr="C:\Users\Нина Александровна\Desktop\images.png"/>
          <p:cNvPicPr/>
          <p:nvPr/>
        </p:nvPicPr>
        <p:blipFill>
          <a:blip r:embed="rId4" cstate="print">
            <a:lum bright="51000"/>
          </a:blip>
          <a:srcRect l="4777" t="5625" r="4777" b="6875"/>
          <a:stretch>
            <a:fillRect/>
          </a:stretch>
        </p:blipFill>
        <p:spPr bwMode="auto">
          <a:xfrm>
            <a:off x="2970485" y="4842644"/>
            <a:ext cx="2095500" cy="1028700"/>
          </a:xfrm>
          <a:prstGeom prst="rect">
            <a:avLst/>
          </a:prstGeom>
          <a:noFill/>
          <a:ln w="9525">
            <a:noFill/>
            <a:miter lim="800000"/>
            <a:headEnd/>
            <a:tailEnd/>
          </a:ln>
          <a:effectLst>
            <a:softEdge rad="317500"/>
          </a:effectLst>
        </p:spPr>
      </p:pic>
      <p:pic>
        <p:nvPicPr>
          <p:cNvPr id="13" name="Рисунок 12" descr="https://pptcloud.ru/system/slides/pics/001/127/573/original/Slide18.jpg?1480276309"/>
          <p:cNvPicPr/>
          <p:nvPr/>
        </p:nvPicPr>
        <p:blipFill>
          <a:blip r:embed="rId5" cstate="print"/>
          <a:srcRect l="53114" t="15722" r="9300" b="20913"/>
          <a:stretch>
            <a:fillRect/>
          </a:stretch>
        </p:blipFill>
        <p:spPr bwMode="auto">
          <a:xfrm>
            <a:off x="6786909" y="306140"/>
            <a:ext cx="1571625" cy="1962686"/>
          </a:xfrm>
          <a:prstGeom prst="rect">
            <a:avLst/>
          </a:prstGeom>
          <a:noFill/>
          <a:ln w="9525">
            <a:noFill/>
            <a:miter lim="800000"/>
            <a:headEnd/>
            <a:tailEnd/>
          </a:ln>
          <a:effectLst>
            <a:softEdge rad="1270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22"/>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pic>
        <p:nvPicPr>
          <p:cNvPr id="6" name="Picture 16" descr="бакунина 1"/>
          <p:cNvPicPr>
            <a:picLocks noChangeAspect="1" noChangeArrowheads="1"/>
          </p:cNvPicPr>
          <p:nvPr/>
        </p:nvPicPr>
        <p:blipFill>
          <a:blip r:embed="rId4" cstate="print"/>
          <a:srcRect/>
          <a:stretch>
            <a:fillRect/>
          </a:stretch>
        </p:blipFill>
        <p:spPr bwMode="auto">
          <a:xfrm>
            <a:off x="6642893" y="162124"/>
            <a:ext cx="1801400" cy="1944216"/>
          </a:xfrm>
          <a:prstGeom prst="rect">
            <a:avLst/>
          </a:prstGeom>
          <a:ln>
            <a:noFill/>
          </a:ln>
          <a:effectLst>
            <a:outerShdw blurRad="292100" dist="139700" dir="2700000" algn="tl" rotWithShape="0">
              <a:srgbClr val="333333">
                <a:alpha val="65000"/>
              </a:srgbClr>
            </a:outerShdw>
            <a:softEdge rad="127000"/>
          </a:effectLst>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Екатерина Павловна Бакунина</a:t>
            </a:r>
            <a:endParaRPr lang="ru-RU" sz="2000" dirty="0">
              <a:solidFill>
                <a:srgbClr val="C00000"/>
              </a:solidFill>
              <a:latin typeface="Times New Roman" pitchFamily="18" charset="0"/>
              <a:cs typeface="Times New Roman" pitchFamily="18" charset="0"/>
            </a:endParaRPr>
          </a:p>
        </p:txBody>
      </p:sp>
      <p:sp>
        <p:nvSpPr>
          <p:cNvPr id="8" name="TextBox 7"/>
          <p:cNvSpPr txBox="1"/>
          <p:nvPr/>
        </p:nvSpPr>
        <p:spPr>
          <a:xfrm>
            <a:off x="1890365" y="810196"/>
            <a:ext cx="4824536" cy="2031325"/>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Первой юношеской любовью Пушкина была</a:t>
            </a:r>
            <a:r>
              <a:rPr lang="ru-RU" sz="1800" b="1" i="1" dirty="0" smtClean="0">
                <a:latin typeface="Times New Roman" pitchFamily="18" charset="0"/>
                <a:cs typeface="Times New Roman" pitchFamily="18" charset="0"/>
              </a:rPr>
              <a:t> </a:t>
            </a:r>
            <a:r>
              <a:rPr lang="ru-RU" sz="1800" dirty="0" smtClean="0">
                <a:solidFill>
                  <a:srgbClr val="C00000"/>
                </a:solidFill>
                <a:latin typeface="Times New Roman" pitchFamily="18" charset="0"/>
                <a:cs typeface="Times New Roman" pitchFamily="18" charset="0"/>
              </a:rPr>
              <a:t>Екатерина Павловна Бакунина</a:t>
            </a:r>
            <a:r>
              <a:rPr lang="ru-RU" sz="1800" dirty="0" smtClean="0">
                <a:latin typeface="Times New Roman" pitchFamily="18" charset="0"/>
                <a:cs typeface="Times New Roman" pitchFamily="18" charset="0"/>
              </a:rPr>
              <a:t>, старшая сестра товарища по Лицею, юная фрейлина Императрицы Елизаветы Алексеевны. </a:t>
            </a:r>
          </a:p>
          <a:p>
            <a:pPr algn="just"/>
            <a:r>
              <a:rPr lang="ru-RU" sz="1800" dirty="0" smtClean="0">
                <a:latin typeface="Times New Roman" pitchFamily="18" charset="0"/>
                <a:cs typeface="Times New Roman" pitchFamily="18" charset="0"/>
              </a:rPr>
              <a:t>     Весной и летом Катенька Бакунина жила с матерью в Царском Селе. </a:t>
            </a:r>
          </a:p>
          <a:p>
            <a:pPr algn="just"/>
            <a:endParaRPr lang="ru-RU" sz="1800" dirty="0">
              <a:latin typeface="Times New Roman" pitchFamily="18" charset="0"/>
              <a:cs typeface="Times New Roman" pitchFamily="18" charset="0"/>
            </a:endParaRPr>
          </a:p>
        </p:txBody>
      </p:sp>
      <p:sp>
        <p:nvSpPr>
          <p:cNvPr id="11" name="Прямоугольник 10"/>
          <p:cNvSpPr/>
          <p:nvPr/>
        </p:nvSpPr>
        <p:spPr>
          <a:xfrm>
            <a:off x="7002933" y="2106340"/>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1795–1869</a:t>
            </a:r>
            <a:endParaRPr lang="ru-RU" sz="1600" dirty="0">
              <a:latin typeface="Times New Roman" pitchFamily="18" charset="0"/>
              <a:cs typeface="Times New Roman" pitchFamily="18" charset="0"/>
            </a:endParaRPr>
          </a:p>
        </p:txBody>
      </p:sp>
      <p:sp>
        <p:nvSpPr>
          <p:cNvPr id="12" name="TextBox 11"/>
          <p:cNvSpPr txBox="1"/>
          <p:nvPr/>
        </p:nvSpPr>
        <p:spPr>
          <a:xfrm>
            <a:off x="306189" y="2466380"/>
            <a:ext cx="8064896" cy="2862322"/>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По свидетельству современников, Катенька была очаровательна, с прелестным лицом. В нее были влюблены многие лицеисты. Пушкин скрывал от товарищей свою чистую, платоническую любовь и, лишь оставшись один «в лицейской келье», давал волю чувствам на страницах дневника. 29 ноября 1815 года он записал в своем дневнике: </a:t>
            </a:r>
            <a:r>
              <a:rPr lang="ru-RU" sz="1800" i="1" dirty="0" smtClean="0">
                <a:solidFill>
                  <a:srgbClr val="002060"/>
                </a:solidFill>
                <a:latin typeface="Times New Roman" pitchFamily="18" charset="0"/>
                <a:cs typeface="Times New Roman" pitchFamily="18" charset="0"/>
              </a:rPr>
              <a:t>«Я счастлив был!.. Нет, я вчера не был счастлив: по утру я мучился ожиданием, с неописанным волнением стоя под окошком, смотря на снежную дорогу – её не было видно! Наконец, я потерял надежду; вдруг нечаянно встречаюсь с ней на лестнице, - сладкая минута! Как она мила была! Как черное платье пристало к милой Бакуниной! Но я не видел её 18 часов – ах! Какое положение, какая мука! Но я был счастлив 5 минут».</a:t>
            </a:r>
            <a:endParaRPr lang="ru-RU" sz="1800" i="1" dirty="0">
              <a:solidFill>
                <a:srgbClr val="002060"/>
              </a:solidFill>
              <a:latin typeface="Times New Roman" pitchFamily="18" charset="0"/>
              <a:cs typeface="Times New Roman" pitchFamily="18" charset="0"/>
            </a:endParaRPr>
          </a:p>
        </p:txBody>
      </p:sp>
      <p:sp>
        <p:nvSpPr>
          <p:cNvPr id="15" name="Управляющая кнопка: домой 14">
            <a:hlinkClick r:id="" action="ppaction://hlinkshowjump?jump=firstslide" highlightClick="1"/>
          </p:cNvPr>
          <p:cNvSpPr/>
          <p:nvPr/>
        </p:nvSpPr>
        <p:spPr>
          <a:xfrm>
            <a:off x="7795021" y="5346700"/>
            <a:ext cx="648072" cy="450156"/>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dirty="0" smtClean="0">
                <a:solidFill>
                  <a:schemeClr val="accent2"/>
                </a:solidFill>
                <a:effectLst>
                  <a:outerShdw blurRad="38100" dist="38100" dir="2700000" algn="tl">
                    <a:srgbClr val="000000"/>
                  </a:outerShdw>
                </a:effectLst>
                <a:latin typeface="Times New Roman" pitchFamily="18" charset="0"/>
                <a:cs typeface="Times New Roman" pitchFamily="18" charset="0"/>
              </a:rPr>
              <a:t>Гончарова Наталья Николаевна</a:t>
            </a:r>
            <a:endParaRPr lang="ru-RU" sz="2000" dirty="0">
              <a:latin typeface="Times New Roman" pitchFamily="18" charset="0"/>
              <a:cs typeface="Times New Roman" pitchFamily="18" charset="0"/>
            </a:endParaRPr>
          </a:p>
        </p:txBody>
      </p:sp>
      <p:sp>
        <p:nvSpPr>
          <p:cNvPr id="11" name="Прямоугольник 10"/>
          <p:cNvSpPr/>
          <p:nvPr/>
        </p:nvSpPr>
        <p:spPr>
          <a:xfrm>
            <a:off x="6930925" y="2394372"/>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1812–1863</a:t>
            </a:r>
            <a:endParaRPr lang="ru-RU" sz="16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sp>
        <p:nvSpPr>
          <p:cNvPr id="12" name="TextBox 11"/>
          <p:cNvSpPr txBox="1"/>
          <p:nvPr/>
        </p:nvSpPr>
        <p:spPr>
          <a:xfrm>
            <a:off x="1962373" y="810196"/>
            <a:ext cx="4464496" cy="3493264"/>
          </a:xfrm>
          <a:prstGeom prst="rect">
            <a:avLst/>
          </a:prstGeom>
          <a:noFill/>
        </p:spPr>
        <p:txBody>
          <a:bodyPr wrap="square" rtlCol="0">
            <a:spAutoFit/>
          </a:bodyPr>
          <a:lstStyle/>
          <a:p>
            <a:r>
              <a:rPr lang="ru-RU" dirty="0" smtClean="0">
                <a:solidFill>
                  <a:srgbClr val="7030A0"/>
                </a:solidFill>
                <a:latin typeface="Segoe Script" pitchFamily="34" charset="0"/>
              </a:rPr>
              <a:t>Прилежно в памяти храня</a:t>
            </a:r>
          </a:p>
          <a:p>
            <a:r>
              <a:rPr lang="ru-RU" dirty="0" smtClean="0">
                <a:solidFill>
                  <a:srgbClr val="7030A0"/>
                </a:solidFill>
                <a:latin typeface="Segoe Script" pitchFamily="34" charset="0"/>
              </a:rPr>
              <a:t>Измен печальные преданья,</a:t>
            </a:r>
          </a:p>
          <a:p>
            <a:r>
              <a:rPr lang="ru-RU" dirty="0" smtClean="0">
                <a:solidFill>
                  <a:srgbClr val="7030A0"/>
                </a:solidFill>
                <a:latin typeface="Segoe Script" pitchFamily="34" charset="0"/>
              </a:rPr>
              <a:t>Ты без участья и вниманья</a:t>
            </a:r>
          </a:p>
          <a:p>
            <a:r>
              <a:rPr lang="ru-RU" dirty="0" smtClean="0">
                <a:solidFill>
                  <a:srgbClr val="7030A0"/>
                </a:solidFill>
                <a:latin typeface="Segoe Script" pitchFamily="34" charset="0"/>
              </a:rPr>
              <a:t>Уныло слушаешь меня… </a:t>
            </a:r>
          </a:p>
          <a:p>
            <a:r>
              <a:rPr lang="ru-RU" dirty="0" smtClean="0">
                <a:solidFill>
                  <a:srgbClr val="7030A0"/>
                </a:solidFill>
                <a:latin typeface="Segoe Script" pitchFamily="34" charset="0"/>
              </a:rPr>
              <a:t>Кляну коварные старанья</a:t>
            </a:r>
          </a:p>
          <a:p>
            <a:r>
              <a:rPr lang="ru-RU" dirty="0" smtClean="0">
                <a:solidFill>
                  <a:srgbClr val="7030A0"/>
                </a:solidFill>
                <a:latin typeface="Segoe Script" pitchFamily="34" charset="0"/>
              </a:rPr>
              <a:t>Преступной юности моей</a:t>
            </a:r>
          </a:p>
          <a:p>
            <a:r>
              <a:rPr lang="ru-RU" dirty="0" smtClean="0">
                <a:solidFill>
                  <a:srgbClr val="7030A0"/>
                </a:solidFill>
                <a:latin typeface="Segoe Script" pitchFamily="34" charset="0"/>
              </a:rPr>
              <a:t>И встреч условных ожиданья</a:t>
            </a:r>
          </a:p>
          <a:p>
            <a:r>
              <a:rPr lang="ru-RU" dirty="0" smtClean="0">
                <a:solidFill>
                  <a:srgbClr val="7030A0"/>
                </a:solidFill>
                <a:latin typeface="Segoe Script" pitchFamily="34" charset="0"/>
              </a:rPr>
              <a:t>В садах, в безмолвии ночей.</a:t>
            </a:r>
          </a:p>
          <a:p>
            <a:r>
              <a:rPr lang="ru-RU" dirty="0" smtClean="0">
                <a:solidFill>
                  <a:srgbClr val="7030A0"/>
                </a:solidFill>
                <a:latin typeface="Segoe Script" pitchFamily="34" charset="0"/>
              </a:rPr>
              <a:t>Кляну речей любовный шепот,</a:t>
            </a:r>
          </a:p>
          <a:p>
            <a:r>
              <a:rPr lang="ru-RU" dirty="0" smtClean="0">
                <a:solidFill>
                  <a:srgbClr val="7030A0"/>
                </a:solidFill>
                <a:latin typeface="Segoe Script" pitchFamily="34" charset="0"/>
              </a:rPr>
              <a:t>Стихов таинственный напев,</a:t>
            </a:r>
          </a:p>
          <a:p>
            <a:r>
              <a:rPr lang="ru-RU" dirty="0" smtClean="0">
                <a:solidFill>
                  <a:srgbClr val="7030A0"/>
                </a:solidFill>
                <a:latin typeface="Segoe Script" pitchFamily="34" charset="0"/>
              </a:rPr>
              <a:t>И ласки легковерных дев,</a:t>
            </a:r>
          </a:p>
          <a:p>
            <a:r>
              <a:rPr lang="ru-RU" dirty="0" smtClean="0">
                <a:solidFill>
                  <a:srgbClr val="7030A0"/>
                </a:solidFill>
                <a:latin typeface="Segoe Script" pitchFamily="34" charset="0"/>
              </a:rPr>
              <a:t>И слезы их, и поздний ропот. </a:t>
            </a:r>
          </a:p>
          <a:p>
            <a:pPr algn="r"/>
            <a:r>
              <a:rPr lang="ru-RU" i="1" dirty="0" smtClean="0">
                <a:latin typeface="Times New Roman" pitchFamily="18" charset="0"/>
                <a:cs typeface="Times New Roman" pitchFamily="18" charset="0"/>
              </a:rPr>
              <a:t>1830 г.</a:t>
            </a:r>
            <a:endParaRPr lang="ru-RU" i="1" dirty="0">
              <a:latin typeface="Times New Roman" pitchFamily="18" charset="0"/>
              <a:cs typeface="Times New Roman" pitchFamily="18" charset="0"/>
            </a:endParaRPr>
          </a:p>
        </p:txBody>
      </p:sp>
      <p:sp>
        <p:nvSpPr>
          <p:cNvPr id="13" name="TextBox 12"/>
          <p:cNvSpPr txBox="1"/>
          <p:nvPr/>
        </p:nvSpPr>
        <p:spPr>
          <a:xfrm>
            <a:off x="1170285" y="4986660"/>
            <a:ext cx="6264696" cy="615553"/>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Около двух лет тянулась мучительная для поэта история сватовства к Наталье Гончаровой.</a:t>
            </a:r>
            <a:endParaRPr lang="ru-RU" dirty="0">
              <a:latin typeface="Times New Roman" pitchFamily="18" charset="0"/>
              <a:cs typeface="Times New Roman" pitchFamily="18" charset="0"/>
            </a:endParaRPr>
          </a:p>
        </p:txBody>
      </p:sp>
      <p:pic>
        <p:nvPicPr>
          <p:cNvPr id="10" name="Рисунок 9" descr="C:\Users\Нина Александровна\Desktop\images.png"/>
          <p:cNvPicPr/>
          <p:nvPr/>
        </p:nvPicPr>
        <p:blipFill>
          <a:blip r:embed="rId4" cstate="print">
            <a:lum bright="51000"/>
          </a:blip>
          <a:srcRect l="4777" t="5625" r="4777" b="6875"/>
          <a:stretch>
            <a:fillRect/>
          </a:stretch>
        </p:blipFill>
        <p:spPr bwMode="auto">
          <a:xfrm>
            <a:off x="2898477" y="4194572"/>
            <a:ext cx="2095500" cy="1028700"/>
          </a:xfrm>
          <a:prstGeom prst="rect">
            <a:avLst/>
          </a:prstGeom>
          <a:noFill/>
          <a:ln w="9525">
            <a:noFill/>
            <a:miter lim="800000"/>
            <a:headEnd/>
            <a:tailEnd/>
          </a:ln>
          <a:effectLst>
            <a:softEdge rad="317500"/>
          </a:effectLst>
        </p:spPr>
      </p:pic>
      <p:pic>
        <p:nvPicPr>
          <p:cNvPr id="14" name="Рисунок 13" descr="пушкен27"/>
          <p:cNvPicPr/>
          <p:nvPr/>
        </p:nvPicPr>
        <p:blipFill>
          <a:blip r:embed="rId5" cstate="print">
            <a:lum bright="28000"/>
          </a:blip>
          <a:srcRect/>
          <a:stretch>
            <a:fillRect/>
          </a:stretch>
        </p:blipFill>
        <p:spPr bwMode="auto">
          <a:xfrm>
            <a:off x="6714901" y="306140"/>
            <a:ext cx="1647825" cy="2038350"/>
          </a:xfrm>
          <a:prstGeom prst="rect">
            <a:avLst/>
          </a:prstGeom>
          <a:noFill/>
          <a:effectLst>
            <a:softEdge rad="127000"/>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dirty="0" smtClean="0">
                <a:solidFill>
                  <a:schemeClr val="accent2"/>
                </a:solidFill>
                <a:effectLst>
                  <a:outerShdw blurRad="38100" dist="38100" dir="2700000" algn="tl">
                    <a:srgbClr val="000000"/>
                  </a:outerShdw>
                </a:effectLst>
                <a:latin typeface="Times New Roman" pitchFamily="18" charset="0"/>
                <a:cs typeface="Times New Roman" pitchFamily="18" charset="0"/>
              </a:rPr>
              <a:t>Гончарова Наталья Николаевна</a:t>
            </a:r>
            <a:endParaRPr lang="ru-RU" sz="2000" dirty="0">
              <a:latin typeface="Times New Roman" pitchFamily="18" charset="0"/>
              <a:cs typeface="Times New Roman" pitchFamily="18" charset="0"/>
            </a:endParaRPr>
          </a:p>
        </p:txBody>
      </p:sp>
      <p:sp>
        <p:nvSpPr>
          <p:cNvPr id="11" name="Прямоугольник 10"/>
          <p:cNvSpPr/>
          <p:nvPr/>
        </p:nvSpPr>
        <p:spPr>
          <a:xfrm>
            <a:off x="7002933" y="1962324"/>
            <a:ext cx="1120820" cy="338554"/>
          </a:xfrm>
          <a:prstGeom prst="rect">
            <a:avLst/>
          </a:prstGeom>
        </p:spPr>
        <p:txBody>
          <a:bodyPr wrap="none">
            <a:spAutoFit/>
          </a:bodyPr>
          <a:lstStyle/>
          <a:p>
            <a:r>
              <a:rPr lang="ru-RU" sz="1600" dirty="0" smtClean="0">
                <a:latin typeface="Times New Roman" pitchFamily="18" charset="0"/>
                <a:cs typeface="Times New Roman" pitchFamily="18" charset="0"/>
              </a:rPr>
              <a:t>1812–1863</a:t>
            </a:r>
            <a:endParaRPr lang="ru-RU" sz="16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pic>
        <p:nvPicPr>
          <p:cNvPr id="9" name="Picture 9" descr="686"/>
          <p:cNvPicPr>
            <a:picLocks noChangeAspect="1" noChangeArrowheads="1"/>
          </p:cNvPicPr>
          <p:nvPr/>
        </p:nvPicPr>
        <p:blipFill>
          <a:blip r:embed="rId4" cstate="print"/>
          <a:srcRect/>
          <a:stretch>
            <a:fillRect/>
          </a:stretch>
        </p:blipFill>
        <p:spPr bwMode="auto">
          <a:xfrm>
            <a:off x="6497086" y="306140"/>
            <a:ext cx="1843662" cy="1800200"/>
          </a:xfrm>
          <a:prstGeom prst="rect">
            <a:avLst/>
          </a:prstGeom>
          <a:noFill/>
          <a:effectLst>
            <a:softEdge rad="127000"/>
          </a:effectLst>
        </p:spPr>
      </p:pic>
      <p:sp>
        <p:nvSpPr>
          <p:cNvPr id="8" name="TextBox 7"/>
          <p:cNvSpPr txBox="1"/>
          <p:nvPr/>
        </p:nvSpPr>
        <p:spPr>
          <a:xfrm>
            <a:off x="1818357" y="810196"/>
            <a:ext cx="4752528" cy="1477328"/>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В начале апреля 1830 года согласие матери Натальи Николаевны было получено: </a:t>
            </a:r>
            <a:r>
              <a:rPr lang="ru-RU" sz="1800" i="1" dirty="0" smtClean="0">
                <a:solidFill>
                  <a:srgbClr val="002060"/>
                </a:solidFill>
                <a:latin typeface="Times New Roman" pitchFamily="18" charset="0"/>
                <a:cs typeface="Times New Roman" pitchFamily="18" charset="0"/>
              </a:rPr>
              <a:t>«Участь моя решена. Я женюсь… Та, которую любил два года, которую везде первую отыскивали глаза мои, с которой</a:t>
            </a:r>
            <a:endParaRPr lang="ru-RU" sz="1800" dirty="0">
              <a:solidFill>
                <a:srgbClr val="002060"/>
              </a:solidFill>
            </a:endParaRPr>
          </a:p>
        </p:txBody>
      </p:sp>
      <p:sp>
        <p:nvSpPr>
          <p:cNvPr id="10" name="TextBox 9"/>
          <p:cNvSpPr txBox="1"/>
          <p:nvPr/>
        </p:nvSpPr>
        <p:spPr>
          <a:xfrm>
            <a:off x="2322413" y="2178348"/>
            <a:ext cx="5832648" cy="3693319"/>
          </a:xfrm>
          <a:prstGeom prst="rect">
            <a:avLst/>
          </a:prstGeom>
          <a:noFill/>
        </p:spPr>
        <p:txBody>
          <a:bodyPr wrap="square" rtlCol="0">
            <a:spAutoFit/>
          </a:bodyPr>
          <a:lstStyle/>
          <a:p>
            <a:pPr algn="just"/>
            <a:r>
              <a:rPr lang="ru-RU" sz="1800" i="1" dirty="0" smtClean="0">
                <a:solidFill>
                  <a:srgbClr val="002060"/>
                </a:solidFill>
                <a:latin typeface="Times New Roman" pitchFamily="18" charset="0"/>
                <a:cs typeface="Times New Roman" pitchFamily="18" charset="0"/>
              </a:rPr>
              <a:t>встреча казалась мне блаженством – Боже мой – она… почти моя… Я готов удвоить жизнь и без того неполную. Я никогда не хлопотал о счастье, я мог обойтись без него. Теперь мне нужно на двоих, а где мне взять его?»</a:t>
            </a:r>
            <a:r>
              <a:rPr lang="ru-RU" sz="1800" dirty="0" smtClean="0">
                <a:solidFill>
                  <a:srgbClr val="002060"/>
                </a:solidFill>
                <a:latin typeface="Times New Roman" pitchFamily="18" charset="0"/>
                <a:cs typeface="Times New Roman" pitchFamily="18" charset="0"/>
              </a:rPr>
              <a:t> </a:t>
            </a:r>
          </a:p>
          <a:p>
            <a:pPr algn="just"/>
            <a:r>
              <a:rPr lang="ru-RU" sz="1800" b="1" dirty="0" smtClean="0">
                <a:latin typeface="Times New Roman" pitchFamily="18" charset="0"/>
                <a:cs typeface="Times New Roman" pitchFamily="18" charset="0"/>
              </a:rPr>
              <a:t>     </a:t>
            </a:r>
          </a:p>
          <a:p>
            <a:pPr algn="just"/>
            <a:r>
              <a:rPr lang="ru-RU" sz="1800" b="1" dirty="0" smtClean="0">
                <a:latin typeface="Times New Roman" pitchFamily="18" charset="0"/>
                <a:cs typeface="Times New Roman" pitchFamily="18" charset="0"/>
              </a:rPr>
              <a:t>     18 февраля (2 марта) 1831 года </a:t>
            </a:r>
            <a:r>
              <a:rPr lang="ru-RU" sz="1800" dirty="0" smtClean="0">
                <a:latin typeface="Times New Roman" pitchFamily="18" charset="0"/>
                <a:cs typeface="Times New Roman" pitchFamily="18" charset="0"/>
              </a:rPr>
              <a:t>наконец свершилось самое важное событие в жизни поэта: состоялось венчание Пушкина и Натальи Гончаровой в московской церкви Большого Вознесения у </a:t>
            </a:r>
            <a:r>
              <a:rPr lang="ru-RU" sz="1800" dirty="0" err="1" smtClean="0">
                <a:latin typeface="Times New Roman" pitchFamily="18" charset="0"/>
                <a:cs typeface="Times New Roman" pitchFamily="18" charset="0"/>
              </a:rPr>
              <a:t>Никитских</a:t>
            </a:r>
            <a:r>
              <a:rPr lang="ru-RU" sz="1800" dirty="0" smtClean="0">
                <a:latin typeface="Times New Roman" pitchFamily="18" charset="0"/>
                <a:cs typeface="Times New Roman" pitchFamily="18" charset="0"/>
              </a:rPr>
              <a:t> ворот. </a:t>
            </a:r>
          </a:p>
          <a:p>
            <a:pPr algn="just"/>
            <a:r>
              <a:rPr lang="ru-RU" sz="1800" dirty="0" smtClean="0">
                <a:latin typeface="Times New Roman" pitchFamily="18" charset="0"/>
                <a:cs typeface="Times New Roman" pitchFamily="18" charset="0"/>
              </a:rPr>
              <a:t>     </a:t>
            </a:r>
          </a:p>
          <a:p>
            <a:pPr algn="just"/>
            <a:r>
              <a:rPr lang="ru-RU" sz="1800" dirty="0" smtClean="0">
                <a:latin typeface="Times New Roman" pitchFamily="18" charset="0"/>
                <a:cs typeface="Times New Roman" pitchFamily="18" charset="0"/>
              </a:rPr>
              <a:t>     Вводя в свой дом красавицу – жену, Пушкин был бесконечно счастлив.</a:t>
            </a:r>
            <a:endParaRPr lang="ru-RU" sz="1800" dirty="0"/>
          </a:p>
        </p:txBody>
      </p:sp>
      <p:pic>
        <p:nvPicPr>
          <p:cNvPr id="12" name="Рисунок 11" descr="C:\Users\Нина Александровна\Desktop\images.jpg"/>
          <p:cNvPicPr/>
          <p:nvPr/>
        </p:nvPicPr>
        <p:blipFill>
          <a:blip r:embed="rId5" cstate="print"/>
          <a:srcRect/>
          <a:stretch>
            <a:fillRect/>
          </a:stretch>
        </p:blipFill>
        <p:spPr bwMode="auto">
          <a:xfrm>
            <a:off x="162173" y="2466380"/>
            <a:ext cx="2160240" cy="2376264"/>
          </a:xfrm>
          <a:prstGeom prst="rect">
            <a:avLst/>
          </a:prstGeom>
          <a:noFill/>
          <a:ln w="9525">
            <a:noFill/>
            <a:miter lim="800000"/>
            <a:headEnd/>
            <a:tailEnd/>
          </a:ln>
          <a:effectLst>
            <a:softEdge rad="127000"/>
          </a:effectLst>
          <a:scene3d>
            <a:camera prst="isometricOffAxis1Right"/>
            <a:lightRig rig="threePt" dir="t"/>
          </a:scene3d>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dirty="0" smtClean="0">
                <a:solidFill>
                  <a:schemeClr val="accent2"/>
                </a:solidFill>
                <a:effectLst>
                  <a:outerShdw blurRad="38100" dist="38100" dir="2700000" algn="tl">
                    <a:srgbClr val="000000"/>
                  </a:outerShdw>
                </a:effectLst>
                <a:latin typeface="Times New Roman" pitchFamily="18" charset="0"/>
                <a:cs typeface="Times New Roman" pitchFamily="18" charset="0"/>
              </a:rPr>
              <a:t>Гончарова Наталья Николаевна</a:t>
            </a:r>
            <a:endParaRPr lang="ru-RU" sz="2000" dirty="0">
              <a:latin typeface="Times New Roman" pitchFamily="18" charset="0"/>
              <a:cs typeface="Times New Roman" pitchFamily="18" charset="0"/>
            </a:endParaRPr>
          </a:p>
        </p:txBody>
      </p:sp>
      <p:sp>
        <p:nvSpPr>
          <p:cNvPr id="11" name="Прямоугольник 10"/>
          <p:cNvSpPr/>
          <p:nvPr/>
        </p:nvSpPr>
        <p:spPr>
          <a:xfrm>
            <a:off x="6930925" y="2106340"/>
            <a:ext cx="1120820" cy="338554"/>
          </a:xfrm>
          <a:prstGeom prst="rect">
            <a:avLst/>
          </a:prstGeom>
        </p:spPr>
        <p:txBody>
          <a:bodyPr wrap="none">
            <a:spAutoFit/>
          </a:bodyPr>
          <a:lstStyle/>
          <a:p>
            <a:r>
              <a:rPr lang="ru-RU" sz="1600" dirty="0" smtClean="0"/>
              <a:t>1808–1888</a:t>
            </a:r>
            <a:endParaRPr lang="ru-RU" sz="16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sp>
        <p:nvSpPr>
          <p:cNvPr id="8" name="TextBox 7"/>
          <p:cNvSpPr txBox="1"/>
          <p:nvPr/>
        </p:nvSpPr>
        <p:spPr>
          <a:xfrm>
            <a:off x="1674341" y="594172"/>
            <a:ext cx="4968552" cy="1200329"/>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Любовь открыла перед поэтом прелесть и богатство мира, сформировала его идеал красоты, который он воплотил в стихотворении </a:t>
            </a:r>
            <a:r>
              <a:rPr lang="ru-RU" sz="1800" dirty="0" smtClean="0">
                <a:solidFill>
                  <a:srgbClr val="002060"/>
                </a:solidFill>
                <a:latin typeface="Times New Roman" pitchFamily="18" charset="0"/>
                <a:cs typeface="Times New Roman" pitchFamily="18" charset="0"/>
              </a:rPr>
              <a:t>«Мадонна», </a:t>
            </a:r>
            <a:r>
              <a:rPr lang="ru-RU" sz="1800" dirty="0" smtClean="0">
                <a:latin typeface="Times New Roman" pitchFamily="18" charset="0"/>
                <a:cs typeface="Times New Roman" pitchFamily="18" charset="0"/>
              </a:rPr>
              <a:t>посвящённом своей любимой жене. </a:t>
            </a:r>
            <a:endParaRPr lang="ru-RU" sz="1800" dirty="0"/>
          </a:p>
        </p:txBody>
      </p:sp>
      <p:sp>
        <p:nvSpPr>
          <p:cNvPr id="10" name="TextBox 9"/>
          <p:cNvSpPr txBox="1"/>
          <p:nvPr/>
        </p:nvSpPr>
        <p:spPr>
          <a:xfrm>
            <a:off x="1170285" y="1746300"/>
            <a:ext cx="6408712" cy="4016484"/>
          </a:xfrm>
          <a:prstGeom prst="rect">
            <a:avLst/>
          </a:prstGeom>
          <a:noFill/>
        </p:spPr>
        <p:txBody>
          <a:bodyPr wrap="square" rtlCol="0">
            <a:spAutoFit/>
          </a:bodyPr>
          <a:lstStyle/>
          <a:p>
            <a:pPr algn="ctr"/>
            <a:r>
              <a:rPr lang="ru-RU" dirty="0" smtClean="0">
                <a:solidFill>
                  <a:srgbClr val="7030A0"/>
                </a:solidFill>
                <a:latin typeface="Segoe Script" pitchFamily="34" charset="0"/>
              </a:rPr>
              <a:t>Мадонна </a:t>
            </a:r>
          </a:p>
          <a:p>
            <a:r>
              <a:rPr lang="ru-RU" dirty="0" smtClean="0">
                <a:solidFill>
                  <a:srgbClr val="7030A0"/>
                </a:solidFill>
                <a:latin typeface="Segoe Script" pitchFamily="34" charset="0"/>
              </a:rPr>
              <a:t>Не множеством картин старинных мастеров </a:t>
            </a:r>
          </a:p>
          <a:p>
            <a:r>
              <a:rPr lang="ru-RU" dirty="0" smtClean="0">
                <a:solidFill>
                  <a:srgbClr val="7030A0"/>
                </a:solidFill>
                <a:latin typeface="Segoe Script" pitchFamily="34" charset="0"/>
              </a:rPr>
              <a:t>Украсить я всегда желал свою обитель, </a:t>
            </a:r>
          </a:p>
          <a:p>
            <a:r>
              <a:rPr lang="ru-RU" dirty="0" smtClean="0">
                <a:solidFill>
                  <a:srgbClr val="7030A0"/>
                </a:solidFill>
                <a:latin typeface="Segoe Script" pitchFamily="34" charset="0"/>
              </a:rPr>
              <a:t>Чтоб суеверно им дивился посетитель, </a:t>
            </a:r>
          </a:p>
          <a:p>
            <a:r>
              <a:rPr lang="ru-RU" dirty="0" smtClean="0">
                <a:solidFill>
                  <a:srgbClr val="7030A0"/>
                </a:solidFill>
                <a:latin typeface="Segoe Script" pitchFamily="34" charset="0"/>
              </a:rPr>
              <a:t>Внимая важному сужденью знатоков. </a:t>
            </a:r>
          </a:p>
          <a:p>
            <a:r>
              <a:rPr lang="ru-RU" dirty="0" smtClean="0">
                <a:solidFill>
                  <a:srgbClr val="7030A0"/>
                </a:solidFill>
                <a:latin typeface="Segoe Script" pitchFamily="34" charset="0"/>
              </a:rPr>
              <a:t>В простом углу моем, средь медленных трудов, </a:t>
            </a:r>
          </a:p>
          <a:p>
            <a:r>
              <a:rPr lang="ru-RU" dirty="0" smtClean="0">
                <a:solidFill>
                  <a:srgbClr val="7030A0"/>
                </a:solidFill>
                <a:latin typeface="Segoe Script" pitchFamily="34" charset="0"/>
              </a:rPr>
              <a:t>Одной картины я желал быть вечно зритель,</a:t>
            </a:r>
          </a:p>
          <a:p>
            <a:r>
              <a:rPr lang="ru-RU" dirty="0" smtClean="0">
                <a:solidFill>
                  <a:srgbClr val="7030A0"/>
                </a:solidFill>
                <a:latin typeface="Segoe Script" pitchFamily="34" charset="0"/>
              </a:rPr>
              <a:t> Одной: чтоб на меня с холста, как с облаков, </a:t>
            </a:r>
          </a:p>
          <a:p>
            <a:r>
              <a:rPr lang="ru-RU" dirty="0" smtClean="0">
                <a:solidFill>
                  <a:srgbClr val="7030A0"/>
                </a:solidFill>
                <a:latin typeface="Segoe Script" pitchFamily="34" charset="0"/>
              </a:rPr>
              <a:t>Пречистая и наш Божественный спаситель – </a:t>
            </a:r>
          </a:p>
          <a:p>
            <a:r>
              <a:rPr lang="ru-RU" dirty="0" smtClean="0">
                <a:solidFill>
                  <a:srgbClr val="7030A0"/>
                </a:solidFill>
                <a:latin typeface="Segoe Script" pitchFamily="34" charset="0"/>
              </a:rPr>
              <a:t>Она с величием, Он с разумом в очах – </a:t>
            </a:r>
          </a:p>
          <a:p>
            <a:r>
              <a:rPr lang="ru-RU" dirty="0" smtClean="0">
                <a:solidFill>
                  <a:srgbClr val="7030A0"/>
                </a:solidFill>
                <a:latin typeface="Segoe Script" pitchFamily="34" charset="0"/>
              </a:rPr>
              <a:t>Взирали, кроткие, во славе и в лучах,</a:t>
            </a:r>
          </a:p>
          <a:p>
            <a:r>
              <a:rPr lang="ru-RU" dirty="0" smtClean="0">
                <a:solidFill>
                  <a:srgbClr val="7030A0"/>
                </a:solidFill>
                <a:latin typeface="Segoe Script" pitchFamily="34" charset="0"/>
              </a:rPr>
              <a:t> Одни, без ангелов, под пальмою Сиона. </a:t>
            </a:r>
          </a:p>
          <a:p>
            <a:r>
              <a:rPr lang="ru-RU" dirty="0" smtClean="0">
                <a:solidFill>
                  <a:srgbClr val="7030A0"/>
                </a:solidFill>
                <a:latin typeface="Segoe Script" pitchFamily="34" charset="0"/>
              </a:rPr>
              <a:t>Исполнились мои желания. 	</a:t>
            </a:r>
          </a:p>
          <a:p>
            <a:r>
              <a:rPr lang="ru-RU" dirty="0" smtClean="0">
                <a:solidFill>
                  <a:srgbClr val="7030A0"/>
                </a:solidFill>
                <a:latin typeface="Segoe Script" pitchFamily="34" charset="0"/>
              </a:rPr>
              <a:t>Творец Тебя мне ниспослал, тебя, моя Мадонна, </a:t>
            </a:r>
          </a:p>
          <a:p>
            <a:r>
              <a:rPr lang="ru-RU" dirty="0" smtClean="0">
                <a:solidFill>
                  <a:srgbClr val="7030A0"/>
                </a:solidFill>
                <a:latin typeface="Segoe Script" pitchFamily="34" charset="0"/>
              </a:rPr>
              <a:t>Чистейшей прелести чистейший образец!</a:t>
            </a:r>
            <a:endParaRPr lang="ru-RU" dirty="0"/>
          </a:p>
        </p:txBody>
      </p:sp>
      <p:pic>
        <p:nvPicPr>
          <p:cNvPr id="12" name="Рисунок 11" descr="C:\Documents and Settings\User\Рабочий стол\музы пушкина\193px-Gau-portret-goncharovojj.jpg"/>
          <p:cNvPicPr/>
          <p:nvPr/>
        </p:nvPicPr>
        <p:blipFill>
          <a:blip r:embed="rId4" cstate="print"/>
          <a:srcRect/>
          <a:stretch>
            <a:fillRect/>
          </a:stretch>
        </p:blipFill>
        <p:spPr bwMode="auto">
          <a:xfrm>
            <a:off x="6786909" y="306140"/>
            <a:ext cx="1584176" cy="1800200"/>
          </a:xfrm>
          <a:prstGeom prst="rect">
            <a:avLst/>
          </a:prstGeom>
          <a:noFill/>
          <a:effectLst>
            <a:softEdge rad="127000"/>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dirty="0" smtClean="0">
                <a:solidFill>
                  <a:schemeClr val="accent2"/>
                </a:solidFill>
                <a:effectLst>
                  <a:outerShdw blurRad="38100" dist="38100" dir="2700000" algn="tl">
                    <a:srgbClr val="000000"/>
                  </a:outerShdw>
                </a:effectLst>
                <a:latin typeface="Times New Roman" pitchFamily="18" charset="0"/>
                <a:cs typeface="Times New Roman" pitchFamily="18" charset="0"/>
              </a:rPr>
              <a:t>Гончарова Наталья Николаевна</a:t>
            </a:r>
            <a:endParaRPr lang="ru-RU" sz="2000" dirty="0">
              <a:latin typeface="Times New Roman" pitchFamily="18" charset="0"/>
              <a:cs typeface="Times New Roman" pitchFamily="18" charset="0"/>
            </a:endParaRPr>
          </a:p>
        </p:txBody>
      </p:sp>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sp>
        <p:nvSpPr>
          <p:cNvPr id="8" name="TextBox 7"/>
          <p:cNvSpPr txBox="1"/>
          <p:nvPr/>
        </p:nvSpPr>
        <p:spPr>
          <a:xfrm>
            <a:off x="1746349" y="666180"/>
            <a:ext cx="4896544" cy="2585323"/>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Пушкин боготворил свою жену. Между ними царила неземная любовь. Их страсть друг к другу не угасала даже при людях, на светских приёмах они не пытались выглядеть неприступно.</a:t>
            </a:r>
          </a:p>
          <a:p>
            <a:pPr algn="just"/>
            <a:r>
              <a:rPr lang="ru-RU" sz="1800" dirty="0" smtClean="0">
                <a:latin typeface="Times New Roman" pitchFamily="18" charset="0"/>
                <a:cs typeface="Times New Roman" pitchFamily="18" charset="0"/>
              </a:rPr>
              <a:t>     Когда Пушкину доводилось уезжать на службу, он мигом начинал писать письма своей Натали. И в каждом письме безграничная любовь, поклонение, тоска и забота.</a:t>
            </a:r>
            <a:endParaRPr lang="ru-RU" sz="1800" dirty="0">
              <a:latin typeface="Times New Roman" pitchFamily="18" charset="0"/>
              <a:cs typeface="Times New Roman" pitchFamily="18" charset="0"/>
            </a:endParaRPr>
          </a:p>
        </p:txBody>
      </p:sp>
      <p:sp>
        <p:nvSpPr>
          <p:cNvPr id="10" name="TextBox 9"/>
          <p:cNvSpPr txBox="1"/>
          <p:nvPr/>
        </p:nvSpPr>
        <p:spPr>
          <a:xfrm>
            <a:off x="378197" y="3186460"/>
            <a:ext cx="7992888" cy="2585323"/>
          </a:xfrm>
          <a:prstGeom prst="rect">
            <a:avLst/>
          </a:prstGeom>
          <a:noFill/>
        </p:spPr>
        <p:txBody>
          <a:bodyPr wrap="square" rtlCol="0">
            <a:spAutoFit/>
          </a:bodyPr>
          <a:lstStyle/>
          <a:p>
            <a:pPr algn="just"/>
            <a:r>
              <a:rPr lang="ru-RU" sz="1800" i="1" dirty="0" smtClean="0">
                <a:solidFill>
                  <a:srgbClr val="002060"/>
                </a:solidFill>
                <a:latin typeface="Times New Roman" pitchFamily="18" charset="0"/>
                <a:cs typeface="Times New Roman" pitchFamily="18" charset="0"/>
              </a:rPr>
              <a:t>«Прощай, моя красавица, мой кумир, прекрасное моё сокровище, когда же я опять тебя увижу…». </a:t>
            </a:r>
            <a:endParaRPr lang="ru-RU" sz="1800" dirty="0" smtClean="0">
              <a:solidFill>
                <a:srgbClr val="002060"/>
              </a:solidFill>
              <a:latin typeface="Times New Roman" pitchFamily="18" charset="0"/>
              <a:cs typeface="Times New Roman" pitchFamily="18" charset="0"/>
            </a:endParaRPr>
          </a:p>
          <a:p>
            <a:pPr algn="just"/>
            <a:r>
              <a:rPr lang="ru-RU" sz="1800" i="1" dirty="0" smtClean="0">
                <a:solidFill>
                  <a:srgbClr val="002060"/>
                </a:solidFill>
                <a:latin typeface="Times New Roman" pitchFamily="18" charset="0"/>
                <a:cs typeface="Times New Roman" pitchFamily="18" charset="0"/>
              </a:rPr>
              <a:t>«… С твоим лицом ничто сравнить нельзя на свете – а душу твою люблю я еще более твоего лица…»</a:t>
            </a:r>
            <a:r>
              <a:rPr lang="ru-RU" sz="1800" dirty="0" smtClean="0">
                <a:solidFill>
                  <a:srgbClr val="002060"/>
                </a:solidFill>
                <a:latin typeface="Times New Roman" pitchFamily="18" charset="0"/>
                <a:cs typeface="Times New Roman" pitchFamily="18" charset="0"/>
              </a:rPr>
              <a:t> </a:t>
            </a:r>
            <a:r>
              <a:rPr lang="ru-RU" sz="1800" i="1" dirty="0" smtClean="0">
                <a:latin typeface="Times New Roman" pitchFamily="18" charset="0"/>
                <a:cs typeface="Times New Roman" pitchFamily="18" charset="0"/>
              </a:rPr>
              <a:t>(21 августа 1833 года)</a:t>
            </a:r>
          </a:p>
          <a:p>
            <a:pPr algn="just"/>
            <a:r>
              <a:rPr lang="ru-RU" sz="1800" i="1" dirty="0" smtClean="0">
                <a:solidFill>
                  <a:srgbClr val="002060"/>
                </a:solidFill>
                <a:latin typeface="Times New Roman" pitchFamily="18" charset="0"/>
                <a:cs typeface="Times New Roman" pitchFamily="18" charset="0"/>
              </a:rPr>
              <a:t>«…. Конечно, друг мой, кроме тебя в жизни моей утешения нет – и жить с тобой в разлуке так же глупо, как и тяжело …» </a:t>
            </a:r>
            <a:r>
              <a:rPr lang="ru-RU" sz="1800" i="1" dirty="0" smtClean="0">
                <a:latin typeface="Times New Roman" pitchFamily="18" charset="0"/>
                <a:cs typeface="Times New Roman" pitchFamily="18" charset="0"/>
              </a:rPr>
              <a:t>(30 июня 1834 года).</a:t>
            </a:r>
          </a:p>
          <a:p>
            <a:pPr algn="just"/>
            <a:r>
              <a:rPr lang="ru-RU" sz="1800" dirty="0" smtClean="0">
                <a:solidFill>
                  <a:srgbClr val="002060"/>
                </a:solidFill>
                <a:latin typeface="Times New Roman" pitchFamily="18" charset="0"/>
                <a:cs typeface="Times New Roman" pitchFamily="18" charset="0"/>
              </a:rPr>
              <a:t>«</a:t>
            </a:r>
            <a:r>
              <a:rPr lang="ru-RU" sz="1800" i="1" dirty="0" smtClean="0">
                <a:solidFill>
                  <a:srgbClr val="002060"/>
                </a:solidFill>
                <a:latin typeface="Times New Roman" pitchFamily="18" charset="0"/>
                <a:cs typeface="Times New Roman" pitchFamily="18" charset="0"/>
              </a:rPr>
              <a:t>Что с вами? Здорова ли ты? Здоровы ли дети? Сердце замирает, как подумаешь!</a:t>
            </a:r>
            <a:r>
              <a:rPr lang="ru-RU" sz="1800" dirty="0" smtClean="0">
                <a:solidFill>
                  <a:srgbClr val="002060"/>
                </a:solidFill>
                <a:latin typeface="Times New Roman" pitchFamily="18" charset="0"/>
                <a:cs typeface="Times New Roman" pitchFamily="18" charset="0"/>
              </a:rPr>
              <a:t>»</a:t>
            </a:r>
          </a:p>
          <a:p>
            <a:pPr algn="just"/>
            <a:r>
              <a:rPr lang="ru-RU" sz="1800" i="1" dirty="0" smtClean="0">
                <a:solidFill>
                  <a:srgbClr val="002060"/>
                </a:solidFill>
                <a:latin typeface="Times New Roman" pitchFamily="18" charset="0"/>
                <a:cs typeface="Times New Roman" pitchFamily="18" charset="0"/>
              </a:rPr>
              <a:t>               «Жена моя – ангел»</a:t>
            </a:r>
            <a:r>
              <a:rPr lang="ru-RU" sz="1800" i="1"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 </a:t>
            </a:r>
            <a:r>
              <a:rPr lang="ru-RU" sz="1800" i="1" dirty="0" smtClean="0">
                <a:latin typeface="Times New Roman" pitchFamily="18" charset="0"/>
                <a:cs typeface="Times New Roman" pitchFamily="18" charset="0"/>
              </a:rPr>
              <a:t>скажет Пушкина перед смертью. </a:t>
            </a:r>
            <a:endParaRPr lang="ru-RU" sz="1800" i="1" dirty="0"/>
          </a:p>
        </p:txBody>
      </p:sp>
      <p:sp>
        <p:nvSpPr>
          <p:cNvPr id="12" name="Управляющая кнопка: домой 11">
            <a:hlinkClick r:id="" action="ppaction://hlinkshowjump?jump=firstslide" highlightClick="1"/>
          </p:cNvPr>
          <p:cNvSpPr/>
          <p:nvPr/>
        </p:nvSpPr>
        <p:spPr>
          <a:xfrm>
            <a:off x="7939037" y="5418708"/>
            <a:ext cx="504056" cy="432048"/>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3" name="Рисунок 12" descr="Картинка 19 из 409"/>
          <p:cNvPicPr/>
          <p:nvPr/>
        </p:nvPicPr>
        <p:blipFill>
          <a:blip r:embed="rId4" cstate="print"/>
          <a:srcRect/>
          <a:stretch>
            <a:fillRect/>
          </a:stretch>
        </p:blipFill>
        <p:spPr bwMode="auto">
          <a:xfrm>
            <a:off x="6714901" y="450156"/>
            <a:ext cx="1562100" cy="1885950"/>
          </a:xfrm>
          <a:prstGeom prst="rect">
            <a:avLst/>
          </a:prstGeom>
          <a:ln>
            <a:noFill/>
          </a:ln>
          <a:effectLst>
            <a:outerShdw blurRad="292100" dist="139700" dir="2700000" algn="tl" rotWithShape="0">
              <a:srgbClr val="333333">
                <a:alpha val="65000"/>
              </a:srgbClr>
            </a:outerShdw>
            <a:softEdge rad="127000"/>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sp>
        <p:nvSpPr>
          <p:cNvPr id="12" name="TextBox 11"/>
          <p:cNvSpPr txBox="1"/>
          <p:nvPr/>
        </p:nvSpPr>
        <p:spPr>
          <a:xfrm>
            <a:off x="1674341" y="378148"/>
            <a:ext cx="6624736" cy="2308324"/>
          </a:xfrm>
          <a:prstGeom prst="rect">
            <a:avLst/>
          </a:prstGeom>
          <a:noFill/>
        </p:spPr>
        <p:txBody>
          <a:bodyPr wrap="square" rtlCol="0">
            <a:spAutoFit/>
          </a:bodyPr>
          <a:lstStyle/>
          <a:p>
            <a:pPr algn="just"/>
            <a:r>
              <a:rPr lang="ru-RU" dirty="0" smtClean="0">
                <a:latin typeface="Times New Roman" pitchFamily="18" charset="0"/>
                <a:cs typeface="Times New Roman" pitchFamily="18" charset="0"/>
              </a:rPr>
              <a:t> </a:t>
            </a:r>
            <a:r>
              <a:rPr lang="ru-RU" dirty="0" smtClean="0"/>
              <a:t>  </a:t>
            </a:r>
            <a:r>
              <a:rPr lang="ru-RU" sz="1800" dirty="0" smtClean="0">
                <a:latin typeface="Times New Roman" pitchFamily="18" charset="0"/>
                <a:cs typeface="Times New Roman" pitchFamily="18" charset="0"/>
              </a:rPr>
              <a:t>А. С. Пушкин, гениальный художник, имел удивительный талант — умение чувствовать любое движение сердца, передавать все оттенки чувств человека в своих стихах - от застенчивой, целомудренной влюбленности до мятежной, бурной, страсти и всепоглощающего, гармонического  чувства. :</a:t>
            </a:r>
          </a:p>
          <a:p>
            <a:pPr algn="ct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i="1" dirty="0" smtClean="0">
                <a:solidFill>
                  <a:srgbClr val="7030A0"/>
                </a:solidFill>
                <a:latin typeface="Segoe Script" pitchFamily="34" charset="0"/>
                <a:cs typeface="Times New Roman" pitchFamily="18" charset="0"/>
              </a:rPr>
              <a:t>Могу ль на красоту взирать без умиленья, </a:t>
            </a:r>
            <a:br>
              <a:rPr lang="ru-RU" sz="1800" i="1" dirty="0" smtClean="0">
                <a:solidFill>
                  <a:srgbClr val="7030A0"/>
                </a:solidFill>
                <a:latin typeface="Segoe Script" pitchFamily="34" charset="0"/>
                <a:cs typeface="Times New Roman" pitchFamily="18" charset="0"/>
              </a:rPr>
            </a:br>
            <a:r>
              <a:rPr lang="ru-RU" sz="1800" i="1" dirty="0" smtClean="0">
                <a:solidFill>
                  <a:srgbClr val="7030A0"/>
                </a:solidFill>
                <a:latin typeface="Segoe Script" pitchFamily="34" charset="0"/>
                <a:cs typeface="Times New Roman" pitchFamily="18" charset="0"/>
              </a:rPr>
              <a:t>Без робкой нежности и тайного волненья.</a:t>
            </a:r>
          </a:p>
        </p:txBody>
      </p:sp>
      <p:sp>
        <p:nvSpPr>
          <p:cNvPr id="15" name="TextBox 14"/>
          <p:cNvSpPr txBox="1"/>
          <p:nvPr/>
        </p:nvSpPr>
        <p:spPr>
          <a:xfrm>
            <a:off x="234181" y="2610396"/>
            <a:ext cx="8064896" cy="2846933"/>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Через всю жизнь Пушкин пронес поклонение красоте, воплощением которой была для поэта Женщина. </a:t>
            </a:r>
          </a:p>
          <a:p>
            <a:pPr algn="just"/>
            <a:r>
              <a:rPr lang="ru-RU" sz="1800" dirty="0" smtClean="0">
                <a:latin typeface="Times New Roman" pitchFamily="18" charset="0"/>
                <a:cs typeface="Times New Roman" pitchFamily="18" charset="0"/>
              </a:rPr>
              <a:t>      Пушкинские стихи о любви представляют собой своеобразный поэтический дневник, который передает этапы развития любовного чувства. Они помогают проследить, как меняется отношение к любви в лирике Пушкина. Простые лаконичные строки заставляют задуматься о том, что настоящая любовь не может быть эгоистическим чувством, о том, что именно в этой интимной сфере нужно суметь сохранить щедрость, широту души, доброжелательность, благородство</a:t>
            </a:r>
            <a:r>
              <a:rPr lang="ru-RU" dirty="0" smtClean="0">
                <a:latin typeface="Times New Roman" pitchFamily="18" charset="0"/>
                <a:cs typeface="Times New Roman" pitchFamily="18" charset="0"/>
              </a:rPr>
              <a:t>. Прав В.Г.Белинский, оценивший творчество гениального поэта так: </a:t>
            </a:r>
            <a:r>
              <a:rPr lang="ru-RU" b="1" i="1" dirty="0" smtClean="0">
                <a:solidFill>
                  <a:srgbClr val="002060"/>
                </a:solidFill>
                <a:latin typeface="Times New Roman" pitchFamily="18" charset="0"/>
                <a:cs typeface="Times New Roman" pitchFamily="18" charset="0"/>
              </a:rPr>
              <a:t>«Читая Пушкина, можно великолепным образом  воспитать в себе человека»</a:t>
            </a:r>
            <a:endParaRPr lang="ru-RU" b="1" i="1" dirty="0">
              <a:solidFill>
                <a:srgbClr val="002060"/>
              </a:solidFill>
              <a:latin typeface="Times New Roman" pitchFamily="18" charset="0"/>
              <a:cs typeface="Times New Roman"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sp>
        <p:nvSpPr>
          <p:cNvPr id="8" name="Прямоугольник 7"/>
          <p:cNvSpPr/>
          <p:nvPr/>
        </p:nvSpPr>
        <p:spPr>
          <a:xfrm>
            <a:off x="1746349" y="378148"/>
            <a:ext cx="6545227" cy="5119817"/>
          </a:xfrm>
          <a:prstGeom prst="rect">
            <a:avLst/>
          </a:prstGeom>
        </p:spPr>
        <p:txBody>
          <a:bodyPr wrap="square" lIns="86822" tIns="43411" rIns="86822" bIns="43411">
            <a:spAutoFit/>
          </a:bodyPr>
          <a:lstStyle/>
          <a:p>
            <a:r>
              <a:rPr lang="ru-RU" sz="2300" b="1" dirty="0" smtClean="0">
                <a:solidFill>
                  <a:srgbClr val="C00000"/>
                </a:solidFill>
                <a:latin typeface="Times New Roman" pitchFamily="18" charset="0"/>
                <a:cs typeface="Times New Roman" pitchFamily="18" charset="0"/>
              </a:rPr>
              <a:t> Использованная литература</a:t>
            </a:r>
          </a:p>
          <a:p>
            <a:r>
              <a:rPr lang="ru-RU" sz="1600" dirty="0" smtClean="0">
                <a:latin typeface="Times New Roman" pitchFamily="18" charset="0"/>
                <a:cs typeface="Times New Roman" pitchFamily="18" charset="0"/>
              </a:rPr>
              <a:t>1. </a:t>
            </a:r>
            <a:r>
              <a:rPr lang="ru-RU" sz="1600" dirty="0" err="1" smtClean="0">
                <a:latin typeface="Times New Roman" pitchFamily="18" charset="0"/>
                <a:cs typeface="Times New Roman" pitchFamily="18" charset="0"/>
              </a:rPr>
              <a:t>Л.М.Аринштейн</a:t>
            </a:r>
            <a:r>
              <a:rPr lang="ru-RU" sz="1600" dirty="0" smtClean="0">
                <a:latin typeface="Times New Roman" pitchFamily="18" charset="0"/>
                <a:cs typeface="Times New Roman" pitchFamily="18" charset="0"/>
              </a:rPr>
              <a:t>. Пушкин. Непричесанная биография /Издательский Дом «Муравей», М., 1998/</a:t>
            </a:r>
          </a:p>
          <a:p>
            <a:r>
              <a:rPr lang="ru-RU" u="sng" dirty="0" smtClean="0">
                <a:hlinkClick r:id="rId4"/>
              </a:rPr>
              <a:t>2.</a:t>
            </a:r>
            <a:r>
              <a:rPr lang="en-US" u="sng" dirty="0" smtClean="0">
                <a:hlinkClick r:id="rId4"/>
              </a:rPr>
              <a:t>http://www.lovelegends.ru/classics/pushkin12.php</a:t>
            </a:r>
            <a:endParaRPr lang="ru-RU" u="sng" dirty="0" smtClean="0"/>
          </a:p>
          <a:p>
            <a:r>
              <a:rPr lang="ru-RU" u="sng" dirty="0" smtClean="0">
                <a:hlinkClick r:id="rId5"/>
              </a:rPr>
              <a:t>3.</a:t>
            </a:r>
            <a:r>
              <a:rPr lang="en-US" u="sng" dirty="0" smtClean="0">
                <a:hlinkClick r:id="rId5"/>
              </a:rPr>
              <a:t>http://ricolor.org/history/cu/lit/puch/natali/</a:t>
            </a:r>
            <a:endParaRPr lang="ru-RU" u="sng" dirty="0" smtClean="0"/>
          </a:p>
          <a:p>
            <a:r>
              <a:rPr lang="ru-RU" u="sng" dirty="0" smtClean="0">
                <a:hlinkClick r:id="rId6"/>
              </a:rPr>
              <a:t>4.</a:t>
            </a:r>
            <a:r>
              <a:rPr lang="en-US" u="sng" dirty="0" smtClean="0">
                <a:hlinkClick r:id="rId6"/>
              </a:rPr>
              <a:t>http://elvis.mypage.ru/pushkin_i_natalya_goncharova.html</a:t>
            </a:r>
            <a:endParaRPr lang="ru-RU" u="sng" dirty="0" smtClean="0"/>
          </a:p>
          <a:p>
            <a:r>
              <a:rPr lang="ru-RU" dirty="0" smtClean="0">
                <a:hlinkClick r:id="rId7"/>
              </a:rPr>
              <a:t>5.http://pedsovet.su</a:t>
            </a:r>
            <a:endParaRPr lang="ru-RU" dirty="0" smtClean="0"/>
          </a:p>
          <a:p>
            <a:r>
              <a:rPr lang="ru-RU" b="1" dirty="0" smtClean="0">
                <a:solidFill>
                  <a:srgbClr val="002060"/>
                </a:solidFill>
              </a:rPr>
              <a:t>6.</a:t>
            </a:r>
            <a:r>
              <a:rPr lang="ru-RU" dirty="0" smtClean="0"/>
              <a:t> </a:t>
            </a:r>
            <a:r>
              <a:rPr lang="en-US" dirty="0" smtClean="0">
                <a:hlinkClick r:id="rId8"/>
              </a:rPr>
              <a:t>http://www.nasledie-rus.ru/podshivka/8216.php</a:t>
            </a:r>
            <a:endParaRPr lang="ru-RU" dirty="0" smtClean="0"/>
          </a:p>
          <a:p>
            <a:r>
              <a:rPr lang="ru-RU" u="sng" dirty="0" smtClean="0">
                <a:hlinkClick r:id="rId9"/>
              </a:rPr>
              <a:t>7. </a:t>
            </a:r>
            <a:r>
              <a:rPr lang="en-US" dirty="0" smtClean="0">
                <a:hlinkClick r:id="rId10"/>
              </a:rPr>
              <a:t>http://bibliotekar.ru/Pushkin/index.htm</a:t>
            </a:r>
            <a:endParaRPr lang="ru-RU" dirty="0" smtClean="0"/>
          </a:p>
          <a:p>
            <a:r>
              <a:rPr lang="ru-RU" u="sng" dirty="0" smtClean="0">
                <a:hlinkClick r:id="rId9"/>
              </a:rPr>
              <a:t>8. </a:t>
            </a:r>
            <a:r>
              <a:rPr lang="en-US" u="sng" dirty="0" smtClean="0">
                <a:hlinkClick r:id="rId9"/>
              </a:rPr>
              <a:t>https://dzen.ru/a/YjnGrGZ13UVvqx52</a:t>
            </a:r>
            <a:endParaRPr lang="ru-RU" u="sng" dirty="0" smtClean="0">
              <a:hlinkClick r:id="rId9"/>
            </a:endParaRPr>
          </a:p>
          <a:p>
            <a:r>
              <a:rPr lang="ru-RU" u="sng" dirty="0" smtClean="0">
                <a:hlinkClick r:id="rId9"/>
              </a:rPr>
              <a:t>9. </a:t>
            </a:r>
            <a:r>
              <a:rPr lang="en-US" u="sng" dirty="0" smtClean="0">
                <a:hlinkClick r:id="rId9"/>
              </a:rPr>
              <a:t>https://stihi.ru/2015/02/12/4988</a:t>
            </a:r>
            <a:endParaRPr lang="ru-RU" u="sng" dirty="0" smtClean="0">
              <a:hlinkClick r:id="rId9"/>
            </a:endParaRPr>
          </a:p>
          <a:p>
            <a:r>
              <a:rPr lang="ru-RU" u="sng" dirty="0" smtClean="0">
                <a:hlinkClick r:id="rId9"/>
              </a:rPr>
              <a:t>10. </a:t>
            </a:r>
            <a:r>
              <a:rPr lang="en-US" u="sng" dirty="0" smtClean="0">
                <a:hlinkClick r:id="rId9"/>
              </a:rPr>
              <a:t>https://biblioclub.ru/index.php?page=author_red&amp;id=9901</a:t>
            </a:r>
            <a:endParaRPr lang="ru-RU" u="sng" dirty="0" smtClean="0">
              <a:hlinkClick r:id="rId9"/>
            </a:endParaRPr>
          </a:p>
          <a:p>
            <a:r>
              <a:rPr lang="ru-RU" u="sng" dirty="0" smtClean="0">
                <a:hlinkClick r:id="rId9"/>
              </a:rPr>
              <a:t>11. </a:t>
            </a:r>
            <a:r>
              <a:rPr lang="en-US" u="sng" dirty="0" smtClean="0">
                <a:hlinkClick r:id="rId9"/>
              </a:rPr>
              <a:t>https://dzen.ru/a/XHqpRwj-aAC0ZRgN</a:t>
            </a:r>
            <a:endParaRPr lang="ru-RU" u="sng" dirty="0" smtClean="0">
              <a:hlinkClick r:id="rId9"/>
            </a:endParaRPr>
          </a:p>
          <a:p>
            <a:r>
              <a:rPr lang="ru-RU" u="sng" dirty="0" smtClean="0">
                <a:hlinkClick r:id="rId9"/>
              </a:rPr>
              <a:t>12. </a:t>
            </a:r>
            <a:r>
              <a:rPr lang="en-US" u="sng" dirty="0" smtClean="0">
                <a:hlinkClick r:id="rId9"/>
              </a:rPr>
              <a:t>https://www.gazeta.ru/culture/2023/08/24/17467304.shtml</a:t>
            </a:r>
            <a:endParaRPr lang="ru-RU" u="sng" dirty="0" smtClean="0">
              <a:hlinkClick r:id="rId9"/>
            </a:endParaRPr>
          </a:p>
          <a:p>
            <a:r>
              <a:rPr lang="ru-RU" u="sng" dirty="0" smtClean="0">
                <a:hlinkClick r:id="rId9"/>
              </a:rPr>
              <a:t>13. </a:t>
            </a:r>
            <a:r>
              <a:rPr lang="en-US" u="sng" dirty="0" smtClean="0">
                <a:hlinkClick r:id="rId9"/>
              </a:rPr>
              <a:t>https://homsk.com/martin/priznannaya-krasavitsa-grafinya-elena-mikhaylovna-zavadovskaya</a:t>
            </a:r>
            <a:endParaRPr lang="ru-RU" u="sng" dirty="0" smtClean="0">
              <a:hlinkClick r:id="rId9"/>
            </a:endParaRPr>
          </a:p>
          <a:p>
            <a:r>
              <a:rPr lang="ru-RU" dirty="0" smtClean="0">
                <a:hlinkClick r:id="rId11"/>
              </a:rPr>
              <a:t>14. </a:t>
            </a:r>
            <a:r>
              <a:rPr lang="en-US" dirty="0" smtClean="0">
                <a:hlinkClick r:id="rId11"/>
              </a:rPr>
              <a:t>https://shakko.ru/1279525.html?from=sds</a:t>
            </a:r>
            <a:endParaRPr lang="ru-RU" dirty="0" smtClean="0"/>
          </a:p>
          <a:p>
            <a:r>
              <a:rPr lang="ru-RU" dirty="0" smtClean="0"/>
              <a:t>15. </a:t>
            </a:r>
            <a:r>
              <a:rPr lang="en-US" dirty="0" smtClean="0">
                <a:hlinkClick r:id="rId12"/>
              </a:rPr>
              <a:t>https://clck.ru/3A52D2</a:t>
            </a:r>
            <a:endParaRPr lang="ru-RU" dirty="0" smtClean="0"/>
          </a:p>
          <a:p>
            <a:endParaRPr lang="ru-RU" dirty="0" smtClean="0"/>
          </a:p>
        </p:txBody>
      </p:sp>
      <p:sp>
        <p:nvSpPr>
          <p:cNvPr id="6" name="Управляющая кнопка: домой 5">
            <a:hlinkClick r:id="" action="ppaction://hlinkshowjump?jump=firstslide" highlightClick="1"/>
          </p:cNvPr>
          <p:cNvSpPr/>
          <p:nvPr/>
        </p:nvSpPr>
        <p:spPr>
          <a:xfrm>
            <a:off x="7867029" y="5418708"/>
            <a:ext cx="504056" cy="432048"/>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a:effectLst>
            <a:softEdge rad="127000"/>
          </a:effectLst>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17" name="TextBox 16"/>
          <p:cNvSpPr txBox="1"/>
          <p:nvPr/>
        </p:nvSpPr>
        <p:spPr>
          <a:xfrm>
            <a:off x="378197" y="2538388"/>
            <a:ext cx="4320480" cy="584775"/>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a:t>
            </a:r>
          </a:p>
          <a:p>
            <a:pPr algn="just"/>
            <a:endParaRPr lang="ru-RU" sz="1600" dirty="0" smtClean="0">
              <a:latin typeface="Times New Roman" pitchFamily="18" charset="0"/>
              <a:cs typeface="Times New Roman" pitchFamily="18" charset="0"/>
            </a:endParaRPr>
          </a:p>
        </p:txBody>
      </p:sp>
      <p:sp>
        <p:nvSpPr>
          <p:cNvPr id="6" name="Овал 5"/>
          <p:cNvSpPr/>
          <p:nvPr/>
        </p:nvSpPr>
        <p:spPr>
          <a:xfrm>
            <a:off x="1026269" y="1242244"/>
            <a:ext cx="7272808" cy="2592288"/>
          </a:xfrm>
          <a:prstGeom prst="ellipse">
            <a:avLst/>
          </a:prstGeom>
          <a:solidFill>
            <a:schemeClr val="bg1">
              <a:lumMod val="85000"/>
              <a:alpha val="35000"/>
            </a:schemeClr>
          </a:solidFill>
          <a:ln>
            <a:solidFill>
              <a:schemeClr val="bg1">
                <a:lumMod val="85000"/>
              </a:schemeClr>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868223" rtl="0" eaLnBrk="1" latinLnBrk="0" hangingPunct="1">
              <a:defRPr sz="1700" kern="1200">
                <a:solidFill>
                  <a:schemeClr val="lt1"/>
                </a:solidFill>
                <a:latin typeface="+mn-lt"/>
                <a:ea typeface="+mn-ea"/>
                <a:cs typeface="+mn-cs"/>
              </a:defRPr>
            </a:lvl1pPr>
            <a:lvl2pPr marL="434111" algn="l" defTabSz="868223" rtl="0" eaLnBrk="1" latinLnBrk="0" hangingPunct="1">
              <a:defRPr sz="1700" kern="1200">
                <a:solidFill>
                  <a:schemeClr val="lt1"/>
                </a:solidFill>
                <a:latin typeface="+mn-lt"/>
                <a:ea typeface="+mn-ea"/>
                <a:cs typeface="+mn-cs"/>
              </a:defRPr>
            </a:lvl2pPr>
            <a:lvl3pPr marL="868223" algn="l" defTabSz="868223" rtl="0" eaLnBrk="1" latinLnBrk="0" hangingPunct="1">
              <a:defRPr sz="1700" kern="1200">
                <a:solidFill>
                  <a:schemeClr val="lt1"/>
                </a:solidFill>
                <a:latin typeface="+mn-lt"/>
                <a:ea typeface="+mn-ea"/>
                <a:cs typeface="+mn-cs"/>
              </a:defRPr>
            </a:lvl3pPr>
            <a:lvl4pPr marL="1302334" algn="l" defTabSz="868223" rtl="0" eaLnBrk="1" latinLnBrk="0" hangingPunct="1">
              <a:defRPr sz="1700" kern="1200">
                <a:solidFill>
                  <a:schemeClr val="lt1"/>
                </a:solidFill>
                <a:latin typeface="+mn-lt"/>
                <a:ea typeface="+mn-ea"/>
                <a:cs typeface="+mn-cs"/>
              </a:defRPr>
            </a:lvl4pPr>
            <a:lvl5pPr marL="1736446" algn="l" defTabSz="868223" rtl="0" eaLnBrk="1" latinLnBrk="0" hangingPunct="1">
              <a:defRPr sz="1700" kern="1200">
                <a:solidFill>
                  <a:schemeClr val="lt1"/>
                </a:solidFill>
                <a:latin typeface="+mn-lt"/>
                <a:ea typeface="+mn-ea"/>
                <a:cs typeface="+mn-cs"/>
              </a:defRPr>
            </a:lvl5pPr>
            <a:lvl6pPr marL="2170557" algn="l" defTabSz="868223" rtl="0" eaLnBrk="1" latinLnBrk="0" hangingPunct="1">
              <a:defRPr sz="1700" kern="1200">
                <a:solidFill>
                  <a:schemeClr val="lt1"/>
                </a:solidFill>
                <a:latin typeface="+mn-lt"/>
                <a:ea typeface="+mn-ea"/>
                <a:cs typeface="+mn-cs"/>
              </a:defRPr>
            </a:lvl6pPr>
            <a:lvl7pPr marL="2604668" algn="l" defTabSz="868223" rtl="0" eaLnBrk="1" latinLnBrk="0" hangingPunct="1">
              <a:defRPr sz="1700" kern="1200">
                <a:solidFill>
                  <a:schemeClr val="lt1"/>
                </a:solidFill>
                <a:latin typeface="+mn-lt"/>
                <a:ea typeface="+mn-ea"/>
                <a:cs typeface="+mn-cs"/>
              </a:defRPr>
            </a:lvl7pPr>
            <a:lvl8pPr marL="3038780" algn="l" defTabSz="868223" rtl="0" eaLnBrk="1" latinLnBrk="0" hangingPunct="1">
              <a:defRPr sz="1700" kern="1200">
                <a:solidFill>
                  <a:schemeClr val="lt1"/>
                </a:solidFill>
                <a:latin typeface="+mn-lt"/>
                <a:ea typeface="+mn-ea"/>
                <a:cs typeface="+mn-cs"/>
              </a:defRPr>
            </a:lvl8pPr>
            <a:lvl9pPr marL="3472891" algn="l" defTabSz="868223" rtl="0" eaLnBrk="1" latinLnBrk="0" hangingPunct="1">
              <a:defRPr sz="1700" kern="1200">
                <a:solidFill>
                  <a:schemeClr val="lt1"/>
                </a:solidFill>
                <a:latin typeface="+mn-lt"/>
                <a:ea typeface="+mn-ea"/>
                <a:cs typeface="+mn-cs"/>
              </a:defRPr>
            </a:lvl9pPr>
          </a:lstStyle>
          <a:p>
            <a:pPr algn="ctr">
              <a:buFont typeface="Wingdings" pitchFamily="2" charset="2"/>
              <a:buNone/>
            </a:pPr>
            <a:r>
              <a:rPr lang="ru-RU" sz="3600" b="1" dirty="0" smtClean="0">
                <a:solidFill>
                  <a:srgbClr val="C00000"/>
                </a:solidFill>
                <a:latin typeface="Times New Roman" pitchFamily="18" charset="0"/>
                <a:cs typeface="Times New Roman" pitchFamily="18" charset="0"/>
              </a:rPr>
              <a:t> </a:t>
            </a:r>
            <a:r>
              <a:rPr lang="ru-RU" sz="2000" b="1" dirty="0" smtClean="0">
                <a:solidFill>
                  <a:srgbClr val="7030A0"/>
                </a:solidFill>
                <a:latin typeface="Times New Roman" pitchFamily="18" charset="0"/>
                <a:cs typeface="Times New Roman" pitchFamily="18" charset="0"/>
              </a:rPr>
              <a:t>Автор презентации:</a:t>
            </a:r>
          </a:p>
          <a:p>
            <a:pPr algn="ctr">
              <a:buFont typeface="Wingdings" pitchFamily="2" charset="2"/>
              <a:buNone/>
            </a:pPr>
            <a:r>
              <a:rPr lang="ru-RU" sz="2000" i="1" dirty="0" err="1" smtClean="0">
                <a:solidFill>
                  <a:srgbClr val="002060"/>
                </a:solidFill>
                <a:latin typeface="Times New Roman" pitchFamily="18" charset="0"/>
                <a:cs typeface="Times New Roman" pitchFamily="18" charset="0"/>
              </a:rPr>
              <a:t>Цыбульская</a:t>
            </a:r>
            <a:r>
              <a:rPr lang="ru-RU" sz="2000" i="1" dirty="0" smtClean="0">
                <a:solidFill>
                  <a:srgbClr val="002060"/>
                </a:solidFill>
                <a:latin typeface="Times New Roman" pitchFamily="18" charset="0"/>
                <a:cs typeface="Times New Roman" pitchFamily="18" charset="0"/>
              </a:rPr>
              <a:t> Нина Александровна, учитель русского языка и литературы ГОУ «Республиканский центр образования», УКП «Республиканская детская больница»</a:t>
            </a:r>
          </a:p>
        </p:txBody>
      </p:sp>
      <p:sp>
        <p:nvSpPr>
          <p:cNvPr id="7" name="Управляющая кнопка: домой 6">
            <a:hlinkClick r:id="" action="ppaction://hlinkshowjump?jump=firstslide" highlightClick="1"/>
          </p:cNvPr>
          <p:cNvSpPr/>
          <p:nvPr/>
        </p:nvSpPr>
        <p:spPr>
          <a:xfrm>
            <a:off x="5274741" y="5202684"/>
            <a:ext cx="538360" cy="576064"/>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22"/>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Екатерина Павловна Бакунина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146949" y="2106340"/>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1795–1869</a:t>
            </a:r>
            <a:endParaRPr lang="ru-RU" sz="1600" dirty="0">
              <a:latin typeface="Times New Roman" pitchFamily="18" charset="0"/>
              <a:cs typeface="Times New Roman" pitchFamily="18" charset="0"/>
            </a:endParaRPr>
          </a:p>
        </p:txBody>
      </p:sp>
      <p:sp>
        <p:nvSpPr>
          <p:cNvPr id="10" name="TextBox 9"/>
          <p:cNvSpPr txBox="1"/>
          <p:nvPr/>
        </p:nvSpPr>
        <p:spPr>
          <a:xfrm>
            <a:off x="1458317" y="1530276"/>
            <a:ext cx="5760640" cy="3693319"/>
          </a:xfrm>
          <a:prstGeom prst="rect">
            <a:avLst/>
          </a:prstGeom>
          <a:noFill/>
        </p:spPr>
        <p:txBody>
          <a:bodyPr wrap="square" rtlCol="0">
            <a:spAutoFit/>
          </a:bodyPr>
          <a:lstStyle/>
          <a:p>
            <a:pPr algn="ctr"/>
            <a:r>
              <a:rPr lang="ru-RU" sz="1800" dirty="0" smtClean="0">
                <a:solidFill>
                  <a:srgbClr val="7030A0"/>
                </a:solidFill>
                <a:latin typeface="Segoe Script" pitchFamily="34" charset="0"/>
              </a:rPr>
              <a:t>Желание</a:t>
            </a:r>
          </a:p>
          <a:p>
            <a:r>
              <a:rPr lang="ru-RU" sz="1800" dirty="0" smtClean="0">
                <a:solidFill>
                  <a:srgbClr val="7030A0"/>
                </a:solidFill>
                <a:latin typeface="Segoe Script" pitchFamily="34" charset="0"/>
              </a:rPr>
              <a:t>Медлительно влекутся дни мои.</a:t>
            </a:r>
          </a:p>
          <a:p>
            <a:r>
              <a:rPr lang="ru-RU" sz="1800" dirty="0" smtClean="0">
                <a:solidFill>
                  <a:srgbClr val="7030A0"/>
                </a:solidFill>
                <a:latin typeface="Segoe Script" pitchFamily="34" charset="0"/>
              </a:rPr>
              <a:t>И каждый миг в унылом сердце множит   </a:t>
            </a:r>
          </a:p>
          <a:p>
            <a:r>
              <a:rPr lang="ru-RU" sz="1800" dirty="0" smtClean="0">
                <a:solidFill>
                  <a:srgbClr val="7030A0"/>
                </a:solidFill>
                <a:latin typeface="Segoe Script" pitchFamily="34" charset="0"/>
              </a:rPr>
              <a:t>Все горести несчастливой любви, </a:t>
            </a:r>
          </a:p>
          <a:p>
            <a:r>
              <a:rPr lang="ru-RU" sz="1800" dirty="0" smtClean="0">
                <a:solidFill>
                  <a:srgbClr val="7030A0"/>
                </a:solidFill>
                <a:latin typeface="Segoe Script" pitchFamily="34" charset="0"/>
              </a:rPr>
              <a:t>И все мечты безумия тревожит. </a:t>
            </a:r>
          </a:p>
          <a:p>
            <a:r>
              <a:rPr lang="ru-RU" sz="1800" dirty="0" smtClean="0">
                <a:solidFill>
                  <a:srgbClr val="7030A0"/>
                </a:solidFill>
                <a:latin typeface="Segoe Script" pitchFamily="34" charset="0"/>
              </a:rPr>
              <a:t>Но я молчу; не слышен ропот мой;</a:t>
            </a:r>
          </a:p>
          <a:p>
            <a:r>
              <a:rPr lang="ru-RU" sz="1800" dirty="0" smtClean="0">
                <a:solidFill>
                  <a:srgbClr val="7030A0"/>
                </a:solidFill>
                <a:latin typeface="Segoe Script" pitchFamily="34" charset="0"/>
              </a:rPr>
              <a:t>Я слёзы лью; мне слёзы утешенье;</a:t>
            </a:r>
          </a:p>
          <a:p>
            <a:r>
              <a:rPr lang="ru-RU" sz="1800" dirty="0" smtClean="0">
                <a:solidFill>
                  <a:srgbClr val="7030A0"/>
                </a:solidFill>
                <a:latin typeface="Segoe Script" pitchFamily="34" charset="0"/>
              </a:rPr>
              <a:t>Моя душа, пленённая тоской, </a:t>
            </a:r>
          </a:p>
          <a:p>
            <a:r>
              <a:rPr lang="ru-RU" sz="1800" dirty="0" smtClean="0">
                <a:solidFill>
                  <a:srgbClr val="7030A0"/>
                </a:solidFill>
                <a:latin typeface="Segoe Script" pitchFamily="34" charset="0"/>
              </a:rPr>
              <a:t>В них горькое находит наслажденье. </a:t>
            </a:r>
            <a:br>
              <a:rPr lang="ru-RU" sz="1800" dirty="0" smtClean="0">
                <a:solidFill>
                  <a:srgbClr val="7030A0"/>
                </a:solidFill>
                <a:latin typeface="Segoe Script" pitchFamily="34" charset="0"/>
              </a:rPr>
            </a:br>
            <a:r>
              <a:rPr lang="ru-RU" sz="1800" dirty="0" smtClean="0">
                <a:solidFill>
                  <a:srgbClr val="7030A0"/>
                </a:solidFill>
                <a:latin typeface="Segoe Script" pitchFamily="34" charset="0"/>
              </a:rPr>
              <a:t>О жизни час! лети, не жаль тебя,  </a:t>
            </a:r>
          </a:p>
          <a:p>
            <a:r>
              <a:rPr lang="ru-RU" sz="1800" dirty="0" smtClean="0">
                <a:solidFill>
                  <a:srgbClr val="7030A0"/>
                </a:solidFill>
                <a:latin typeface="Segoe Script" pitchFamily="34" charset="0"/>
              </a:rPr>
              <a:t>Исчезли в тьме, пустое привидение; </a:t>
            </a:r>
            <a:br>
              <a:rPr lang="ru-RU" sz="1800" dirty="0" smtClean="0">
                <a:solidFill>
                  <a:srgbClr val="7030A0"/>
                </a:solidFill>
                <a:latin typeface="Segoe Script" pitchFamily="34" charset="0"/>
              </a:rPr>
            </a:br>
            <a:r>
              <a:rPr lang="ru-RU" sz="1800" dirty="0" smtClean="0">
                <a:solidFill>
                  <a:srgbClr val="7030A0"/>
                </a:solidFill>
                <a:latin typeface="Segoe Script" pitchFamily="34" charset="0"/>
              </a:rPr>
              <a:t>Мне дорого любви моей мученье, - </a:t>
            </a:r>
            <a:br>
              <a:rPr lang="ru-RU" sz="1800" dirty="0" smtClean="0">
                <a:solidFill>
                  <a:srgbClr val="7030A0"/>
                </a:solidFill>
                <a:latin typeface="Segoe Script" pitchFamily="34" charset="0"/>
              </a:rPr>
            </a:br>
            <a:r>
              <a:rPr lang="ru-RU" sz="1800" dirty="0" smtClean="0">
                <a:solidFill>
                  <a:srgbClr val="7030A0"/>
                </a:solidFill>
                <a:latin typeface="Segoe Script" pitchFamily="34" charset="0"/>
              </a:rPr>
              <a:t>Пускай умру, но пусть умру любя!</a:t>
            </a:r>
            <a:endParaRPr lang="ru-RU" dirty="0">
              <a:solidFill>
                <a:srgbClr val="7030A0"/>
              </a:solidFill>
              <a:latin typeface="Segoe Script" pitchFamily="34" charset="0"/>
            </a:endParaRPr>
          </a:p>
        </p:txBody>
      </p:sp>
      <p:sp>
        <p:nvSpPr>
          <p:cNvPr id="13" name="TextBox 12"/>
          <p:cNvSpPr txBox="1"/>
          <p:nvPr/>
        </p:nvSpPr>
        <p:spPr>
          <a:xfrm>
            <a:off x="5274741" y="5130676"/>
            <a:ext cx="1512168" cy="353943"/>
          </a:xfrm>
          <a:prstGeom prst="rect">
            <a:avLst/>
          </a:prstGeom>
          <a:noFill/>
        </p:spPr>
        <p:txBody>
          <a:bodyPr wrap="square" rtlCol="0">
            <a:spAutoFit/>
          </a:bodyPr>
          <a:lstStyle/>
          <a:p>
            <a:pPr algn="ctr"/>
            <a:r>
              <a:rPr lang="ru-RU" i="1" dirty="0" smtClean="0">
                <a:latin typeface="Times New Roman" pitchFamily="18" charset="0"/>
                <a:cs typeface="Times New Roman" pitchFamily="18" charset="0"/>
              </a:rPr>
              <a:t>1815-1816</a:t>
            </a:r>
            <a:endParaRPr lang="ru-RU" i="1" dirty="0">
              <a:latin typeface="Times New Roman" pitchFamily="18" charset="0"/>
              <a:cs typeface="Times New Roman" pitchFamily="18" charset="0"/>
            </a:endParaRPr>
          </a:p>
        </p:txBody>
      </p:sp>
      <p:sp>
        <p:nvSpPr>
          <p:cNvPr id="12" name="TextBox 11"/>
          <p:cNvSpPr txBox="1"/>
          <p:nvPr/>
        </p:nvSpPr>
        <p:spPr>
          <a:xfrm>
            <a:off x="1890365" y="666180"/>
            <a:ext cx="4752528" cy="907941"/>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К Катеньке Бакуниной обращены многие стихи и элегии поэта в 1815–1817 годы. </a:t>
            </a:r>
          </a:p>
          <a:p>
            <a:endParaRPr lang="ru-RU" dirty="0"/>
          </a:p>
        </p:txBody>
      </p:sp>
      <p:pic>
        <p:nvPicPr>
          <p:cNvPr id="14" name="Рисунок 13" descr="640fceda591b"/>
          <p:cNvPicPr/>
          <p:nvPr/>
        </p:nvPicPr>
        <p:blipFill>
          <a:blip r:embed="rId4" cstate="print"/>
          <a:srcRect/>
          <a:stretch>
            <a:fillRect/>
          </a:stretch>
        </p:blipFill>
        <p:spPr bwMode="auto">
          <a:xfrm>
            <a:off x="6930925" y="234132"/>
            <a:ext cx="1440160" cy="1880488"/>
          </a:xfrm>
          <a:prstGeom prst="rect">
            <a:avLst/>
          </a:prstGeom>
          <a:noFill/>
          <a:ln w="9525">
            <a:noFill/>
            <a:miter lim="800000"/>
            <a:headEnd/>
            <a:tailEnd/>
          </a:ln>
          <a:effectLst>
            <a:softEdge rad="127000"/>
          </a:effectLst>
        </p:spPr>
      </p:pic>
      <p:pic>
        <p:nvPicPr>
          <p:cNvPr id="16" name="Рисунок 15" descr="C:\Users\Нина Александровна\Desktop\images.png"/>
          <p:cNvPicPr/>
          <p:nvPr/>
        </p:nvPicPr>
        <p:blipFill>
          <a:blip r:embed="rId5" cstate="print">
            <a:lum bright="51000"/>
          </a:blip>
          <a:srcRect l="4777" t="5625" r="4777" b="6875"/>
          <a:stretch>
            <a:fillRect/>
          </a:stretch>
        </p:blipFill>
        <p:spPr bwMode="auto">
          <a:xfrm>
            <a:off x="2898477" y="4770636"/>
            <a:ext cx="2095500" cy="1028700"/>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22"/>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Екатерина Павловна Бакунина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2034332"/>
            <a:ext cx="1223412" cy="369332"/>
          </a:xfrm>
          <a:prstGeom prst="rect">
            <a:avLst/>
          </a:prstGeom>
        </p:spPr>
        <p:txBody>
          <a:bodyPr wrap="none">
            <a:spAutoFit/>
          </a:bodyPr>
          <a:lstStyle/>
          <a:p>
            <a:r>
              <a:rPr lang="ru-RU" sz="1800" dirty="0" smtClean="0">
                <a:latin typeface="Times New Roman" pitchFamily="18" charset="0"/>
                <a:cs typeface="Times New Roman" pitchFamily="18" charset="0"/>
              </a:rPr>
              <a:t>1795–1869</a:t>
            </a:r>
            <a:endParaRPr lang="ru-RU" sz="1800" dirty="0">
              <a:latin typeface="Times New Roman" pitchFamily="18" charset="0"/>
              <a:cs typeface="Times New Roman" pitchFamily="18" charset="0"/>
            </a:endParaRPr>
          </a:p>
        </p:txBody>
      </p:sp>
      <p:sp>
        <p:nvSpPr>
          <p:cNvPr id="10" name="TextBox 9"/>
          <p:cNvSpPr txBox="1"/>
          <p:nvPr/>
        </p:nvSpPr>
        <p:spPr>
          <a:xfrm>
            <a:off x="1602333" y="738188"/>
            <a:ext cx="5760640" cy="4770537"/>
          </a:xfrm>
          <a:prstGeom prst="rect">
            <a:avLst/>
          </a:prstGeom>
          <a:noFill/>
        </p:spPr>
        <p:txBody>
          <a:bodyPr wrap="square" rtlCol="0">
            <a:spAutoFit/>
          </a:bodyPr>
          <a:lstStyle/>
          <a:p>
            <a:r>
              <a:rPr lang="ru-RU" sz="1800" dirty="0" smtClean="0">
                <a:solidFill>
                  <a:srgbClr val="7030A0"/>
                </a:solidFill>
                <a:latin typeface="Segoe Script" pitchFamily="34" charset="0"/>
              </a:rPr>
              <a:t>….О милая, повсюду ты со мною:</a:t>
            </a:r>
          </a:p>
          <a:p>
            <a:r>
              <a:rPr lang="ru-RU" sz="1800" dirty="0" smtClean="0">
                <a:solidFill>
                  <a:srgbClr val="7030A0"/>
                </a:solidFill>
                <a:latin typeface="Segoe Script" pitchFamily="34" charset="0"/>
              </a:rPr>
              <a:t>Но я уныл и в тайне я грущу.</a:t>
            </a:r>
          </a:p>
          <a:p>
            <a:r>
              <a:rPr lang="ru-RU" sz="1800" dirty="0" smtClean="0">
                <a:solidFill>
                  <a:srgbClr val="7030A0"/>
                </a:solidFill>
                <a:latin typeface="Segoe Script" pitchFamily="34" charset="0"/>
              </a:rPr>
              <a:t>Блеснет ли день за синею горою,</a:t>
            </a:r>
          </a:p>
          <a:p>
            <a:r>
              <a:rPr lang="ru-RU" sz="1800" dirty="0" smtClean="0">
                <a:solidFill>
                  <a:srgbClr val="7030A0"/>
                </a:solidFill>
                <a:latin typeface="Segoe Script" pitchFamily="34" charset="0"/>
              </a:rPr>
              <a:t>Взойдет ли ночь с осеннею луною —</a:t>
            </a:r>
          </a:p>
          <a:p>
            <a:r>
              <a:rPr lang="ru-RU" sz="1800" dirty="0" smtClean="0">
                <a:solidFill>
                  <a:srgbClr val="7030A0"/>
                </a:solidFill>
                <a:latin typeface="Segoe Script" pitchFamily="34" charset="0"/>
              </a:rPr>
              <a:t>Я всё тебя, прелестный друг, ищу;</a:t>
            </a:r>
          </a:p>
          <a:p>
            <a:r>
              <a:rPr lang="ru-RU" sz="1800" dirty="0" smtClean="0">
                <a:solidFill>
                  <a:srgbClr val="7030A0"/>
                </a:solidFill>
                <a:latin typeface="Segoe Script" pitchFamily="34" charset="0"/>
              </a:rPr>
              <a:t>Засну ли я, лишь о тебе мечтаю, —</a:t>
            </a:r>
          </a:p>
          <a:p>
            <a:r>
              <a:rPr lang="ru-RU" sz="1800" dirty="0" smtClean="0">
                <a:solidFill>
                  <a:srgbClr val="7030A0"/>
                </a:solidFill>
                <a:latin typeface="Segoe Script" pitchFamily="34" charset="0"/>
              </a:rPr>
              <a:t>Одну тебя в неверном вижу сне;</a:t>
            </a:r>
          </a:p>
          <a:p>
            <a:r>
              <a:rPr lang="ru-RU" sz="1800" dirty="0" smtClean="0">
                <a:solidFill>
                  <a:srgbClr val="7030A0"/>
                </a:solidFill>
                <a:latin typeface="Segoe Script" pitchFamily="34" charset="0"/>
              </a:rPr>
              <a:t>Задумаюсь — невольно призываю,</a:t>
            </a:r>
          </a:p>
          <a:p>
            <a:r>
              <a:rPr lang="ru-RU" sz="1800" dirty="0" smtClean="0">
                <a:solidFill>
                  <a:srgbClr val="7030A0"/>
                </a:solidFill>
                <a:latin typeface="Segoe Script" pitchFamily="34" charset="0"/>
              </a:rPr>
              <a:t>Заслушаюсь — твой голос слышен мне.</a:t>
            </a:r>
          </a:p>
          <a:p>
            <a:r>
              <a:rPr lang="ru-RU" sz="1800" dirty="0" smtClean="0">
                <a:solidFill>
                  <a:srgbClr val="7030A0"/>
                </a:solidFill>
                <a:latin typeface="Segoe Script" pitchFamily="34" charset="0"/>
              </a:rPr>
              <a:t>Рассеянный сижу между друзьями,</a:t>
            </a:r>
          </a:p>
          <a:p>
            <a:r>
              <a:rPr lang="ru-RU" sz="1800" dirty="0" smtClean="0">
                <a:solidFill>
                  <a:srgbClr val="7030A0"/>
                </a:solidFill>
                <a:latin typeface="Segoe Script" pitchFamily="34" charset="0"/>
              </a:rPr>
              <a:t>Невнятен мне их шумный разговор,</a:t>
            </a:r>
          </a:p>
          <a:p>
            <a:r>
              <a:rPr lang="ru-RU" sz="1800" dirty="0" smtClean="0">
                <a:solidFill>
                  <a:srgbClr val="7030A0"/>
                </a:solidFill>
                <a:latin typeface="Segoe Script" pitchFamily="34" charset="0"/>
              </a:rPr>
              <a:t>Гляжу на них недвижными глазами,</a:t>
            </a:r>
          </a:p>
          <a:p>
            <a:r>
              <a:rPr lang="ru-RU" sz="1800" dirty="0" smtClean="0">
                <a:solidFill>
                  <a:srgbClr val="7030A0"/>
                </a:solidFill>
                <a:latin typeface="Segoe Script" pitchFamily="34" charset="0"/>
              </a:rPr>
              <a:t>Не узнает уж их мой хладный взор!</a:t>
            </a:r>
          </a:p>
          <a:p>
            <a:r>
              <a:rPr lang="ru-RU" sz="1800" dirty="0" smtClean="0">
                <a:solidFill>
                  <a:srgbClr val="7030A0"/>
                </a:solidFill>
                <a:latin typeface="Segoe Script" pitchFamily="34" charset="0"/>
              </a:rPr>
              <a:t>И ты со мной, о Лира, приуныла,</a:t>
            </a:r>
          </a:p>
          <a:p>
            <a:r>
              <a:rPr lang="ru-RU" sz="1800" dirty="0" smtClean="0">
                <a:solidFill>
                  <a:srgbClr val="7030A0"/>
                </a:solidFill>
                <a:latin typeface="Segoe Script" pitchFamily="34" charset="0"/>
              </a:rPr>
              <a:t>Наперсница души моей больной! —</a:t>
            </a:r>
          </a:p>
          <a:p>
            <a:r>
              <a:rPr lang="ru-RU" sz="1800" dirty="0" smtClean="0">
                <a:solidFill>
                  <a:srgbClr val="7030A0"/>
                </a:solidFill>
                <a:latin typeface="Segoe Script" pitchFamily="34" charset="0"/>
              </a:rPr>
              <a:t>Твоей струны печален звон глухой,</a:t>
            </a:r>
          </a:p>
          <a:p>
            <a:r>
              <a:rPr lang="ru-RU" sz="1800" dirty="0" smtClean="0">
                <a:solidFill>
                  <a:srgbClr val="7030A0"/>
                </a:solidFill>
                <a:latin typeface="Segoe Script" pitchFamily="34" charset="0"/>
              </a:rPr>
              <a:t>И лишь любви ты голос не забыла!.... </a:t>
            </a:r>
            <a:endParaRPr lang="ru-RU" sz="1800" dirty="0">
              <a:solidFill>
                <a:srgbClr val="7030A0"/>
              </a:solidFill>
              <a:latin typeface="Segoe Script" pitchFamily="34" charset="0"/>
            </a:endParaRPr>
          </a:p>
        </p:txBody>
      </p:sp>
      <p:sp>
        <p:nvSpPr>
          <p:cNvPr id="13" name="TextBox 12"/>
          <p:cNvSpPr txBox="1"/>
          <p:nvPr/>
        </p:nvSpPr>
        <p:spPr>
          <a:xfrm>
            <a:off x="2250405" y="5490716"/>
            <a:ext cx="5832648" cy="353943"/>
          </a:xfrm>
          <a:prstGeom prst="rect">
            <a:avLst/>
          </a:prstGeom>
          <a:noFill/>
        </p:spPr>
        <p:txBody>
          <a:bodyPr wrap="square" rtlCol="0">
            <a:spAutoFit/>
          </a:bodyPr>
          <a:lstStyle/>
          <a:p>
            <a:pPr algn="r"/>
            <a:r>
              <a:rPr lang="ru-RU" i="1" dirty="0" smtClean="0">
                <a:latin typeface="Times New Roman" pitchFamily="18" charset="0"/>
                <a:cs typeface="Times New Roman" pitchFamily="18" charset="0"/>
              </a:rPr>
              <a:t>(«Разлука (Когда пробил последний счастью час)», 1816 г.)</a:t>
            </a:r>
            <a:endParaRPr lang="ru-RU" i="1" dirty="0">
              <a:latin typeface="Times New Roman" pitchFamily="18" charset="0"/>
              <a:cs typeface="Times New Roman" pitchFamily="18" charset="0"/>
            </a:endParaRPr>
          </a:p>
        </p:txBody>
      </p:sp>
      <p:pic>
        <p:nvPicPr>
          <p:cNvPr id="12" name="Рисунок 11" descr="http://player.myshared.ru/4/318751/data/images/img3.jpg"/>
          <p:cNvPicPr/>
          <p:nvPr/>
        </p:nvPicPr>
        <p:blipFill>
          <a:blip r:embed="rId4" cstate="print"/>
          <a:srcRect/>
          <a:stretch>
            <a:fillRect/>
          </a:stretch>
        </p:blipFill>
        <p:spPr bwMode="auto">
          <a:xfrm>
            <a:off x="6858917" y="234132"/>
            <a:ext cx="1512168" cy="1944216"/>
          </a:xfrm>
          <a:prstGeom prst="rect">
            <a:avLst/>
          </a:prstGeom>
          <a:noFill/>
          <a:ln w="9525">
            <a:noFill/>
            <a:miter lim="800000"/>
            <a:headEnd/>
            <a:tailEnd/>
          </a:ln>
          <a:effectLst>
            <a:softEdge rad="1270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0"/>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Екатерина Павловна Бакунина</a:t>
            </a:r>
            <a:endParaRPr lang="ru-RU" sz="2000" dirty="0">
              <a:solidFill>
                <a:srgbClr val="C00000"/>
              </a:solidFill>
              <a:latin typeface="Times New Roman" pitchFamily="18" charset="0"/>
              <a:cs typeface="Times New Roman" pitchFamily="18" charset="0"/>
            </a:endParaRPr>
          </a:p>
        </p:txBody>
      </p:sp>
      <p:sp>
        <p:nvSpPr>
          <p:cNvPr id="11" name="Прямоугольник 10"/>
          <p:cNvSpPr/>
          <p:nvPr/>
        </p:nvSpPr>
        <p:spPr>
          <a:xfrm rot="456142">
            <a:off x="7021987" y="2185645"/>
            <a:ext cx="1223412" cy="369332"/>
          </a:xfrm>
          <a:prstGeom prst="rect">
            <a:avLst/>
          </a:prstGeom>
        </p:spPr>
        <p:txBody>
          <a:bodyPr wrap="none">
            <a:spAutoFit/>
          </a:bodyPr>
          <a:lstStyle/>
          <a:p>
            <a:r>
              <a:rPr lang="ru-RU" sz="1800" dirty="0" smtClean="0">
                <a:latin typeface="Times New Roman" pitchFamily="18" charset="0"/>
                <a:cs typeface="Times New Roman" pitchFamily="18" charset="0"/>
              </a:rPr>
              <a:t>1795–1869</a:t>
            </a:r>
            <a:endParaRPr lang="ru-RU" sz="1800" dirty="0">
              <a:latin typeface="Times New Roman" pitchFamily="18" charset="0"/>
              <a:cs typeface="Times New Roman" pitchFamily="18" charset="0"/>
            </a:endParaRPr>
          </a:p>
        </p:txBody>
      </p:sp>
      <p:sp>
        <p:nvSpPr>
          <p:cNvPr id="10" name="TextBox 9"/>
          <p:cNvSpPr txBox="1"/>
          <p:nvPr/>
        </p:nvSpPr>
        <p:spPr>
          <a:xfrm>
            <a:off x="1746349" y="666180"/>
            <a:ext cx="5112568" cy="1200329"/>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Екатерина </a:t>
            </a:r>
            <a:r>
              <a:rPr lang="ru-RU" sz="1800" dirty="0" smtClean="0">
                <a:latin typeface="Times New Roman" pitchFamily="18" charset="0"/>
                <a:cs typeface="Times New Roman" pitchFamily="18" charset="0"/>
              </a:rPr>
              <a:t>Бакунина не стремилась кружить головы своим поклонникам и прошла в жизни Пушкина и его лицейских товарищей лёгкою и светлою тенью.</a:t>
            </a:r>
            <a:endParaRPr lang="ru-RU" sz="1800" dirty="0">
              <a:latin typeface="Times New Roman" pitchFamily="18" charset="0"/>
              <a:cs typeface="Times New Roman" pitchFamily="18" charset="0"/>
            </a:endParaRPr>
          </a:p>
        </p:txBody>
      </p:sp>
      <p:sp>
        <p:nvSpPr>
          <p:cNvPr id="14" name="TextBox 13"/>
          <p:cNvSpPr txBox="1"/>
          <p:nvPr/>
        </p:nvSpPr>
        <p:spPr>
          <a:xfrm>
            <a:off x="2106389" y="1818308"/>
            <a:ext cx="5256584" cy="2277547"/>
          </a:xfrm>
          <a:prstGeom prst="rect">
            <a:avLst/>
          </a:prstGeom>
          <a:noFill/>
        </p:spPr>
        <p:txBody>
          <a:bodyPr wrap="square" rtlCol="0">
            <a:spAutoFit/>
          </a:bodyPr>
          <a:lstStyle/>
          <a:p>
            <a:pPr algn="ctr"/>
            <a:r>
              <a:rPr lang="ru-RU" sz="1800" dirty="0" smtClean="0">
                <a:solidFill>
                  <a:srgbClr val="7030A0"/>
                </a:solidFill>
                <a:latin typeface="Monotype Corsiva" pitchFamily="66" charset="0"/>
              </a:rPr>
              <a:t>Итак, я счастлив был, итак, я наслаждался,</a:t>
            </a:r>
          </a:p>
          <a:p>
            <a:pPr algn="ctr"/>
            <a:r>
              <a:rPr lang="ru-RU" sz="1800" dirty="0" smtClean="0">
                <a:solidFill>
                  <a:srgbClr val="7030A0"/>
                </a:solidFill>
                <a:latin typeface="Monotype Corsiva" pitchFamily="66" charset="0"/>
              </a:rPr>
              <a:t>Отрадой тихою, восторгом упивался…</a:t>
            </a:r>
          </a:p>
          <a:p>
            <a:pPr algn="ctr"/>
            <a:r>
              <a:rPr lang="ru-RU" sz="1800" dirty="0" smtClean="0">
                <a:solidFill>
                  <a:srgbClr val="7030A0"/>
                </a:solidFill>
                <a:latin typeface="Monotype Corsiva" pitchFamily="66" charset="0"/>
              </a:rPr>
              <a:t>И где веселья быстрый день?</a:t>
            </a:r>
          </a:p>
          <a:p>
            <a:pPr algn="ctr"/>
            <a:r>
              <a:rPr lang="ru-RU" sz="1800" dirty="0" smtClean="0">
                <a:solidFill>
                  <a:srgbClr val="7030A0"/>
                </a:solidFill>
                <a:latin typeface="Monotype Corsiva" pitchFamily="66" charset="0"/>
              </a:rPr>
              <a:t>Промчался лётом сновиденья,</a:t>
            </a:r>
          </a:p>
          <a:p>
            <a:pPr algn="ctr"/>
            <a:r>
              <a:rPr lang="ru-RU" sz="1800" dirty="0" smtClean="0">
                <a:solidFill>
                  <a:srgbClr val="7030A0"/>
                </a:solidFill>
                <a:latin typeface="Monotype Corsiva" pitchFamily="66" charset="0"/>
              </a:rPr>
              <a:t>Увяла прелесть наслажденья,</a:t>
            </a:r>
          </a:p>
          <a:p>
            <a:pPr algn="ctr"/>
            <a:r>
              <a:rPr lang="ru-RU" sz="1800" dirty="0" smtClean="0">
                <a:solidFill>
                  <a:srgbClr val="7030A0"/>
                </a:solidFill>
                <a:latin typeface="Monotype Corsiva" pitchFamily="66" charset="0"/>
              </a:rPr>
              <a:t>И снова вкруг меня угрюмой скуки тень!.. </a:t>
            </a:r>
          </a:p>
          <a:p>
            <a:pPr algn="r"/>
            <a:r>
              <a:rPr lang="ru-RU" i="1" dirty="0" smtClean="0">
                <a:latin typeface="Times New Roman" pitchFamily="18" charset="0"/>
                <a:cs typeface="Times New Roman" pitchFamily="18" charset="0"/>
              </a:rPr>
              <a:t>(«Итак, я счастлив был, итак, я наслаждался…»,1815 </a:t>
            </a:r>
            <a:r>
              <a:rPr lang="ru-RU" i="1" dirty="0" smtClean="0"/>
              <a:t>г.) </a:t>
            </a:r>
            <a:endParaRPr lang="ru-RU" dirty="0"/>
          </a:p>
        </p:txBody>
      </p:sp>
      <p:pic>
        <p:nvPicPr>
          <p:cNvPr id="12" name="Рисунок 11" descr="640fceda591b"/>
          <p:cNvPicPr/>
          <p:nvPr/>
        </p:nvPicPr>
        <p:blipFill>
          <a:blip r:embed="rId4" cstate="print"/>
          <a:srcRect/>
          <a:stretch>
            <a:fillRect/>
          </a:stretch>
        </p:blipFill>
        <p:spPr bwMode="auto">
          <a:xfrm>
            <a:off x="6714901" y="162124"/>
            <a:ext cx="1690420" cy="2228850"/>
          </a:xfrm>
          <a:prstGeom prst="rect">
            <a:avLst/>
          </a:prstGeom>
          <a:noFill/>
          <a:ln w="9525">
            <a:noFill/>
            <a:miter lim="800000"/>
            <a:headEnd/>
            <a:tailEnd/>
          </a:ln>
          <a:effectLst>
            <a:softEdge rad="127000"/>
          </a:effectLst>
          <a:scene3d>
            <a:camera prst="isometricOffAxis2Left"/>
            <a:lightRig rig="threePt" dir="t"/>
          </a:scene3d>
        </p:spPr>
      </p:pic>
      <p:sp>
        <p:nvSpPr>
          <p:cNvPr id="16" name="TextBox 15"/>
          <p:cNvSpPr txBox="1"/>
          <p:nvPr/>
        </p:nvSpPr>
        <p:spPr>
          <a:xfrm>
            <a:off x="378197" y="3762524"/>
            <a:ext cx="7920880" cy="1754326"/>
          </a:xfrm>
          <a:prstGeom prst="rect">
            <a:avLst/>
          </a:prstGeom>
          <a:noFill/>
        </p:spPr>
        <p:txBody>
          <a:bodyPr wrap="square" rtlCol="0">
            <a:spAutoFit/>
          </a:bodyPr>
          <a:lstStyle/>
          <a:p>
            <a:r>
              <a:rPr lang="ru-RU" sz="1800" dirty="0" smtClean="0"/>
              <a:t>     </a:t>
            </a:r>
            <a:r>
              <a:rPr lang="ru-RU" sz="1800" dirty="0" smtClean="0">
                <a:latin typeface="Times New Roman" pitchFamily="18" charset="0"/>
                <a:cs typeface="Times New Roman" pitchFamily="18" charset="0"/>
              </a:rPr>
              <a:t>Е.П.Бакунина, ученица художника К.Брюллова, в1834 году вышла замуж за отставного гвардии капитана, помещика А.А.Полторацкого, двоюродного брата А.П.Керн, и жила потом «вдали от суетного света». У неё будет своя судьба, но светлое воспоминание о Пушкине она пронесет через все годы, как и поэт о ней. Ей посвящены </a:t>
            </a:r>
            <a:r>
              <a:rPr lang="ru-RU" sz="1800" dirty="0" smtClean="0">
                <a:solidFill>
                  <a:srgbClr val="002060"/>
                </a:solidFill>
                <a:latin typeface="Times New Roman" pitchFamily="18" charset="0"/>
                <a:cs typeface="Times New Roman" pitchFamily="18" charset="0"/>
              </a:rPr>
              <a:t>«Уныние», «Месяц», «Певец», «Осеннее утро», «Окно», «Разлука», «Желание», «Слеза».</a:t>
            </a:r>
            <a:r>
              <a:rPr lang="ru-RU" sz="1800"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
        <p:nvSpPr>
          <p:cNvPr id="13" name="Управляющая кнопка: домой 12">
            <a:hlinkClick r:id="" action="ppaction://hlinkshowjump?jump=firstslide" highlightClick="1"/>
          </p:cNvPr>
          <p:cNvSpPr/>
          <p:nvPr/>
        </p:nvSpPr>
        <p:spPr>
          <a:xfrm>
            <a:off x="7723013" y="3330476"/>
            <a:ext cx="648072" cy="504056"/>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Управляющая кнопка: домой 14">
            <a:hlinkClick r:id="" action="ppaction://hlinkshowjump?jump=firstslide" highlightClick="1"/>
          </p:cNvPr>
          <p:cNvSpPr/>
          <p:nvPr/>
        </p:nvSpPr>
        <p:spPr>
          <a:xfrm>
            <a:off x="7867029" y="5346700"/>
            <a:ext cx="538360" cy="448244"/>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Евдокия Ивановна Голицына</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146949" y="1890316"/>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1780–1850</a:t>
            </a:r>
            <a:endParaRPr lang="ru-RU" sz="1600" dirty="0">
              <a:latin typeface="Times New Roman" pitchFamily="18" charset="0"/>
              <a:cs typeface="Times New Roman" pitchFamily="18" charset="0"/>
            </a:endParaRPr>
          </a:p>
        </p:txBody>
      </p:sp>
      <p:sp>
        <p:nvSpPr>
          <p:cNvPr id="10" name="TextBox 9"/>
          <p:cNvSpPr txBox="1"/>
          <p:nvPr/>
        </p:nvSpPr>
        <p:spPr>
          <a:xfrm>
            <a:off x="1674341" y="810196"/>
            <a:ext cx="5328592" cy="1477328"/>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a:t>
            </a:r>
            <a:r>
              <a:rPr lang="ru-RU" sz="1800" dirty="0" smtClean="0">
                <a:solidFill>
                  <a:srgbClr val="C00000"/>
                </a:solidFill>
                <a:latin typeface="Times New Roman" pitchFamily="18" charset="0"/>
                <a:cs typeface="Times New Roman" pitchFamily="18" charset="0"/>
              </a:rPr>
              <a:t>Евдокия Ивановна Голицына </a:t>
            </a:r>
            <a:r>
              <a:rPr lang="ru-RU" sz="1800" dirty="0" smtClean="0">
                <a:latin typeface="Times New Roman" pitchFamily="18" charset="0"/>
                <a:cs typeface="Times New Roman" pitchFamily="18" charset="0"/>
              </a:rPr>
              <a:t>- хозяйка одного из петербургских салонов, красивая и прекрасно</a:t>
            </a:r>
          </a:p>
          <a:p>
            <a:pPr algn="just"/>
            <a:r>
              <a:rPr lang="ru-RU" sz="1800" dirty="0" smtClean="0">
                <a:latin typeface="Times New Roman" pitchFamily="18" charset="0"/>
                <a:cs typeface="Times New Roman" pitchFamily="18" charset="0"/>
              </a:rPr>
              <a:t>образованная женщина. Отличалась любезностью</a:t>
            </a:r>
          </a:p>
          <a:p>
            <a:pPr algn="just"/>
            <a:r>
              <a:rPr lang="ru-RU" sz="1800" dirty="0" smtClean="0">
                <a:latin typeface="Times New Roman" pitchFamily="18" charset="0"/>
                <a:cs typeface="Times New Roman" pitchFamily="18" charset="0"/>
              </a:rPr>
              <a:t>и необыкновенной красотой. Вот как говорил о ней князь В.П.Вяземский: </a:t>
            </a:r>
            <a:r>
              <a:rPr lang="ru-RU" sz="1800" i="1" dirty="0" smtClean="0">
                <a:solidFill>
                  <a:srgbClr val="002060"/>
                </a:solidFill>
                <a:latin typeface="Times New Roman" pitchFamily="18" charset="0"/>
                <a:cs typeface="Times New Roman" pitchFamily="18" charset="0"/>
              </a:rPr>
              <a:t>«Княгиня Голицына была</a:t>
            </a:r>
            <a:endParaRPr lang="ru-RU" sz="1800" dirty="0">
              <a:solidFill>
                <a:srgbClr val="002060"/>
              </a:solidFill>
              <a:latin typeface="Times New Roman" pitchFamily="18" charset="0"/>
              <a:cs typeface="Times New Roman" pitchFamily="18" charset="0"/>
            </a:endParaRPr>
          </a:p>
        </p:txBody>
      </p:sp>
      <p:pic>
        <p:nvPicPr>
          <p:cNvPr id="13" name="Рисунок 12" descr="62eddfaedf64"/>
          <p:cNvPicPr/>
          <p:nvPr/>
        </p:nvPicPr>
        <p:blipFill>
          <a:blip r:embed="rId4" cstate="print"/>
          <a:srcRect/>
          <a:stretch>
            <a:fillRect/>
          </a:stretch>
        </p:blipFill>
        <p:spPr bwMode="auto">
          <a:xfrm>
            <a:off x="6858917" y="162124"/>
            <a:ext cx="1562100" cy="1944432"/>
          </a:xfrm>
          <a:prstGeom prst="rect">
            <a:avLst/>
          </a:prstGeom>
          <a:noFill/>
          <a:ln w="9525">
            <a:noFill/>
            <a:miter lim="800000"/>
            <a:headEnd/>
            <a:tailEnd/>
          </a:ln>
          <a:effectLst>
            <a:softEdge rad="127000"/>
          </a:effectLst>
        </p:spPr>
      </p:pic>
      <p:sp>
        <p:nvSpPr>
          <p:cNvPr id="17" name="TextBox 16"/>
          <p:cNvSpPr txBox="1"/>
          <p:nvPr/>
        </p:nvSpPr>
        <p:spPr>
          <a:xfrm>
            <a:off x="306189" y="2178348"/>
            <a:ext cx="7992888" cy="3416320"/>
          </a:xfrm>
          <a:prstGeom prst="rect">
            <a:avLst/>
          </a:prstGeom>
          <a:noFill/>
        </p:spPr>
        <p:txBody>
          <a:bodyPr wrap="square" rtlCol="0">
            <a:spAutoFit/>
          </a:bodyPr>
          <a:lstStyle/>
          <a:p>
            <a:pPr algn="just"/>
            <a:r>
              <a:rPr lang="ru-RU" sz="1800" i="1" dirty="0" smtClean="0">
                <a:solidFill>
                  <a:srgbClr val="002060"/>
                </a:solidFill>
                <a:latin typeface="Times New Roman" pitchFamily="18" charset="0"/>
                <a:cs typeface="Times New Roman" pitchFamily="18" charset="0"/>
              </a:rPr>
              <a:t>в своё время замечательная и своеобразная личность в петербургском обществе. Она была очень красива, и в красоте её выражалась своя особенность. Не знаю, какова была она в первой своей молодости, но и вторая, и третья молодость её пленяли какою-то свежестью и целомудрием девственности. Чёрные, выразительные глаза, густые тёмные волосы, падающие на плеча извилистыми локонами, южный матовый колорит лица, улыбка добродушная и грациозная: придайте к тому голос, произношение необыкновенно мягкое и благозвучное… вообще красота её отзывалась чем-то пластическим, напоминавшим древнее греческое изваяние. В ней ничто не обнаруживало обдуманной озабоченности, житейской женской изворотливости и суетливости. Напротив, в ней было что-то ясное, спокойное, скорее ленивое, бесстрастное.»</a:t>
            </a:r>
            <a:endParaRPr lang="ru-RU" sz="1800" dirty="0">
              <a:solidFill>
                <a:srgbClr val="002060"/>
              </a:solidFill>
              <a:latin typeface="Times New Roman" pitchFamily="18" charset="0"/>
              <a:cs typeface="Times New Roman" pitchFamily="18" charset="0"/>
            </a:endParaRPr>
          </a:p>
        </p:txBody>
      </p:sp>
      <p:sp>
        <p:nvSpPr>
          <p:cNvPr id="9" name="Управляющая кнопка: домой 8">
            <a:hlinkClick r:id="" action="ppaction://hlinkshowjump?jump=firstslide" highlightClick="1"/>
          </p:cNvPr>
          <p:cNvSpPr/>
          <p:nvPr/>
        </p:nvSpPr>
        <p:spPr>
          <a:xfrm>
            <a:off x="7795021" y="5418708"/>
            <a:ext cx="648072" cy="432048"/>
          </a:xfrm>
          <a:prstGeom prst="actionButtonHom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1"/>
            <a:ext cx="8677274" cy="6084867"/>
          </a:xfrm>
          <a:prstGeom prst="rect">
            <a:avLst/>
          </a:prstGeom>
        </p:spPr>
      </p:pic>
      <p:pic>
        <p:nvPicPr>
          <p:cNvPr id="5" name="Picture 27" descr="41"/>
          <p:cNvPicPr>
            <a:picLocks noChangeAspect="1" noChangeArrowheads="1" noCrop="1"/>
          </p:cNvPicPr>
          <p:nvPr/>
        </p:nvPicPr>
        <p:blipFill>
          <a:blip r:embed="rId3" cstate="print"/>
          <a:srcRect/>
          <a:stretch>
            <a:fillRect/>
          </a:stretch>
        </p:blipFill>
        <p:spPr bwMode="auto">
          <a:xfrm>
            <a:off x="234181" y="4770636"/>
            <a:ext cx="1262478" cy="1080120"/>
          </a:xfrm>
          <a:prstGeom prst="rect">
            <a:avLst/>
          </a:prstGeom>
          <a:noFill/>
          <a:ln w="9525">
            <a:noFill/>
            <a:miter lim="800000"/>
            <a:headEnd/>
            <a:tailEnd/>
          </a:ln>
        </p:spPr>
      </p:pic>
      <p:sp>
        <p:nvSpPr>
          <p:cNvPr id="7" name="TextBox 6"/>
          <p:cNvSpPr txBox="1"/>
          <p:nvPr/>
        </p:nvSpPr>
        <p:spPr>
          <a:xfrm>
            <a:off x="2106389" y="234132"/>
            <a:ext cx="4536504" cy="400110"/>
          </a:xfrm>
          <a:prstGeom prst="rect">
            <a:avLst/>
          </a:prstGeom>
          <a:solidFill>
            <a:schemeClr val="bg1">
              <a:lumMod val="85000"/>
            </a:schemeClr>
          </a:solidFill>
          <a:scene3d>
            <a:camera prst="orthographicFront"/>
            <a:lightRig rig="threePt" dir="t"/>
          </a:scene3d>
          <a:sp3d>
            <a:bevelT w="139700" prst="cross"/>
          </a:sp3d>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Евдокия Ивановна Голицына</a:t>
            </a:r>
            <a:endParaRPr lang="ru-RU" sz="2000" b="1" dirty="0">
              <a:solidFill>
                <a:srgbClr val="C00000"/>
              </a:solidFill>
              <a:latin typeface="Times New Roman" pitchFamily="18" charset="0"/>
              <a:cs typeface="Times New Roman" pitchFamily="18" charset="0"/>
            </a:endParaRPr>
          </a:p>
        </p:txBody>
      </p:sp>
      <p:sp>
        <p:nvSpPr>
          <p:cNvPr id="11" name="Прямоугольник 10"/>
          <p:cNvSpPr/>
          <p:nvPr/>
        </p:nvSpPr>
        <p:spPr>
          <a:xfrm>
            <a:off x="7074941" y="2034332"/>
            <a:ext cx="1107996" cy="338554"/>
          </a:xfrm>
          <a:prstGeom prst="rect">
            <a:avLst/>
          </a:prstGeom>
        </p:spPr>
        <p:txBody>
          <a:bodyPr wrap="none">
            <a:spAutoFit/>
          </a:bodyPr>
          <a:lstStyle/>
          <a:p>
            <a:r>
              <a:rPr lang="ru-RU" sz="1600" dirty="0" smtClean="0">
                <a:latin typeface="Times New Roman" pitchFamily="18" charset="0"/>
                <a:cs typeface="Times New Roman" pitchFamily="18" charset="0"/>
              </a:rPr>
              <a:t>1780–1850</a:t>
            </a:r>
            <a:endParaRPr lang="ru-RU" sz="1600" dirty="0">
              <a:latin typeface="Times New Roman" pitchFamily="18" charset="0"/>
              <a:cs typeface="Times New Roman" pitchFamily="18" charset="0"/>
            </a:endParaRPr>
          </a:p>
        </p:txBody>
      </p:sp>
      <p:sp>
        <p:nvSpPr>
          <p:cNvPr id="10" name="TextBox 9"/>
          <p:cNvSpPr txBox="1"/>
          <p:nvPr/>
        </p:nvSpPr>
        <p:spPr>
          <a:xfrm>
            <a:off x="1818357" y="594172"/>
            <a:ext cx="5112568" cy="1754326"/>
          </a:xfrm>
          <a:prstGeom prst="rect">
            <a:avLst/>
          </a:prstGeom>
          <a:noFill/>
        </p:spPr>
        <p:txBody>
          <a:bodyPr wrap="square" rtlCol="0">
            <a:spAutoFit/>
          </a:bodyPr>
          <a:lstStyle/>
          <a:p>
            <a:pPr algn="just"/>
            <a:r>
              <a:rPr lang="ru-RU" dirty="0" smtClean="0"/>
              <a:t> </a:t>
            </a:r>
            <a:r>
              <a:rPr lang="ru-RU" dirty="0" smtClean="0"/>
              <a:t>     </a:t>
            </a:r>
            <a:r>
              <a:rPr lang="ru-RU" sz="1800" dirty="0" smtClean="0">
                <a:latin typeface="Times New Roman" pitchFamily="18" charset="0"/>
                <a:cs typeface="Times New Roman" pitchFamily="18" charset="0"/>
              </a:rPr>
              <a:t>В </a:t>
            </a:r>
            <a:r>
              <a:rPr lang="ru-RU" sz="1800" dirty="0" smtClean="0">
                <a:latin typeface="Times New Roman" pitchFamily="18" charset="0"/>
                <a:cs typeface="Times New Roman" pitchFamily="18" charset="0"/>
              </a:rPr>
              <a:t>1817-1819 гг. Пушкин был частым гостем салона </a:t>
            </a:r>
            <a:r>
              <a:rPr lang="ru-RU" sz="1800" dirty="0" smtClean="0">
                <a:latin typeface="Times New Roman" pitchFamily="18" charset="0"/>
                <a:cs typeface="Times New Roman" pitchFamily="18" charset="0"/>
              </a:rPr>
              <a:t>«ночной </a:t>
            </a:r>
            <a:r>
              <a:rPr lang="ru-RU" sz="1800" dirty="0" smtClean="0">
                <a:latin typeface="Times New Roman" pitchFamily="18" charset="0"/>
                <a:cs typeface="Times New Roman" pitchFamily="18" charset="0"/>
              </a:rPr>
              <a:t>княгини» (так называли Голицыну, так как она обычно принимала гостей поздним вечером и приемы ее длились до рассвета). </a:t>
            </a:r>
          </a:p>
          <a:p>
            <a:pPr algn="just"/>
            <a:r>
              <a:rPr lang="ru-RU" sz="1800" dirty="0" smtClean="0">
                <a:latin typeface="Times New Roman" pitchFamily="18" charset="0"/>
                <a:cs typeface="Times New Roman" pitchFamily="18" charset="0"/>
              </a:rPr>
              <a:t>     Карамзин о пылкой страсти Пушкина писал</a:t>
            </a:r>
            <a:r>
              <a:rPr lang="ru-RU" sz="1800" i="1" dirty="0" smtClean="0">
                <a:latin typeface="Times New Roman" pitchFamily="18" charset="0"/>
                <a:cs typeface="Times New Roman" pitchFamily="18" charset="0"/>
              </a:rPr>
              <a:t>:</a:t>
            </a:r>
            <a:endParaRPr lang="ru-RU" sz="1800" dirty="0">
              <a:latin typeface="Times New Roman" pitchFamily="18" charset="0"/>
              <a:cs typeface="Times New Roman" pitchFamily="18" charset="0"/>
            </a:endParaRPr>
          </a:p>
        </p:txBody>
      </p:sp>
      <p:sp>
        <p:nvSpPr>
          <p:cNvPr id="17" name="TextBox 16"/>
          <p:cNvSpPr txBox="1"/>
          <p:nvPr/>
        </p:nvSpPr>
        <p:spPr>
          <a:xfrm>
            <a:off x="306189" y="3258468"/>
            <a:ext cx="8136904" cy="1754326"/>
          </a:xfrm>
          <a:prstGeom prst="rect">
            <a:avLst/>
          </a:prstGeom>
          <a:noFill/>
        </p:spPr>
        <p:txBody>
          <a:bodyPr wrap="square" rtlCol="0">
            <a:spAutoFit/>
          </a:bodyPr>
          <a:lstStyle/>
          <a:p>
            <a:pPr algn="just"/>
            <a:r>
              <a:rPr lang="ru-RU" sz="1800" dirty="0" smtClean="0">
                <a:latin typeface="Times New Roman" pitchFamily="18" charset="0"/>
                <a:cs typeface="Times New Roman" pitchFamily="18" charset="0"/>
              </a:rPr>
              <a:t>     Голицына была старше Пушкина на 20 лет. Но это не помешало поэту увлечься княгиней. По выражению П.А.Вяземского, Пушкин «был маленько привожен ею». </a:t>
            </a:r>
          </a:p>
          <a:p>
            <a:pPr algn="just"/>
            <a:r>
              <a:rPr lang="ru-RU" sz="1800" dirty="0" smtClean="0">
                <a:latin typeface="Times New Roman" pitchFamily="18" charset="0"/>
                <a:cs typeface="Times New Roman" pitchFamily="18" charset="0"/>
              </a:rPr>
              <a:t>     Известны три стихотворения Александра Сергеевича, обращённые к княгине Голицыной: </a:t>
            </a:r>
            <a:r>
              <a:rPr lang="ru-RU" sz="1800" dirty="0" smtClean="0">
                <a:solidFill>
                  <a:srgbClr val="002060"/>
                </a:solidFill>
                <a:latin typeface="Times New Roman" pitchFamily="18" charset="0"/>
                <a:cs typeface="Times New Roman" pitchFamily="18" charset="0"/>
              </a:rPr>
              <a:t>«</a:t>
            </a:r>
            <a:r>
              <a:rPr lang="ru-RU" sz="1800" b="1" dirty="0" smtClean="0">
                <a:solidFill>
                  <a:srgbClr val="002060"/>
                </a:solidFill>
                <a:latin typeface="Times New Roman" pitchFamily="18" charset="0"/>
                <a:cs typeface="Times New Roman" pitchFamily="18" charset="0"/>
              </a:rPr>
              <a:t>К ***</a:t>
            </a:r>
            <a:r>
              <a:rPr lang="ru-RU" sz="1800" dirty="0" smtClean="0">
                <a:solidFill>
                  <a:srgbClr val="002060"/>
                </a:solidFill>
                <a:latin typeface="Times New Roman" pitchFamily="18" charset="0"/>
                <a:cs typeface="Times New Roman" pitchFamily="18" charset="0"/>
              </a:rPr>
              <a:t>», «Простой воспитанник природы», «Краёв чужих неопытный любитель…». </a:t>
            </a:r>
            <a:endParaRPr lang="ru-RU" sz="1800" dirty="0">
              <a:solidFill>
                <a:srgbClr val="002060"/>
              </a:solidFill>
              <a:latin typeface="Times New Roman" pitchFamily="18" charset="0"/>
              <a:cs typeface="Times New Roman" pitchFamily="18" charset="0"/>
            </a:endParaRPr>
          </a:p>
        </p:txBody>
      </p:sp>
      <p:sp>
        <p:nvSpPr>
          <p:cNvPr id="12" name="TextBox 11"/>
          <p:cNvSpPr txBox="1"/>
          <p:nvPr/>
        </p:nvSpPr>
        <p:spPr>
          <a:xfrm>
            <a:off x="1890365" y="2394372"/>
            <a:ext cx="6408712" cy="923330"/>
          </a:xfrm>
          <a:prstGeom prst="rect">
            <a:avLst/>
          </a:prstGeom>
          <a:noFill/>
        </p:spPr>
        <p:txBody>
          <a:bodyPr wrap="square" rtlCol="0">
            <a:spAutoFit/>
          </a:bodyPr>
          <a:lstStyle/>
          <a:p>
            <a:pPr algn="just"/>
            <a:r>
              <a:rPr lang="ru-RU" sz="1800" i="1" dirty="0" smtClean="0">
                <a:solidFill>
                  <a:srgbClr val="002060"/>
                </a:solidFill>
                <a:latin typeface="Times New Roman" pitchFamily="18" charset="0"/>
                <a:cs typeface="Times New Roman" pitchFamily="18" charset="0"/>
              </a:rPr>
              <a:t>«Поэт Пушкин у нас в доме смертельно влюбился в Пифию Голицыну и теперь уже проводит у нее вечера: лжет от любви, сердится от любви, только еще не пишет от любви…»</a:t>
            </a:r>
            <a:endParaRPr lang="ru-RU" dirty="0"/>
          </a:p>
        </p:txBody>
      </p:sp>
      <p:pic>
        <p:nvPicPr>
          <p:cNvPr id="14" name="Рисунок 13" descr="http://player.myshared.ru/4/318751/data/images/img5.jpg"/>
          <p:cNvPicPr/>
          <p:nvPr/>
        </p:nvPicPr>
        <p:blipFill>
          <a:blip r:embed="rId4" cstate="print"/>
          <a:srcRect/>
          <a:stretch>
            <a:fillRect/>
          </a:stretch>
        </p:blipFill>
        <p:spPr bwMode="auto">
          <a:xfrm>
            <a:off x="6930925" y="234132"/>
            <a:ext cx="1440160" cy="1728192"/>
          </a:xfrm>
          <a:prstGeom prst="rect">
            <a:avLst/>
          </a:prstGeom>
          <a:noFill/>
          <a:ln w="9525">
            <a:noFill/>
            <a:miter lim="800000"/>
            <a:headEnd/>
            <a:tailEnd/>
          </a:ln>
          <a:effectLst>
            <a:softEdge rad="1270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1866</TotalTime>
  <Words>4902</Words>
  <Application>Microsoft Office PowerPoint</Application>
  <PresentationFormat>Произвольный</PresentationFormat>
  <Paragraphs>516</Paragraphs>
  <Slides>46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46</vt:i4>
      </vt:variant>
    </vt:vector>
  </HeadingPairs>
  <TitlesOfParts>
    <vt:vector size="47"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Нина Александровна</dc:creator>
  <cp:lastModifiedBy>Нина Александровна</cp:lastModifiedBy>
  <cp:revision>192</cp:revision>
  <dcterms:created xsi:type="dcterms:W3CDTF">2024-04-06T12:23:38Z</dcterms:created>
  <dcterms:modified xsi:type="dcterms:W3CDTF">2024-04-25T10:48:20Z</dcterms:modified>
</cp:coreProperties>
</file>