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Default Extension="wdp" ContentType="image/vnd.ms-photo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8" r:id="rId2"/>
  </p:sldMasterIdLst>
  <p:notesMasterIdLst>
    <p:notesMasterId r:id="rId23"/>
  </p:notesMasterIdLst>
  <p:sldIdLst>
    <p:sldId id="256" r:id="rId3"/>
    <p:sldId id="278" r:id="rId4"/>
    <p:sldId id="263" r:id="rId5"/>
    <p:sldId id="261" r:id="rId6"/>
    <p:sldId id="276" r:id="rId7"/>
    <p:sldId id="280" r:id="rId8"/>
    <p:sldId id="274" r:id="rId9"/>
    <p:sldId id="273" r:id="rId10"/>
    <p:sldId id="264" r:id="rId11"/>
    <p:sldId id="265" r:id="rId12"/>
    <p:sldId id="266" r:id="rId13"/>
    <p:sldId id="269" r:id="rId14"/>
    <p:sldId id="268" r:id="rId15"/>
    <p:sldId id="267" r:id="rId16"/>
    <p:sldId id="271" r:id="rId17"/>
    <p:sldId id="282" r:id="rId18"/>
    <p:sldId id="277" r:id="rId19"/>
    <p:sldId id="281" r:id="rId20"/>
    <p:sldId id="270" r:id="rId21"/>
    <p:sldId id="260" r:id="rId2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BAC5"/>
    <a:srgbClr val="5658B2"/>
    <a:srgbClr val="952B98"/>
    <a:srgbClr val="C7E9F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>
      <p:cViewPr varScale="1">
        <p:scale>
          <a:sx n="73" d="100"/>
          <a:sy n="73" d="100"/>
        </p:scale>
        <p:origin x="-330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4" d="100"/>
          <a:sy n="74" d="100"/>
        </p:scale>
        <p:origin x="-3276" y="-90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D7DC0A-CCF0-45C0-BEC8-264066D6E47A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25AB37-8D45-49E4-A3A6-B95A6D501C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353299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25AB37-8D45-49E4-A3A6-B95A6D501C57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365506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A9FAF79-DFEF-4BA0-BB16-44373388FD7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38200" y="1305098"/>
            <a:ext cx="10515600" cy="2867891"/>
          </a:xfrm>
        </p:spPr>
        <p:txBody>
          <a:bodyPr anchor="b"/>
          <a:lstStyle>
            <a:lvl1pPr algn="l">
              <a:defRPr sz="60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dirty="0"/>
              <a:t>Название проекта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1ACD8A18-C1D3-4EA1-80DB-ED65BF4C3AA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38200" y="4596938"/>
            <a:ext cx="10515600" cy="448887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Фамилия, имя автора проекта</a:t>
            </a:r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xmlns="" id="{3ACF126C-C518-4E32-B7B4-D0DE6BE6DA6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199" y="5059562"/>
            <a:ext cx="6301567" cy="448887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dirty="0"/>
              <a:t>Фамилия, имя соавтора проекта</a:t>
            </a:r>
          </a:p>
        </p:txBody>
      </p:sp>
      <p:sp>
        <p:nvSpPr>
          <p:cNvPr id="9" name="Текст 7">
            <a:extLst>
              <a:ext uri="{FF2B5EF4-FFF2-40B4-BE49-F238E27FC236}">
                <a16:creationId xmlns:a16="http://schemas.microsoft.com/office/drawing/2014/main" xmlns="" id="{E53871E3-0580-49FA-AFE4-1D4E404F728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38199" y="5657898"/>
            <a:ext cx="6301567" cy="299260"/>
          </a:xfrm>
        </p:spPr>
        <p:txBody>
          <a:bodyPr>
            <a:noAutofit/>
          </a:bodyPr>
          <a:lstStyle>
            <a:lvl1pPr marL="0" indent="0">
              <a:buNone/>
              <a:defRPr sz="16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dirty="0"/>
              <a:t>Регион, город / населенный пункт</a:t>
            </a:r>
          </a:p>
        </p:txBody>
      </p:sp>
      <p:sp>
        <p:nvSpPr>
          <p:cNvPr id="12" name="Текст 7">
            <a:extLst>
              <a:ext uri="{FF2B5EF4-FFF2-40B4-BE49-F238E27FC236}">
                <a16:creationId xmlns:a16="http://schemas.microsoft.com/office/drawing/2014/main" xmlns="" id="{274D96BE-ABC2-42B8-B5B8-2E97AB05F77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38198" y="6095762"/>
            <a:ext cx="6301567" cy="299260"/>
          </a:xfrm>
        </p:spPr>
        <p:txBody>
          <a:bodyPr>
            <a:noAutofit/>
          </a:bodyPr>
          <a:lstStyle>
            <a:lvl1pPr marL="0" indent="0">
              <a:buNone/>
              <a:defRPr sz="16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dirty="0"/>
              <a:t>Номинация</a:t>
            </a:r>
          </a:p>
        </p:txBody>
      </p:sp>
      <p:sp>
        <p:nvSpPr>
          <p:cNvPr id="17" name="Текст 7">
            <a:extLst>
              <a:ext uri="{FF2B5EF4-FFF2-40B4-BE49-F238E27FC236}">
                <a16:creationId xmlns:a16="http://schemas.microsoft.com/office/drawing/2014/main" xmlns="" id="{870B6641-30A3-42EF-ADB0-7B5915FAC29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526684" y="6092755"/>
            <a:ext cx="1352204" cy="299260"/>
          </a:xfrm>
        </p:spPr>
        <p:txBody>
          <a:bodyPr>
            <a:noAutofit/>
          </a:bodyPr>
          <a:lstStyle>
            <a:lvl1pPr marL="0" indent="0" algn="r">
              <a:buNone/>
              <a:defRPr sz="16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2020 </a:t>
            </a:r>
            <a:r>
              <a:rPr lang="ru-RU" dirty="0"/>
              <a:t>год</a:t>
            </a:r>
          </a:p>
        </p:txBody>
      </p:sp>
    </p:spTree>
    <p:extLst>
      <p:ext uri="{BB962C8B-B14F-4D97-AF65-F5344CB8AC3E}">
        <p14:creationId xmlns="" xmlns:p14="http://schemas.microsoft.com/office/powerpoint/2010/main" val="30746647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A9FAF79-DFEF-4BA0-BB16-44373388FD7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38200" y="1305098"/>
            <a:ext cx="5179142" cy="2867891"/>
          </a:xfrm>
        </p:spPr>
        <p:txBody>
          <a:bodyPr anchor="b"/>
          <a:lstStyle>
            <a:lvl1pPr algn="l">
              <a:defRPr sz="60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dirty="0"/>
              <a:t>Благодарю </a:t>
            </a:r>
            <a:br>
              <a:rPr lang="ru-RU" dirty="0"/>
            </a:br>
            <a:r>
              <a:rPr lang="ru-RU" dirty="0"/>
              <a:t>за внимание!</a:t>
            </a:r>
          </a:p>
        </p:txBody>
      </p:sp>
      <p:sp>
        <p:nvSpPr>
          <p:cNvPr id="12" name="Текст 7">
            <a:extLst>
              <a:ext uri="{FF2B5EF4-FFF2-40B4-BE49-F238E27FC236}">
                <a16:creationId xmlns:a16="http://schemas.microsoft.com/office/drawing/2014/main" xmlns="" id="{274D96BE-ABC2-42B8-B5B8-2E97AB05F77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38198" y="6092755"/>
            <a:ext cx="6301567" cy="299260"/>
          </a:xfrm>
        </p:spPr>
        <p:txBody>
          <a:bodyPr>
            <a:noAutofit/>
          </a:bodyPr>
          <a:lstStyle>
            <a:lvl1pPr marL="0" indent="0">
              <a:buNone/>
              <a:defRPr sz="16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E-mail </a:t>
            </a:r>
            <a:r>
              <a:rPr lang="ru-RU" dirty="0"/>
              <a:t>автора проекта</a:t>
            </a:r>
          </a:p>
        </p:txBody>
      </p:sp>
      <p:sp>
        <p:nvSpPr>
          <p:cNvPr id="17" name="Текст 7">
            <a:extLst>
              <a:ext uri="{FF2B5EF4-FFF2-40B4-BE49-F238E27FC236}">
                <a16:creationId xmlns:a16="http://schemas.microsoft.com/office/drawing/2014/main" xmlns="" id="{870B6641-30A3-42EF-ADB0-7B5915FAC29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526684" y="6092755"/>
            <a:ext cx="1352204" cy="299260"/>
          </a:xfrm>
        </p:spPr>
        <p:txBody>
          <a:bodyPr>
            <a:noAutofit/>
          </a:bodyPr>
          <a:lstStyle>
            <a:lvl1pPr marL="0" indent="0" algn="r">
              <a:buNone/>
              <a:defRPr sz="16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2020 </a:t>
            </a:r>
            <a:r>
              <a:rPr lang="ru-RU" dirty="0"/>
              <a:t>год</a:t>
            </a:r>
          </a:p>
        </p:txBody>
      </p:sp>
    </p:spTree>
    <p:extLst>
      <p:ext uri="{BB962C8B-B14F-4D97-AF65-F5344CB8AC3E}">
        <p14:creationId xmlns="" xmlns:p14="http://schemas.microsoft.com/office/powerpoint/2010/main" val="34180771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5B12266-6B86-4DDF-BED6-690D97913B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C1A17F4A-B773-4CEA-B947-7A894D4423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4BA5BBD7-EB5C-4D26-B49B-C83750E8EB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932903" y="6356350"/>
            <a:ext cx="7420897" cy="365125"/>
          </a:xfrm>
        </p:spPr>
        <p:txBody>
          <a:bodyPr/>
          <a:lstStyle/>
          <a:p>
            <a:pPr algn="r"/>
            <a:r>
              <a:rPr lang="ru-RU" dirty="0"/>
              <a:t>Название проекта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E38BE473-1D60-4704-AF2F-3AA251CF02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25C63C6-1990-4CF1-B6C6-5F21AB3DF64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780271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D9F8669-6629-4BDF-9F0A-74A045CE41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E38FD29B-4992-46CF-B0EB-68589671778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87C96432-21A6-401F-8B41-01C5840403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16C91E96-666E-4E5D-AEDA-3C68C7D147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886632" y="6356350"/>
            <a:ext cx="6467168" cy="365125"/>
          </a:xfrm>
        </p:spPr>
        <p:txBody>
          <a:bodyPr/>
          <a:lstStyle/>
          <a:p>
            <a:pPr algn="r"/>
            <a:r>
              <a:rPr lang="ru-RU" dirty="0"/>
              <a:t>Название проекта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60D940B1-30B6-481B-BBD5-F702FBC320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25C63C6-1990-4CF1-B6C6-5F21AB3DF64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061704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52FDD93-AAFF-4E97-961C-E1DBEAAC4D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9533244" cy="1007806"/>
          </a:xfrm>
        </p:spPr>
        <p:txBody>
          <a:bodyPr anchor="t" anchorCtr="0">
            <a:normAutofit/>
          </a:bodyPr>
          <a:lstStyle>
            <a:lvl1pPr>
              <a:defRPr sz="4400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50F7212E-332C-458F-A8FC-888549B54E2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838200" y="1789471"/>
            <a:ext cx="10517188" cy="349045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99F7FBDC-86CB-4C18-8453-DEE50BBE863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5503863"/>
            <a:ext cx="3932237" cy="3651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BCF0DFB6-FB00-45B0-9F69-A84224BA12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ru-RU" dirty="0"/>
              <a:t>Название проекта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B932B5F0-C35E-45DD-A4E5-40DE84A1DA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25C63C6-1990-4CF1-B6C6-5F21AB3DF64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6334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.pn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F310640-F4C3-4ED6-A671-2C0FC21107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876CC5A6-2859-49AA-8A17-B60A4C792F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C0C34B2A-0A61-4E0A-9907-45F81F3E2EE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7315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/>
            <a:r>
              <a:rPr lang="ru-RU" dirty="0"/>
              <a:t>Название проекта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660FB44B-7883-4578-8C9E-14C44EAB40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879D38-0B04-4CAD-BAB2-034AD8BC785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703258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8" r:id="rId2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A020CEC-BE11-42E7-AB3E-89667B1B14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65471"/>
            <a:ext cx="10515600" cy="795081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C2EB9936-7E17-4E7E-BEE4-00DCA5F302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5F1236F1-7C49-4418-BAA1-EC77EE7022B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57600" y="6356350"/>
            <a:ext cx="7696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/>
            <a:r>
              <a:rPr lang="ru-RU" dirty="0"/>
              <a:t>Название проекта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C0AB25C7-EB59-4942-94E1-1CBFA6F761C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5C63C6-1990-4CF1-B6C6-5F21AB3DF64E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9BBAA259-9127-4A16-A226-E10C7292AC0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4655" y="265471"/>
            <a:ext cx="1101090" cy="69542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5391922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2" r:id="rId2"/>
    <p:sldLayoutId id="2147483667" r:id="rId3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5.png"/><Relationship Id="rId5" Type="http://schemas.openxmlformats.org/officeDocument/2006/relationships/image" Target="../media/image92.png"/><Relationship Id="rId4" Type="http://schemas.openxmlformats.org/officeDocument/2006/relationships/image" Target="../media/image9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6.png"/><Relationship Id="rId3" Type="http://schemas.openxmlformats.org/officeDocument/2006/relationships/image" Target="../media/image84.png"/><Relationship Id="rId7" Type="http://schemas.microsoft.com/office/2007/relationships/hdphoto" Target="../media/hdphoto1.wdp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5.png"/><Relationship Id="rId5" Type="http://schemas.openxmlformats.org/officeDocument/2006/relationships/image" Target="../media/image94.png"/><Relationship Id="rId4" Type="http://schemas.openxmlformats.org/officeDocument/2006/relationships/image" Target="../media/image25.png"/><Relationship Id="rId9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1.png"/><Relationship Id="rId3" Type="http://schemas.openxmlformats.org/officeDocument/2006/relationships/image" Target="../media/image98.png"/><Relationship Id="rId7" Type="http://schemas.openxmlformats.org/officeDocument/2006/relationships/image" Target="../media/image26.gif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0.png"/><Relationship Id="rId5" Type="http://schemas.openxmlformats.org/officeDocument/2006/relationships/image" Target="../media/image99.png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6.jpeg"/><Relationship Id="rId3" Type="http://schemas.openxmlformats.org/officeDocument/2006/relationships/image" Target="../media/image25.png"/><Relationship Id="rId7" Type="http://schemas.openxmlformats.org/officeDocument/2006/relationships/image" Target="../media/image105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4.png"/><Relationship Id="rId5" Type="http://schemas.openxmlformats.org/officeDocument/2006/relationships/image" Target="../media/image103.png"/><Relationship Id="rId4" Type="http://schemas.openxmlformats.org/officeDocument/2006/relationships/image" Target="../media/image10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6.png"/><Relationship Id="rId5" Type="http://schemas.openxmlformats.org/officeDocument/2006/relationships/image" Target="../media/image109.gif"/><Relationship Id="rId4" Type="http://schemas.openxmlformats.org/officeDocument/2006/relationships/image" Target="../media/image108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4.png"/><Relationship Id="rId3" Type="http://schemas.openxmlformats.org/officeDocument/2006/relationships/image" Target="../media/image110.jpeg"/><Relationship Id="rId7" Type="http://schemas.microsoft.com/office/2007/relationships/hdphoto" Target="../media/hdphoto2.wdp"/><Relationship Id="rId12" Type="http://schemas.openxmlformats.org/officeDocument/2006/relationships/image" Target="../media/image5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3.png"/><Relationship Id="rId11" Type="http://schemas.microsoft.com/office/2007/relationships/hdphoto" Target="../media/hdphoto4.wdp"/><Relationship Id="rId5" Type="http://schemas.openxmlformats.org/officeDocument/2006/relationships/image" Target="../media/image112.png"/><Relationship Id="rId10" Type="http://schemas.openxmlformats.org/officeDocument/2006/relationships/image" Target="../media/image115.png"/><Relationship Id="rId4" Type="http://schemas.openxmlformats.org/officeDocument/2006/relationships/image" Target="../media/image111.png"/><Relationship Id="rId9" Type="http://schemas.microsoft.com/office/2007/relationships/hdphoto" Target="../media/hdphoto3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2" Type="http://schemas.openxmlformats.org/officeDocument/2006/relationships/image" Target="../media/image116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8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5.png"/><Relationship Id="rId3" Type="http://schemas.openxmlformats.org/officeDocument/2006/relationships/image" Target="../media/image120.png"/><Relationship Id="rId7" Type="http://schemas.openxmlformats.org/officeDocument/2006/relationships/image" Target="../media/image124.png"/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23.png"/><Relationship Id="rId5" Type="http://schemas.openxmlformats.org/officeDocument/2006/relationships/image" Target="../media/image122.png"/><Relationship Id="rId10" Type="http://schemas.openxmlformats.org/officeDocument/2006/relationships/image" Target="../media/image127.png"/><Relationship Id="rId4" Type="http://schemas.openxmlformats.org/officeDocument/2006/relationships/image" Target="../media/image121.png"/><Relationship Id="rId9" Type="http://schemas.openxmlformats.org/officeDocument/2006/relationships/image" Target="../media/image1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2" Type="http://schemas.openxmlformats.org/officeDocument/2006/relationships/image" Target="../media/image128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mailto:Ylka.77@mail.ru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png"/><Relationship Id="rId7" Type="http://schemas.openxmlformats.org/officeDocument/2006/relationships/image" Target="../media/image1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13" Type="http://schemas.openxmlformats.org/officeDocument/2006/relationships/image" Target="../media/image26.gif"/><Relationship Id="rId3" Type="http://schemas.openxmlformats.org/officeDocument/2006/relationships/image" Target="../media/image16.png"/><Relationship Id="rId7" Type="http://schemas.openxmlformats.org/officeDocument/2006/relationships/image" Target="../media/image20.jpeg"/><Relationship Id="rId12" Type="http://schemas.openxmlformats.org/officeDocument/2006/relationships/image" Target="../media/image25.png"/><Relationship Id="rId2" Type="http://schemas.openxmlformats.org/officeDocument/2006/relationships/image" Target="../media/image15.jpeg"/><Relationship Id="rId16" Type="http://schemas.openxmlformats.org/officeDocument/2006/relationships/image" Target="../media/image2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9.jpeg"/><Relationship Id="rId11" Type="http://schemas.openxmlformats.org/officeDocument/2006/relationships/image" Target="../media/image24.jpeg"/><Relationship Id="rId5" Type="http://schemas.openxmlformats.org/officeDocument/2006/relationships/image" Target="../media/image18.jpeg"/><Relationship Id="rId15" Type="http://schemas.openxmlformats.org/officeDocument/2006/relationships/image" Target="../media/image5.png"/><Relationship Id="rId10" Type="http://schemas.openxmlformats.org/officeDocument/2006/relationships/image" Target="../media/image23.jpeg"/><Relationship Id="rId4" Type="http://schemas.openxmlformats.org/officeDocument/2006/relationships/image" Target="../media/image17.jpeg"/><Relationship Id="rId9" Type="http://schemas.openxmlformats.org/officeDocument/2006/relationships/image" Target="../media/image22.jpeg"/><Relationship Id="rId14" Type="http://schemas.openxmlformats.org/officeDocument/2006/relationships/image" Target="../media/image2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2.png"/><Relationship Id="rId11" Type="http://schemas.openxmlformats.org/officeDocument/2006/relationships/image" Target="../media/image37.png"/><Relationship Id="rId5" Type="http://schemas.openxmlformats.org/officeDocument/2006/relationships/image" Target="../media/image31.png"/><Relationship Id="rId10" Type="http://schemas.openxmlformats.org/officeDocument/2006/relationships/image" Target="../media/image36.png"/><Relationship Id="rId4" Type="http://schemas.openxmlformats.org/officeDocument/2006/relationships/image" Target="../media/image30.jpeg"/><Relationship Id="rId9" Type="http://schemas.openxmlformats.org/officeDocument/2006/relationships/image" Target="../media/image3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13" Type="http://schemas.openxmlformats.org/officeDocument/2006/relationships/image" Target="../media/image50.png"/><Relationship Id="rId18" Type="http://schemas.openxmlformats.org/officeDocument/2006/relationships/image" Target="../media/image55.png"/><Relationship Id="rId26" Type="http://schemas.openxmlformats.org/officeDocument/2006/relationships/image" Target="../media/image63.png"/><Relationship Id="rId3" Type="http://schemas.openxmlformats.org/officeDocument/2006/relationships/image" Target="../media/image40.png"/><Relationship Id="rId21" Type="http://schemas.openxmlformats.org/officeDocument/2006/relationships/image" Target="../media/image58.png"/><Relationship Id="rId7" Type="http://schemas.openxmlformats.org/officeDocument/2006/relationships/image" Target="../media/image44.jpeg"/><Relationship Id="rId12" Type="http://schemas.openxmlformats.org/officeDocument/2006/relationships/image" Target="../media/image49.jpeg"/><Relationship Id="rId17" Type="http://schemas.openxmlformats.org/officeDocument/2006/relationships/image" Target="../media/image54.png"/><Relationship Id="rId25" Type="http://schemas.openxmlformats.org/officeDocument/2006/relationships/image" Target="../media/image62.png"/><Relationship Id="rId2" Type="http://schemas.openxmlformats.org/officeDocument/2006/relationships/image" Target="../media/image39.png"/><Relationship Id="rId16" Type="http://schemas.openxmlformats.org/officeDocument/2006/relationships/image" Target="../media/image53.png"/><Relationship Id="rId20" Type="http://schemas.openxmlformats.org/officeDocument/2006/relationships/image" Target="../media/image5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3.jpeg"/><Relationship Id="rId11" Type="http://schemas.openxmlformats.org/officeDocument/2006/relationships/image" Target="../media/image48.png"/><Relationship Id="rId24" Type="http://schemas.openxmlformats.org/officeDocument/2006/relationships/image" Target="../media/image61.png"/><Relationship Id="rId5" Type="http://schemas.openxmlformats.org/officeDocument/2006/relationships/image" Target="../media/image42.png"/><Relationship Id="rId15" Type="http://schemas.openxmlformats.org/officeDocument/2006/relationships/image" Target="../media/image52.png"/><Relationship Id="rId23" Type="http://schemas.openxmlformats.org/officeDocument/2006/relationships/image" Target="../media/image60.png"/><Relationship Id="rId10" Type="http://schemas.openxmlformats.org/officeDocument/2006/relationships/image" Target="../media/image47.jpeg"/><Relationship Id="rId19" Type="http://schemas.openxmlformats.org/officeDocument/2006/relationships/image" Target="../media/image56.png"/><Relationship Id="rId4" Type="http://schemas.openxmlformats.org/officeDocument/2006/relationships/image" Target="../media/image41.png"/><Relationship Id="rId9" Type="http://schemas.openxmlformats.org/officeDocument/2006/relationships/image" Target="../media/image46.png"/><Relationship Id="rId14" Type="http://schemas.openxmlformats.org/officeDocument/2006/relationships/image" Target="../media/image51.jpeg"/><Relationship Id="rId22" Type="http://schemas.openxmlformats.org/officeDocument/2006/relationships/image" Target="../media/image5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13" Type="http://schemas.openxmlformats.org/officeDocument/2006/relationships/image" Target="../media/image75.png"/><Relationship Id="rId18" Type="http://schemas.openxmlformats.org/officeDocument/2006/relationships/image" Target="../media/image80.png"/><Relationship Id="rId3" Type="http://schemas.openxmlformats.org/officeDocument/2006/relationships/image" Target="../media/image65.jpeg"/><Relationship Id="rId21" Type="http://schemas.openxmlformats.org/officeDocument/2006/relationships/image" Target="../media/image83.png"/><Relationship Id="rId7" Type="http://schemas.openxmlformats.org/officeDocument/2006/relationships/image" Target="../media/image69.jpeg"/><Relationship Id="rId12" Type="http://schemas.openxmlformats.org/officeDocument/2006/relationships/image" Target="../media/image74.jpeg"/><Relationship Id="rId17" Type="http://schemas.openxmlformats.org/officeDocument/2006/relationships/image" Target="../media/image79.png"/><Relationship Id="rId2" Type="http://schemas.openxmlformats.org/officeDocument/2006/relationships/image" Target="../media/image64.jpeg"/><Relationship Id="rId16" Type="http://schemas.openxmlformats.org/officeDocument/2006/relationships/image" Target="../media/image78.png"/><Relationship Id="rId20" Type="http://schemas.openxmlformats.org/officeDocument/2006/relationships/image" Target="../media/image8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8.png"/><Relationship Id="rId11" Type="http://schemas.openxmlformats.org/officeDocument/2006/relationships/image" Target="../media/image73.jpeg"/><Relationship Id="rId5" Type="http://schemas.openxmlformats.org/officeDocument/2006/relationships/image" Target="../media/image67.jpeg"/><Relationship Id="rId15" Type="http://schemas.openxmlformats.org/officeDocument/2006/relationships/image" Target="../media/image77.png"/><Relationship Id="rId10" Type="http://schemas.openxmlformats.org/officeDocument/2006/relationships/image" Target="../media/image72.png"/><Relationship Id="rId19" Type="http://schemas.openxmlformats.org/officeDocument/2006/relationships/image" Target="../media/image81.png"/><Relationship Id="rId4" Type="http://schemas.openxmlformats.org/officeDocument/2006/relationships/image" Target="../media/image66.png"/><Relationship Id="rId9" Type="http://schemas.openxmlformats.org/officeDocument/2006/relationships/image" Target="../media/image71.jpeg"/><Relationship Id="rId14" Type="http://schemas.openxmlformats.org/officeDocument/2006/relationships/image" Target="../media/image7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png"/><Relationship Id="rId3" Type="http://schemas.openxmlformats.org/officeDocument/2006/relationships/image" Target="../media/image85.png"/><Relationship Id="rId7" Type="http://schemas.openxmlformats.org/officeDocument/2006/relationships/image" Target="../media/image25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8.png"/><Relationship Id="rId5" Type="http://schemas.openxmlformats.org/officeDocument/2006/relationships/image" Target="../media/image87.png"/><Relationship Id="rId4" Type="http://schemas.openxmlformats.org/officeDocument/2006/relationships/image" Target="../media/image86.png"/><Relationship Id="rId9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 14">
            <a:extLst>
              <a:ext uri="{FF2B5EF4-FFF2-40B4-BE49-F238E27FC236}">
                <a16:creationId xmlns:a16="http://schemas.microsoft.com/office/drawing/2014/main" xmlns="" id="{5B426444-436D-48FF-9015-BBE1090FDA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02011" y="1741251"/>
            <a:ext cx="10515600" cy="2315183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alt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alt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alt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alt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alt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alt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alt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alt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alt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alt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alt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alt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alt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alt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alt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alt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alt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alt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alt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alt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ru-RU" sz="53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altLang="ru-RU" sz="53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Интернет площадка сетевых проектов для госпитальных школ</a:t>
            </a:r>
            <a:r>
              <a:rPr lang="ru-RU" altLang="ru-RU" sz="53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endParaRPr lang="ru-RU" dirty="0"/>
          </a:p>
        </p:txBody>
      </p:sp>
      <p:sp>
        <p:nvSpPr>
          <p:cNvPr id="16" name="Подзаголовок 15">
            <a:extLst>
              <a:ext uri="{FF2B5EF4-FFF2-40B4-BE49-F238E27FC236}">
                <a16:creationId xmlns:a16="http://schemas.microsoft.com/office/drawing/2014/main" xmlns="" id="{993128B6-D1F2-4CD1-9FFD-565D224E53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05653" y="4013280"/>
            <a:ext cx="10515600" cy="2173511"/>
          </a:xfrm>
        </p:spPr>
        <p:txBody>
          <a:bodyPr>
            <a:noAutofit/>
          </a:bodyPr>
          <a:lstStyle/>
          <a:p>
            <a:r>
              <a:rPr lang="ru-RU" sz="1600" b="1" dirty="0" smtClean="0"/>
              <a:t>Автор</a:t>
            </a:r>
            <a:r>
              <a:rPr lang="ru-RU" sz="1600" dirty="0" smtClean="0"/>
              <a:t> - </a:t>
            </a:r>
            <a:r>
              <a:rPr lang="ru-RU" sz="1600" b="1" dirty="0" smtClean="0"/>
              <a:t>Лизунова Юлия Владимировна,</a:t>
            </a:r>
          </a:p>
          <a:p>
            <a:r>
              <a:rPr lang="ru-RU" sz="1600" b="1" dirty="0" smtClean="0"/>
              <a:t>учитель русского языка и литературы ГОУ РК «Республиканский центр образования» </a:t>
            </a:r>
          </a:p>
        </p:txBody>
      </p:sp>
      <p:sp>
        <p:nvSpPr>
          <p:cNvPr id="18" name="Текст 17">
            <a:extLst>
              <a:ext uri="{FF2B5EF4-FFF2-40B4-BE49-F238E27FC236}">
                <a16:creationId xmlns:a16="http://schemas.microsoft.com/office/drawing/2014/main" xmlns="" id="{24C81CD0-428D-4540-99D6-0762732F5AA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41656" y="4887879"/>
            <a:ext cx="6301567" cy="299260"/>
          </a:xfrm>
        </p:spPr>
        <p:txBody>
          <a:bodyPr/>
          <a:lstStyle/>
          <a:p>
            <a:r>
              <a:rPr lang="ru-RU" b="1" dirty="0" smtClean="0"/>
              <a:t>Республика Коми, г</a:t>
            </a:r>
            <a:r>
              <a:rPr lang="ru-RU" b="1" dirty="0" smtClean="0"/>
              <a:t>. Сыктывкар</a:t>
            </a:r>
            <a:endParaRPr lang="ru-RU" b="1" dirty="0"/>
          </a:p>
        </p:txBody>
      </p:sp>
      <p:sp>
        <p:nvSpPr>
          <p:cNvPr id="19" name="Текст 18">
            <a:extLst>
              <a:ext uri="{FF2B5EF4-FFF2-40B4-BE49-F238E27FC236}">
                <a16:creationId xmlns:a16="http://schemas.microsoft.com/office/drawing/2014/main" xmlns="" id="{C9DD95A2-E3F5-415A-A1C9-423D66C0297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93842" y="5540103"/>
            <a:ext cx="1934184" cy="315947"/>
          </a:xfrm>
        </p:spPr>
        <p:txBody>
          <a:bodyPr/>
          <a:lstStyle/>
          <a:p>
            <a:r>
              <a:rPr lang="ru-RU" b="1" dirty="0" smtClean="0"/>
              <a:t>Номинация - </a:t>
            </a:r>
            <a:endParaRPr lang="ru-RU" b="1" dirty="0"/>
          </a:p>
        </p:txBody>
      </p:sp>
      <p:sp>
        <p:nvSpPr>
          <p:cNvPr id="20" name="Текст 19">
            <a:extLst>
              <a:ext uri="{FF2B5EF4-FFF2-40B4-BE49-F238E27FC236}">
                <a16:creationId xmlns:a16="http://schemas.microsoft.com/office/drawing/2014/main" xmlns="" id="{9AA600EF-2483-477B-9CDF-3DE88704678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ru-RU" b="1" dirty="0" smtClean="0"/>
              <a:t>2020 г.</a:t>
            </a:r>
            <a:endParaRPr lang="ru-RU" b="1" dirty="0"/>
          </a:p>
        </p:txBody>
      </p:sp>
      <p:pic>
        <p:nvPicPr>
          <p:cNvPr id="8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6025" y="4940232"/>
            <a:ext cx="1965325" cy="147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306031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5" descr="E:\с Рабочего стола\Изображения\юлины документы по работе\отчеты\аттестация\моя страна моя россия\cerceve_nisanboard476rfks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583" y="760296"/>
            <a:ext cx="3721255" cy="372125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Заголовок 14">
            <a:extLst>
              <a:ext uri="{FF2B5EF4-FFF2-40B4-BE49-F238E27FC236}">
                <a16:creationId xmlns:a16="http://schemas.microsoft.com/office/drawing/2014/main" xmlns="" id="{ADEEBB6D-DB41-4DCE-9A77-AF5BF5CC1D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66936" y="136010"/>
            <a:ext cx="7229489" cy="795081"/>
          </a:xfrm>
        </p:spPr>
        <p:txBody>
          <a:bodyPr>
            <a:normAutofit fontScale="90000"/>
          </a:bodyPr>
          <a:lstStyle/>
          <a:p>
            <a:pPr algn="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Новизна и специфика проекта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8332" y="1683626"/>
            <a:ext cx="2937753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Обязательный учет состояния </a:t>
            </a:r>
            <a:r>
              <a:rPr lang="ru-RU" b="1" dirty="0">
                <a:latin typeface="Bookman Old Style" panose="02050604050505020204" pitchFamily="18" charset="0"/>
                <a:cs typeface="Arial" panose="020B0604020202020204" pitchFamily="34" charset="0"/>
              </a:rPr>
              <a:t>здоровья учащихся( диагноза, отделения, </a:t>
            </a:r>
          </a:p>
          <a:p>
            <a:pPr algn="ctr"/>
            <a:r>
              <a:rPr lang="ru-RU" b="1" dirty="0">
                <a:latin typeface="Bookman Old Style" panose="02050604050505020204" pitchFamily="18" charset="0"/>
                <a:cs typeface="Arial" panose="020B0604020202020204" pitchFamily="34" charset="0"/>
              </a:rPr>
              <a:t>медицинских показаний</a:t>
            </a:r>
            <a:r>
              <a:rPr lang="ru-RU" b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), щадящий режим, </a:t>
            </a:r>
            <a:endParaRPr lang="ru-RU" b="1" dirty="0">
              <a:latin typeface="Bookman Old Style" panose="02050604050505020204" pitchFamily="18" charset="0"/>
              <a:cs typeface="Arial" panose="020B0604020202020204" pitchFamily="34" charset="0"/>
            </a:endParaRPr>
          </a:p>
          <a:p>
            <a:pPr algn="ctr"/>
            <a:r>
              <a:rPr lang="ru-RU" b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плавающие сроки,</a:t>
            </a:r>
          </a:p>
          <a:p>
            <a:pPr algn="ctr"/>
            <a:r>
              <a:rPr lang="ru-RU" b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  <a:endParaRPr lang="ru-RU" sz="2000" b="1" dirty="0"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902811" y="760296"/>
            <a:ext cx="71011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5" name="Нижний колонтитул 10">
            <a:extLst>
              <a:ext uri="{FF2B5EF4-FFF2-40B4-BE49-F238E27FC236}">
                <a16:creationId xmlns:a16="http://schemas.microsoft.com/office/drawing/2014/main" xmlns="" id="{878BB546-82AB-44C2-B05C-7003D9ED987A}"/>
              </a:ext>
            </a:extLst>
          </p:cNvPr>
          <p:cNvSpPr txBox="1">
            <a:spLocks/>
          </p:cNvSpPr>
          <p:nvPr/>
        </p:nvSpPr>
        <p:spPr>
          <a:xfrm>
            <a:off x="4007209" y="6530473"/>
            <a:ext cx="80356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altLang="ru-RU" sz="1100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«Интернет площадка сетевых проектов для госпитальных школ»</a:t>
            </a:r>
            <a:endParaRPr lang="ru-RU" sz="1100" i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891" t="9491" r="23736" b="18327"/>
          <a:stretch/>
        </p:blipFill>
        <p:spPr bwMode="auto">
          <a:xfrm>
            <a:off x="4772069" y="946182"/>
            <a:ext cx="8544444" cy="5584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588518" y="3488449"/>
            <a:ext cx="2595425" cy="1736425"/>
          </a:xfrm>
          <a:prstGeom prst="rect">
            <a:avLst/>
          </a:prstGeom>
          <a:solidFill>
            <a:srgbClr val="C7E9F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3" name="Picture 5" descr="https://avatars.mds.yandex.net/get-zen_doc/1581470/pub_5d33442bfe289100ae123a72_5d3347ca43bee300adb0c67a/scale_120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3186" y="4153006"/>
            <a:ext cx="1766609" cy="90759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E:\с Рабочего стола\Изображения\юлины документы по работе\отчеты\аттестация\моя страна моя россия\s1200 (1)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9598" y="4279354"/>
            <a:ext cx="925428" cy="134647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4" descr="E:\с Рабочего стола\Изображения\юлины документы по работе\отчеты\аттестация\моя страна моя россия\0_71a2d_5b180a73_L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5929" y="2237660"/>
            <a:ext cx="1562873" cy="4897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Прямоугольник 25"/>
          <p:cNvSpPr/>
          <p:nvPr/>
        </p:nvSpPr>
        <p:spPr>
          <a:xfrm>
            <a:off x="5606217" y="3213638"/>
            <a:ext cx="1407531" cy="716267"/>
          </a:xfrm>
          <a:prstGeom prst="rect">
            <a:avLst/>
          </a:prstGeom>
          <a:solidFill>
            <a:srgbClr val="C7E9F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7368018" y="3209166"/>
            <a:ext cx="815925" cy="716267"/>
          </a:xfrm>
          <a:prstGeom prst="rect">
            <a:avLst/>
          </a:prstGeom>
          <a:solidFill>
            <a:srgbClr val="C7E9F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5606217" y="3312000"/>
            <a:ext cx="2607819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Разрешение лечащего врача</a:t>
            </a:r>
          </a:p>
          <a:p>
            <a:r>
              <a:rPr lang="ru-RU" sz="1400" b="1" dirty="0"/>
              <a:t>н</a:t>
            </a:r>
            <a:r>
              <a:rPr lang="ru-RU" sz="1400" b="1" dirty="0" smtClean="0"/>
              <a:t>а участие  в  сетевом проекте </a:t>
            </a:r>
          </a:p>
          <a:p>
            <a:r>
              <a:rPr lang="ru-RU" sz="1400" b="1" dirty="0"/>
              <a:t>у</a:t>
            </a:r>
            <a:r>
              <a:rPr lang="ru-RU" sz="1400" b="1" dirty="0" smtClean="0"/>
              <a:t>ченика 5 класса Иванова Василия . </a:t>
            </a:r>
          </a:p>
          <a:p>
            <a:r>
              <a:rPr lang="ru-RU" sz="1400" b="1" dirty="0" smtClean="0"/>
              <a:t>Отделение - травматология</a:t>
            </a:r>
            <a:endParaRPr lang="ru-RU" sz="1400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4414892" y="4859296"/>
            <a:ext cx="260781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100" b="1" dirty="0" smtClean="0"/>
              <a:t>Врач- Сидоров И.О.</a:t>
            </a:r>
            <a:endParaRPr lang="ru-RU" sz="1100" b="1" dirty="0"/>
          </a:p>
        </p:txBody>
      </p:sp>
    </p:spTree>
    <p:extLst>
      <p:ext uri="{BB962C8B-B14F-4D97-AF65-F5344CB8AC3E}">
        <p14:creationId xmlns="" xmlns:p14="http://schemas.microsoft.com/office/powerpoint/2010/main" val="3330608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0479" t="12659" r="13724" b="17553"/>
          <a:stretch/>
        </p:blipFill>
        <p:spPr bwMode="auto">
          <a:xfrm>
            <a:off x="8935084" y="3988916"/>
            <a:ext cx="3358888" cy="23942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7" name="Picture 5" descr="E:\с Рабочего стола\Изображения\юлины документы по работе\отчеты\аттестация\моя страна моя россия\cerceve_nisanboard476rfksa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583" y="760296"/>
            <a:ext cx="3721255" cy="372125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Заголовок 14">
            <a:extLst>
              <a:ext uri="{FF2B5EF4-FFF2-40B4-BE49-F238E27FC236}">
                <a16:creationId xmlns:a16="http://schemas.microsoft.com/office/drawing/2014/main" xmlns="" id="{ADEEBB6D-DB41-4DCE-9A77-AF5BF5CC1D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83669" y="136010"/>
            <a:ext cx="7754782" cy="795081"/>
          </a:xfrm>
        </p:spPr>
        <p:txBody>
          <a:bodyPr>
            <a:normAutofit/>
          </a:bodyPr>
          <a:lstStyle/>
          <a:p>
            <a:pPr algn="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Новизна и специфика проекта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97771" y="1588451"/>
            <a:ext cx="3318877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Bookman Old Style" panose="02050604050505020204" pitchFamily="18" charset="0"/>
                <a:cs typeface="Arial" panose="020B0604020202020204" pitchFamily="34" charset="0"/>
              </a:rPr>
              <a:t>Сменный состав </a:t>
            </a:r>
          </a:p>
          <a:p>
            <a:pPr algn="ctr"/>
            <a:r>
              <a:rPr lang="ru-RU" b="1" dirty="0">
                <a:latin typeface="Bookman Old Style" panose="02050604050505020204" pitchFamily="18" charset="0"/>
                <a:cs typeface="Arial" panose="020B0604020202020204" pitchFamily="34" charset="0"/>
              </a:rPr>
              <a:t>участников – </a:t>
            </a:r>
          </a:p>
          <a:p>
            <a:pPr algn="ctr"/>
            <a:r>
              <a:rPr lang="ru-RU" b="1" dirty="0">
                <a:latin typeface="Bookman Old Style" panose="02050604050505020204" pitchFamily="18" charset="0"/>
                <a:cs typeface="Arial" panose="020B0604020202020204" pitchFamily="34" charset="0"/>
              </a:rPr>
              <a:t>корректировка </a:t>
            </a:r>
          </a:p>
          <a:p>
            <a:pPr algn="ctr"/>
            <a:r>
              <a:rPr lang="ru-RU" b="1" dirty="0">
                <a:latin typeface="Bookman Old Style" panose="02050604050505020204" pitchFamily="18" charset="0"/>
                <a:cs typeface="Arial" panose="020B0604020202020204" pitchFamily="34" charset="0"/>
              </a:rPr>
              <a:t>состава </a:t>
            </a:r>
            <a:r>
              <a:rPr lang="ru-RU" b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команд,</a:t>
            </a:r>
            <a:r>
              <a:rPr lang="ru-RU" b="1" dirty="0">
                <a:latin typeface="Bookman Old Style" panose="02050604050505020204" pitchFamily="18" charset="0"/>
                <a:cs typeface="Arial" panose="020B0604020202020204" pitchFamily="34" charset="0"/>
              </a:rPr>
              <a:t> Обязательное </a:t>
            </a:r>
            <a:r>
              <a:rPr lang="ru-RU" b="1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офлайн-</a:t>
            </a:r>
            <a:r>
              <a:rPr lang="ru-RU" b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  <a:r>
              <a:rPr lang="ru-RU" b="1" dirty="0">
                <a:latin typeface="Bookman Old Style" panose="02050604050505020204" pitchFamily="18" charset="0"/>
                <a:cs typeface="Arial" panose="020B0604020202020204" pitchFamily="34" charset="0"/>
              </a:rPr>
              <a:t>сопровождение кураторами проектной команды  учеников</a:t>
            </a:r>
          </a:p>
          <a:p>
            <a:pPr algn="ctr"/>
            <a:endParaRPr lang="ru-RU" b="1" dirty="0">
              <a:latin typeface="Bookman Old Style" panose="02050604050505020204" pitchFamily="18" charset="0"/>
              <a:cs typeface="Arial" panose="020B0604020202020204" pitchFamily="34" charset="0"/>
            </a:endParaRPr>
          </a:p>
          <a:p>
            <a:pPr algn="ctr"/>
            <a:endParaRPr lang="ru-RU" sz="2000" b="1" dirty="0"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902811" y="701928"/>
            <a:ext cx="71011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</a:p>
        </p:txBody>
      </p:sp>
      <p:pic>
        <p:nvPicPr>
          <p:cNvPr id="28" name="Picture 4" descr="E:\с Рабочего стола\Изображения\юлины документы по работе\отчеты\аттестация\моя страна моя россия\0_71a2d_5b180a73_L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3402" y="2297512"/>
            <a:ext cx="1358611" cy="42569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Нижний колонтитул 10">
            <a:extLst>
              <a:ext uri="{FF2B5EF4-FFF2-40B4-BE49-F238E27FC236}">
                <a16:creationId xmlns:a16="http://schemas.microsoft.com/office/drawing/2014/main" xmlns="" id="{878BB546-82AB-44C2-B05C-7003D9ED987A}"/>
              </a:ext>
            </a:extLst>
          </p:cNvPr>
          <p:cNvSpPr txBox="1">
            <a:spLocks/>
          </p:cNvSpPr>
          <p:nvPr/>
        </p:nvSpPr>
        <p:spPr>
          <a:xfrm>
            <a:off x="4007209" y="6530473"/>
            <a:ext cx="80356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altLang="ru-RU" sz="1100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«Интернет площадка сетевых проектов для госпитальных школ»</a:t>
            </a:r>
            <a:endParaRPr lang="ru-RU" sz="1100" i="1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0756" t="23178" r="31521" b="33370"/>
          <a:stretch/>
        </p:blipFill>
        <p:spPr bwMode="auto">
          <a:xfrm>
            <a:off x="5516377" y="1083278"/>
            <a:ext cx="3293656" cy="23192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="" xmlns:a14="http://schemas.microsoft.com/office/drawing/2010/main">
                  <a14:imgLayer r:embed="rId7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1123" t="18526" r="32356" b="39518"/>
          <a:stretch/>
        </p:blipFill>
        <p:spPr bwMode="auto">
          <a:xfrm>
            <a:off x="8975355" y="1123869"/>
            <a:ext cx="3173509" cy="22786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3737" t="14041" r="24468" b="12242"/>
          <a:stretch/>
        </p:blipFill>
        <p:spPr bwMode="auto">
          <a:xfrm>
            <a:off x="5516377" y="3988916"/>
            <a:ext cx="3293656" cy="243167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4" name="TextBox 3"/>
          <p:cNvSpPr txBox="1"/>
          <p:nvPr/>
        </p:nvSpPr>
        <p:spPr>
          <a:xfrm>
            <a:off x="296583" y="4666261"/>
            <a:ext cx="367783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Сетевой проект </a:t>
            </a:r>
            <a:r>
              <a:rPr lang="ru-RU" b="1" dirty="0" smtClean="0">
                <a:latin typeface="Bookman Old Style" panose="02050604050505020204" pitchFamily="18" charset="0"/>
              </a:rPr>
              <a:t>в госпитальной школе </a:t>
            </a:r>
            <a:r>
              <a:rPr lang="ru-RU" b="1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=</a:t>
            </a:r>
            <a:r>
              <a:rPr lang="ru-RU" b="1" dirty="0" smtClean="0">
                <a:latin typeface="Bookman Old Style" panose="02050604050505020204" pitchFamily="18" charset="0"/>
              </a:rPr>
              <a:t> </a:t>
            </a:r>
            <a:r>
              <a:rPr lang="ru-RU" b="1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онлайн</a:t>
            </a:r>
            <a:r>
              <a:rPr lang="ru-RU" b="1" dirty="0" smtClean="0">
                <a:latin typeface="Bookman Old Style" panose="02050604050505020204" pitchFamily="18" charset="0"/>
              </a:rPr>
              <a:t> работа на сайте </a:t>
            </a:r>
            <a:r>
              <a:rPr lang="ru-RU" b="1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+ офлайн </a:t>
            </a:r>
            <a:r>
              <a:rPr lang="ru-RU" b="1" dirty="0" smtClean="0">
                <a:latin typeface="Bookman Old Style" panose="02050604050505020204" pitchFamily="18" charset="0"/>
              </a:rPr>
              <a:t>занятия с кураторами с материалами проекта</a:t>
            </a:r>
            <a:endParaRPr lang="ru-RU" b="1" dirty="0">
              <a:latin typeface="Bookman Old Style" panose="02050604050505020204" pitchFamily="18" charset="0"/>
            </a:endParaRPr>
          </a:p>
        </p:txBody>
      </p:sp>
      <p:pic>
        <p:nvPicPr>
          <p:cNvPr id="13" name="Picture 4" descr="E:\с Рабочего стола\Изображения\юлины документы по работе\отчеты\аттестация\моя страна моя россия\0_71a2d_5b180a73_L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4413" y="5029345"/>
            <a:ext cx="1358611" cy="42569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0" descr="E:\с Рабочего стола\Изображения\юлины документы по работе\отчеты\аттестация\моя страна моя россия\gold-line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7269" y="3579426"/>
            <a:ext cx="6375573" cy="26449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106659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7" name="Picture 7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9329" t="41494" r="28202" b="20353"/>
          <a:stretch/>
        </p:blipFill>
        <p:spPr bwMode="auto">
          <a:xfrm>
            <a:off x="87549" y="4901203"/>
            <a:ext cx="2603431" cy="1750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5" descr="E:\с Рабочего стола\Изображения\юлины документы по работе\отчеты\аттестация\моя страна моя россия\cerceve_nisanboard476rfksa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342" y="192958"/>
            <a:ext cx="3556473" cy="355647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Номер слайда 13">
            <a:extLst>
              <a:ext uri="{FF2B5EF4-FFF2-40B4-BE49-F238E27FC236}">
                <a16:creationId xmlns:a16="http://schemas.microsoft.com/office/drawing/2014/main" xmlns="" id="{6FD9E407-EFA0-44F5-9633-6ECE19C635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C63C6-1990-4CF1-B6C6-5F21AB3DF64E}" type="slidenum">
              <a:rPr lang="ru-RU" smtClean="0"/>
              <a:pPr/>
              <a:t>12</a:t>
            </a:fld>
            <a:endParaRPr lang="ru-RU"/>
          </a:p>
        </p:txBody>
      </p:sp>
      <p:sp>
        <p:nvSpPr>
          <p:cNvPr id="24" name="Заголовок 14">
            <a:extLst>
              <a:ext uri="{FF2B5EF4-FFF2-40B4-BE49-F238E27FC236}">
                <a16:creationId xmlns:a16="http://schemas.microsoft.com/office/drawing/2014/main" xmlns="" id="{ADEEBB6D-DB41-4DCE-9A77-AF5BF5CC1D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86783" y="136010"/>
            <a:ext cx="7240662" cy="795081"/>
          </a:xfrm>
        </p:spPr>
        <p:txBody>
          <a:bodyPr>
            <a:normAutofit fontScale="90000"/>
          </a:bodyPr>
          <a:lstStyle/>
          <a:p>
            <a:pPr algn="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Новизна и специфика проекта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77701" y="846684"/>
            <a:ext cx="2937753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Bookman Old Style" panose="02050604050505020204" pitchFamily="18" charset="0"/>
                <a:cs typeface="Arial" panose="020B0604020202020204" pitchFamily="34" charset="0"/>
              </a:rPr>
              <a:t>Игровой момент – сквозные сюжетные </a:t>
            </a:r>
            <a:r>
              <a:rPr lang="ru-RU" b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герои, </a:t>
            </a:r>
            <a:r>
              <a:rPr lang="ru-RU" b="1" dirty="0" err="1" smtClean="0">
                <a:latin typeface="Bookman Old Style" panose="02050604050505020204" pitchFamily="18" charset="0"/>
                <a:cs typeface="Arial" panose="020B0604020202020204" pitchFamily="34" charset="0"/>
              </a:rPr>
              <a:t>квестовые</a:t>
            </a:r>
            <a:r>
              <a:rPr lang="ru-RU" b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 задания с использованием веб-сервисов,    сопровождение каждого проекта видео роликами</a:t>
            </a:r>
            <a:endParaRPr lang="ru-RU" b="1" dirty="0">
              <a:latin typeface="Bookman Old Style" panose="02050604050505020204" pitchFamily="18" charset="0"/>
              <a:cs typeface="Arial" panose="020B0604020202020204" pitchFamily="34" charset="0"/>
            </a:endParaRPr>
          </a:p>
          <a:p>
            <a:pPr algn="ctr"/>
            <a:endParaRPr lang="ru-RU" sz="2000" b="1" dirty="0"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881020" y="36925"/>
            <a:ext cx="71011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</a:p>
        </p:txBody>
      </p:sp>
      <p:pic>
        <p:nvPicPr>
          <p:cNvPr id="28" name="Picture 4" descr="E:\с Рабочего стола\Изображения\юлины документы по работе\отчеты\аттестация\моя страна моя россия\0_71a2d_5b180a73_L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6103" y="1791637"/>
            <a:ext cx="1186694" cy="37183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Нижний колонтитул 10">
            <a:extLst>
              <a:ext uri="{FF2B5EF4-FFF2-40B4-BE49-F238E27FC236}">
                <a16:creationId xmlns:a16="http://schemas.microsoft.com/office/drawing/2014/main" xmlns="" id="{878BB546-82AB-44C2-B05C-7003D9ED987A}"/>
              </a:ext>
            </a:extLst>
          </p:cNvPr>
          <p:cNvSpPr txBox="1">
            <a:spLocks/>
          </p:cNvSpPr>
          <p:nvPr/>
        </p:nvSpPr>
        <p:spPr>
          <a:xfrm>
            <a:off x="4007209" y="6530473"/>
            <a:ext cx="80356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altLang="ru-RU" sz="1100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«Интернет площадка сетевых проектов для госпитальных школ»</a:t>
            </a:r>
            <a:endParaRPr lang="ru-RU" sz="1100" i="1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4274" y="960255"/>
            <a:ext cx="3438525" cy="27336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4127" t="24076" r="17901" b="11784"/>
          <a:stretch/>
        </p:blipFill>
        <p:spPr bwMode="auto">
          <a:xfrm>
            <a:off x="5112484" y="3871607"/>
            <a:ext cx="3602104" cy="2490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9800657" y="1108953"/>
            <a:ext cx="2033081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Ведущие –</a:t>
            </a:r>
            <a:r>
              <a:rPr lang="ru-RU" b="1" dirty="0" smtClean="0">
                <a:solidFill>
                  <a:srgbClr val="0070C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повара </a:t>
            </a:r>
          </a:p>
          <a:p>
            <a:pPr algn="ctr"/>
            <a:r>
              <a:rPr lang="ru-RU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( проект «Театральна кухня»)</a:t>
            </a:r>
            <a:endParaRPr lang="ru-RU" b="1" i="1" dirty="0">
              <a:latin typeface="Bookman Old Style" panose="02050604050505020204" pitchFamily="18" charset="0"/>
              <a:cs typeface="Arial" panose="020B0604020202020204" pitchFamily="34" charset="0"/>
            </a:endParaRPr>
          </a:p>
          <a:p>
            <a:pPr algn="ctr"/>
            <a:endParaRPr lang="ru-RU" sz="2000" b="1" dirty="0"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701759" y="3852152"/>
            <a:ext cx="2451373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Ведущий – </a:t>
            </a:r>
            <a:r>
              <a:rPr lang="ru-RU" b="1" dirty="0" smtClean="0">
                <a:solidFill>
                  <a:srgbClr val="0070C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Шерлок Арт</a:t>
            </a:r>
            <a:r>
              <a:rPr lang="ru-RU" b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 –(</a:t>
            </a:r>
            <a:r>
              <a:rPr lang="ru-RU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проект </a:t>
            </a:r>
          </a:p>
          <a:p>
            <a:pPr algn="ctr"/>
            <a:r>
              <a:rPr lang="ru-RU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«Шерлок Арт, или городские легенды под микроскопом»)</a:t>
            </a:r>
            <a:endParaRPr lang="ru-RU" b="1" i="1" dirty="0">
              <a:latin typeface="Bookman Old Style" panose="02050604050505020204" pitchFamily="18" charset="0"/>
              <a:cs typeface="Arial" panose="020B0604020202020204" pitchFamily="34" charset="0"/>
            </a:endParaRPr>
          </a:p>
          <a:p>
            <a:pPr algn="ctr"/>
            <a:endParaRPr lang="ru-RU" sz="2000" b="1" dirty="0"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pic>
        <p:nvPicPr>
          <p:cNvPr id="18" name="Picture 4" descr="E:\с Рабочего стола\Изображения\юлины документы по работе\отчеты\аттестация\моя страна моя россия\0_71a2d_5b180a73_L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3379" y="4749881"/>
            <a:ext cx="1186694" cy="37183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6" descr="E:\с Рабочего стола\Изображения\юлины документы по работе\отчеты\аттестация\моя страна моя россия\1128092107.gi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999278" y="3397216"/>
            <a:ext cx="5582775" cy="30893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" descr="E:\с Рабочего стола\Изображения\юлины документы по работе\отчеты\аттестация\моя страна моя россия\0_71a2d_5b180a73_L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928258" y="3835892"/>
            <a:ext cx="615642" cy="37183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4123" t="25174" r="18798" b="11717"/>
          <a:stretch/>
        </p:blipFill>
        <p:spPr bwMode="auto">
          <a:xfrm>
            <a:off x="2050163" y="4396678"/>
            <a:ext cx="2443994" cy="1688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423412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5" descr="E:\с Рабочего стола\Изображения\юлины документы по работе\отчеты\аттестация\моя страна моя россия\cerceve_nisanboard476rfks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146" y="60217"/>
            <a:ext cx="3721255" cy="372125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Заголовок 14">
            <a:extLst>
              <a:ext uri="{FF2B5EF4-FFF2-40B4-BE49-F238E27FC236}">
                <a16:creationId xmlns:a16="http://schemas.microsoft.com/office/drawing/2014/main" xmlns="" id="{ADEEBB6D-DB41-4DCE-9A77-AF5BF5CC1D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07404" y="148026"/>
            <a:ext cx="7487144" cy="795081"/>
          </a:xfrm>
        </p:spPr>
        <p:txBody>
          <a:bodyPr>
            <a:normAutofit fontScale="90000"/>
          </a:bodyPr>
          <a:lstStyle/>
          <a:p>
            <a:pPr algn="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Новизна и специфика проекта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18745" y="975518"/>
            <a:ext cx="415005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latin typeface="Bookman Old Style" panose="02050604050505020204" pitchFamily="18" charset="0"/>
                <a:cs typeface="Arial" panose="020B0604020202020204" pitchFamily="34" charset="0"/>
              </a:rPr>
              <a:t>Сотрудничество с  </a:t>
            </a:r>
          </a:p>
          <a:p>
            <a:pPr algn="ctr"/>
            <a:r>
              <a:rPr lang="ru-RU" sz="1600" b="1" dirty="0">
                <a:latin typeface="Bookman Old Style" panose="02050604050505020204" pitchFamily="18" charset="0"/>
                <a:cs typeface="Arial" panose="020B0604020202020204" pitchFamily="34" charset="0"/>
              </a:rPr>
              <a:t>актерами, </a:t>
            </a:r>
            <a:r>
              <a:rPr lang="ru-RU" sz="1600" b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режиссерами</a:t>
            </a:r>
            <a:r>
              <a:rPr lang="ru-RU" sz="1600" b="1" dirty="0">
                <a:latin typeface="Bookman Old Style" panose="02050604050505020204" pitchFamily="18" charset="0"/>
                <a:cs typeface="Arial" panose="020B0604020202020204" pitchFamily="34" charset="0"/>
              </a:rPr>
              <a:t>, </a:t>
            </a:r>
          </a:p>
          <a:p>
            <a:pPr algn="ctr"/>
            <a:r>
              <a:rPr lang="ru-RU" sz="1600" b="1" dirty="0">
                <a:latin typeface="Bookman Old Style" panose="02050604050505020204" pitchFamily="18" charset="0"/>
                <a:cs typeface="Arial" panose="020B0604020202020204" pitchFamily="34" charset="0"/>
              </a:rPr>
              <a:t>осветителями, </a:t>
            </a:r>
          </a:p>
          <a:p>
            <a:pPr algn="ctr"/>
            <a:r>
              <a:rPr lang="ru-RU" sz="1600" b="1" dirty="0">
                <a:latin typeface="Bookman Old Style" panose="02050604050505020204" pitchFamily="18" charset="0"/>
                <a:cs typeface="Arial" panose="020B0604020202020204" pitchFamily="34" charset="0"/>
              </a:rPr>
              <a:t>декораторами </a:t>
            </a:r>
            <a:endParaRPr lang="ru-RU" sz="1600" b="1" dirty="0" smtClean="0">
              <a:latin typeface="Bookman Old Style" panose="02050604050505020204" pitchFamily="18" charset="0"/>
              <a:cs typeface="Arial" panose="020B0604020202020204" pitchFamily="34" charset="0"/>
            </a:endParaRPr>
          </a:p>
          <a:p>
            <a:pPr algn="ctr"/>
            <a:r>
              <a:rPr lang="ru-RU" sz="1600" b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драматического театра, </a:t>
            </a:r>
            <a:endParaRPr lang="ru-RU" sz="1600" b="1" dirty="0">
              <a:latin typeface="Bookman Old Style" panose="02050604050505020204" pitchFamily="18" charset="0"/>
              <a:cs typeface="Arial" panose="020B0604020202020204" pitchFamily="34" charset="0"/>
            </a:endParaRPr>
          </a:p>
          <a:p>
            <a:pPr algn="ctr"/>
            <a:r>
              <a:rPr lang="ru-RU" sz="1600" b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деятелями культуры,</a:t>
            </a:r>
          </a:p>
          <a:p>
            <a:pPr algn="ctr"/>
            <a:r>
              <a:rPr lang="ru-RU" sz="1600" b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медицинским </a:t>
            </a:r>
            <a:endParaRPr lang="ru-RU" sz="1600" b="1" dirty="0">
              <a:latin typeface="Bookman Old Style" panose="02050604050505020204" pitchFamily="18" charset="0"/>
              <a:cs typeface="Arial" panose="020B0604020202020204" pitchFamily="34" charset="0"/>
            </a:endParaRPr>
          </a:p>
          <a:p>
            <a:pPr algn="ctr"/>
            <a:r>
              <a:rPr lang="ru-RU" sz="1600" b="1" dirty="0">
                <a:latin typeface="Bookman Old Style" panose="02050604050505020204" pitchFamily="18" charset="0"/>
                <a:cs typeface="Arial" panose="020B0604020202020204" pitchFamily="34" charset="0"/>
              </a:rPr>
              <a:t>персоналом </a:t>
            </a:r>
          </a:p>
          <a:p>
            <a:pPr algn="ctr"/>
            <a:r>
              <a:rPr lang="ru-RU" sz="1600" b="1" dirty="0">
                <a:latin typeface="Bookman Old Style" panose="02050604050505020204" pitchFamily="18" charset="0"/>
                <a:cs typeface="Arial" panose="020B0604020202020204" pitchFamily="34" charset="0"/>
              </a:rPr>
              <a:t>б</a:t>
            </a:r>
            <a:r>
              <a:rPr lang="ru-RU" sz="1600" b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ольницы</a:t>
            </a:r>
            <a:r>
              <a:rPr lang="ru-RU" sz="1600" b="1" dirty="0">
                <a:latin typeface="Bookman Old Style" panose="02050604050505020204" pitchFamily="18" charset="0"/>
                <a:cs typeface="Arial" panose="020B0604020202020204" pitchFamily="34" charset="0"/>
              </a:rPr>
              <a:t>.</a:t>
            </a:r>
          </a:p>
          <a:p>
            <a:pPr algn="ctr"/>
            <a:endParaRPr lang="ru-RU" sz="1600" b="1" dirty="0">
              <a:latin typeface="Bookman Old Style" panose="02050604050505020204" pitchFamily="18" charset="0"/>
              <a:cs typeface="Arial" panose="020B0604020202020204" pitchFamily="34" charset="0"/>
            </a:endParaRPr>
          </a:p>
          <a:p>
            <a:pPr algn="ctr"/>
            <a:endParaRPr lang="ru-RU" sz="2000" b="1" dirty="0"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179392" y="60217"/>
            <a:ext cx="71011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8" name="Picture 4" descr="E:\с Рабочего стола\Изображения\юлины документы по работе\отчеты\аттестация\моя страна моя россия\0_71a2d_5b180a73_L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0520" y="1983308"/>
            <a:ext cx="1279386" cy="40087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Нижний колонтитул 10">
            <a:extLst>
              <a:ext uri="{FF2B5EF4-FFF2-40B4-BE49-F238E27FC236}">
                <a16:creationId xmlns:a16="http://schemas.microsoft.com/office/drawing/2014/main" xmlns="" id="{878BB546-82AB-44C2-B05C-7003D9ED987A}"/>
              </a:ext>
            </a:extLst>
          </p:cNvPr>
          <p:cNvSpPr txBox="1">
            <a:spLocks/>
          </p:cNvSpPr>
          <p:nvPr/>
        </p:nvSpPr>
        <p:spPr>
          <a:xfrm>
            <a:off x="6722345" y="6337891"/>
            <a:ext cx="52035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altLang="ru-RU" sz="1100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«Интернет площадка сетевых проектов для госпитальных школ»</a:t>
            </a:r>
            <a:endParaRPr lang="ru-RU" sz="1100" i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1926" t="18612" r="23069" b="10078"/>
          <a:stretch/>
        </p:blipFill>
        <p:spPr bwMode="auto">
          <a:xfrm>
            <a:off x="5718802" y="943107"/>
            <a:ext cx="2896013" cy="5161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2616" t="39197" r="23511" b="25338"/>
          <a:stretch/>
        </p:blipFill>
        <p:spPr bwMode="auto">
          <a:xfrm>
            <a:off x="8943033" y="943107"/>
            <a:ext cx="2788524" cy="2589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2288" t="20471" r="23856" b="42943"/>
          <a:stretch/>
        </p:blipFill>
        <p:spPr bwMode="auto">
          <a:xfrm>
            <a:off x="8861896" y="3222925"/>
            <a:ext cx="2976945" cy="28534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6057" t="76809" r="25425" b="17372"/>
          <a:stretch/>
        </p:blipFill>
        <p:spPr bwMode="auto">
          <a:xfrm flipV="1">
            <a:off x="9176336" y="5965844"/>
            <a:ext cx="2240782" cy="1679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 descr="E:\с Рабочего стола\Изображения\юлины документы по работе\Театральная кухня\дипломы\9S9c1u3vX7c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7432" b="9295"/>
          <a:stretch/>
        </p:blipFill>
        <p:spPr bwMode="auto">
          <a:xfrm>
            <a:off x="839058" y="3911171"/>
            <a:ext cx="3273735" cy="204462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18" name="TextBox 17"/>
          <p:cNvSpPr txBox="1"/>
          <p:nvPr/>
        </p:nvSpPr>
        <p:spPr>
          <a:xfrm>
            <a:off x="99512" y="6108050"/>
            <a:ext cx="53265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i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Артисты драм. театра с благодарностями за сотрудничество в проекте</a:t>
            </a:r>
            <a:endParaRPr lang="ru-RU" b="1" i="1" dirty="0"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10751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474" t="6667" r="5845" b="3000"/>
          <a:stretch/>
        </p:blipFill>
        <p:spPr bwMode="auto">
          <a:xfrm>
            <a:off x="126460" y="4466561"/>
            <a:ext cx="3809916" cy="23720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7" name="Picture 5" descr="E:\с Рабочего стола\Изображения\юлины документы по работе\отчеты\аттестация\моя страна моя россия\cerceve_nisanboard476rfksa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039" y="745306"/>
            <a:ext cx="3721255" cy="372125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Заголовок 14">
            <a:extLst>
              <a:ext uri="{FF2B5EF4-FFF2-40B4-BE49-F238E27FC236}">
                <a16:creationId xmlns:a16="http://schemas.microsoft.com/office/drawing/2014/main" xmlns="" id="{ADEEBB6D-DB41-4DCE-9A77-AF5BF5CC1D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6580" y="145738"/>
            <a:ext cx="8494085" cy="795081"/>
          </a:xfrm>
        </p:spPr>
        <p:txBody>
          <a:bodyPr>
            <a:normAutofit/>
          </a:bodyPr>
          <a:lstStyle/>
          <a:p>
            <a:pPr algn="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Новизна и специфика проекта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98791" y="1979020"/>
            <a:ext cx="2937753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Bookman Old Style" panose="02050604050505020204" pitchFamily="18" charset="0"/>
                <a:cs typeface="Arial" panose="020B0604020202020204" pitchFamily="34" charset="0"/>
              </a:rPr>
              <a:t>Конечные продукты</a:t>
            </a:r>
          </a:p>
          <a:p>
            <a:pPr algn="ctr"/>
            <a:r>
              <a:rPr lang="ru-RU" b="1" dirty="0">
                <a:latin typeface="Bookman Old Style" panose="02050604050505020204" pitchFamily="18" charset="0"/>
                <a:cs typeface="Arial" panose="020B0604020202020204" pitchFamily="34" charset="0"/>
              </a:rPr>
              <a:t> обязательно </a:t>
            </a:r>
          </a:p>
          <a:p>
            <a:pPr algn="ctr"/>
            <a:r>
              <a:rPr lang="ru-RU" b="1" dirty="0">
                <a:latin typeface="Bookman Old Style" panose="02050604050505020204" pitchFamily="18" charset="0"/>
                <a:cs typeface="Arial" panose="020B0604020202020204" pitchFamily="34" charset="0"/>
              </a:rPr>
              <a:t>направлены на социально</a:t>
            </a:r>
          </a:p>
          <a:p>
            <a:pPr algn="ctr"/>
            <a:r>
              <a:rPr lang="ru-RU" b="1" dirty="0">
                <a:latin typeface="Bookman Old Style" panose="02050604050505020204" pitchFamily="18" charset="0"/>
                <a:cs typeface="Arial" panose="020B0604020202020204" pitchFamily="34" charset="0"/>
              </a:rPr>
              <a:t> значимые </a:t>
            </a:r>
            <a:r>
              <a:rPr lang="ru-RU" b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результаты</a:t>
            </a:r>
            <a:endParaRPr lang="ru-RU" b="1" dirty="0">
              <a:latin typeface="Bookman Old Style" panose="02050604050505020204" pitchFamily="18" charset="0"/>
              <a:cs typeface="Arial" panose="020B0604020202020204" pitchFamily="34" charset="0"/>
            </a:endParaRPr>
          </a:p>
          <a:p>
            <a:pPr algn="ctr"/>
            <a:endParaRPr lang="ru-RU" sz="2000" b="1" dirty="0"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791522" y="1102869"/>
            <a:ext cx="71011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</a:p>
        </p:txBody>
      </p:sp>
      <p:sp>
        <p:nvSpPr>
          <p:cNvPr id="35" name="Нижний колонтитул 10">
            <a:extLst>
              <a:ext uri="{FF2B5EF4-FFF2-40B4-BE49-F238E27FC236}">
                <a16:creationId xmlns:a16="http://schemas.microsoft.com/office/drawing/2014/main" xmlns="" id="{878BB546-82AB-44C2-B05C-7003D9ED987A}"/>
              </a:ext>
            </a:extLst>
          </p:cNvPr>
          <p:cNvSpPr txBox="1">
            <a:spLocks/>
          </p:cNvSpPr>
          <p:nvPr/>
        </p:nvSpPr>
        <p:spPr>
          <a:xfrm>
            <a:off x="4007209" y="6530473"/>
            <a:ext cx="80356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altLang="ru-RU" sz="1100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«Интернет площадка сетевых проектов для госпитальных школ»</a:t>
            </a:r>
            <a:endParaRPr lang="ru-RU" sz="1100" i="1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5630" b="4849"/>
          <a:stretch/>
        </p:blipFill>
        <p:spPr bwMode="auto">
          <a:xfrm>
            <a:off x="4952362" y="745306"/>
            <a:ext cx="6185808" cy="35529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4" name="TextBox 3"/>
          <p:cNvSpPr txBox="1"/>
          <p:nvPr/>
        </p:nvSpPr>
        <p:spPr>
          <a:xfrm>
            <a:off x="4155161" y="4363664"/>
            <a:ext cx="778021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Blip>
                <a:blip r:embed="rId5"/>
              </a:buBlip>
            </a:pPr>
            <a:r>
              <a:rPr lang="ru-RU" dirty="0" smtClean="0"/>
              <a:t> </a:t>
            </a:r>
            <a:r>
              <a:rPr lang="ru-RU" b="1" dirty="0" smtClean="0">
                <a:latin typeface="Bookman Old Style" panose="02050604050505020204" pitchFamily="18" charset="0"/>
              </a:rPr>
              <a:t>Создание интерактивного аудиогида для смартфонов по арт объектам </a:t>
            </a:r>
            <a:r>
              <a:rPr lang="ru-RU" dirty="0" err="1" smtClean="0">
                <a:latin typeface="Bookman Old Style" panose="02050604050505020204" pitchFamily="18" charset="0"/>
              </a:rPr>
              <a:t>г.Сыктывкара</a:t>
            </a:r>
            <a:r>
              <a:rPr lang="ru-RU" dirty="0" smtClean="0">
                <a:latin typeface="Bookman Old Style" panose="02050604050505020204" pitchFamily="18" charset="0"/>
              </a:rPr>
              <a:t> для международного каталога на трех языках : на русском, английском и </a:t>
            </a:r>
            <a:r>
              <a:rPr lang="ru-RU" dirty="0" err="1" smtClean="0">
                <a:latin typeface="Bookman Old Style" panose="02050604050505020204" pitchFamily="18" charset="0"/>
              </a:rPr>
              <a:t>коми</a:t>
            </a:r>
            <a:r>
              <a:rPr lang="ru-RU" dirty="0" smtClean="0">
                <a:latin typeface="Bookman Old Style" panose="02050604050505020204" pitchFamily="18" charset="0"/>
              </a:rPr>
              <a:t> языках;</a:t>
            </a:r>
          </a:p>
          <a:p>
            <a:endParaRPr lang="ru-RU" dirty="0" smtClean="0">
              <a:latin typeface="Bookman Old Style" panose="02050604050505020204" pitchFamily="18" charset="0"/>
            </a:endParaRPr>
          </a:p>
          <a:p>
            <a:pPr marL="285750" indent="-285750">
              <a:buBlip>
                <a:blip r:embed="rId5"/>
              </a:buBlip>
            </a:pPr>
            <a:r>
              <a:rPr lang="ru-RU" b="1" dirty="0" smtClean="0">
                <a:latin typeface="Bookman Old Style" panose="02050604050505020204" pitchFamily="18" charset="0"/>
              </a:rPr>
              <a:t>Создание каталога спектаклей </a:t>
            </a:r>
            <a:r>
              <a:rPr lang="ru-RU" dirty="0" smtClean="0">
                <a:latin typeface="Bookman Old Style" panose="02050604050505020204" pitchFamily="18" charset="0"/>
              </a:rPr>
              <a:t>по народным сказкам; </a:t>
            </a:r>
          </a:p>
          <a:p>
            <a:endParaRPr lang="ru-RU" dirty="0" smtClean="0">
              <a:latin typeface="Bookman Old Style" panose="02050604050505020204" pitchFamily="18" charset="0"/>
            </a:endParaRPr>
          </a:p>
          <a:p>
            <a:pPr marL="285750" indent="-285750">
              <a:buBlip>
                <a:blip r:embed="rId5"/>
              </a:buBlip>
            </a:pPr>
            <a:r>
              <a:rPr lang="ru-RU" b="1" dirty="0" smtClean="0">
                <a:latin typeface="Bookman Old Style" panose="02050604050505020204" pitchFamily="18" charset="0"/>
              </a:rPr>
              <a:t>Разработка эскизов скульптур </a:t>
            </a:r>
            <a:r>
              <a:rPr lang="ru-RU" dirty="0" smtClean="0">
                <a:latin typeface="Bookman Old Style" panose="02050604050505020204" pitchFamily="18" charset="0"/>
              </a:rPr>
              <a:t>национальных  литературных героев для парка  и </a:t>
            </a:r>
            <a:r>
              <a:rPr lang="ru-RU" b="1" dirty="0" smtClean="0">
                <a:latin typeface="Bookman Old Style" panose="02050604050505020204" pitchFamily="18" charset="0"/>
              </a:rPr>
              <a:t>т.д.</a:t>
            </a:r>
            <a:endParaRPr lang="ru-RU" b="1" dirty="0">
              <a:latin typeface="Bookman Old Style" panose="02050604050505020204" pitchFamily="18" charset="0"/>
            </a:endParaRPr>
          </a:p>
        </p:txBody>
      </p:sp>
      <p:pic>
        <p:nvPicPr>
          <p:cNvPr id="11" name="Picture 11" descr="E:\с Рабочего стола\Изображения\юлины документы по работе\отчеты\аттестация\моя страна моя россия\red_arrow_PNG7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791378" flipV="1">
            <a:off x="4186999" y="3109347"/>
            <a:ext cx="1201748" cy="120325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 descr="E:\с Рабочего стола\Изображения\юлины документы по работе\отчеты\аттестация\моя страна моя россия\red_arrow_PNG7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955401" flipH="1" flipV="1">
            <a:off x="3670666" y="4981317"/>
            <a:ext cx="904179" cy="90531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614624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5" descr="E:\с Рабочего стола\Изображения\юлины документы по работе\отчеты\аттестация\моя страна моя россия\cerceve_nisanboard476rfks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93" y="1242924"/>
            <a:ext cx="3721255" cy="372125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Номер слайда 13">
            <a:extLst>
              <a:ext uri="{FF2B5EF4-FFF2-40B4-BE49-F238E27FC236}">
                <a16:creationId xmlns:a16="http://schemas.microsoft.com/office/drawing/2014/main" xmlns="" id="{6FD9E407-EFA0-44F5-9633-6ECE19C635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7383" y="6362502"/>
            <a:ext cx="2743200" cy="365125"/>
          </a:xfrm>
        </p:spPr>
        <p:txBody>
          <a:bodyPr/>
          <a:lstStyle/>
          <a:p>
            <a:fld id="{225C63C6-1990-4CF1-B6C6-5F21AB3DF64E}" type="slidenum">
              <a:rPr lang="ru-RU" smtClean="0"/>
              <a:pPr/>
              <a:t>15</a:t>
            </a:fld>
            <a:endParaRPr lang="ru-RU"/>
          </a:p>
        </p:txBody>
      </p:sp>
      <p:sp>
        <p:nvSpPr>
          <p:cNvPr id="24" name="Заголовок 14">
            <a:extLst>
              <a:ext uri="{FF2B5EF4-FFF2-40B4-BE49-F238E27FC236}">
                <a16:creationId xmlns:a16="http://schemas.microsoft.com/office/drawing/2014/main" xmlns="" id="{ADEEBB6D-DB41-4DCE-9A77-AF5BF5CC1D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72775" y="194376"/>
            <a:ext cx="7307310" cy="795081"/>
          </a:xfrm>
        </p:spPr>
        <p:txBody>
          <a:bodyPr>
            <a:normAutofit fontScale="90000"/>
          </a:bodyPr>
          <a:lstStyle/>
          <a:p>
            <a:pPr algn="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Новизна и специфика проекта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601862" y="319594"/>
            <a:ext cx="71011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</a:p>
        </p:txBody>
      </p:sp>
      <p:sp>
        <p:nvSpPr>
          <p:cNvPr id="35" name="Нижний колонтитул 10">
            <a:extLst>
              <a:ext uri="{FF2B5EF4-FFF2-40B4-BE49-F238E27FC236}">
                <a16:creationId xmlns:a16="http://schemas.microsoft.com/office/drawing/2014/main" xmlns="" id="{878BB546-82AB-44C2-B05C-7003D9ED987A}"/>
              </a:ext>
            </a:extLst>
          </p:cNvPr>
          <p:cNvSpPr txBox="1">
            <a:spLocks/>
          </p:cNvSpPr>
          <p:nvPr/>
        </p:nvSpPr>
        <p:spPr>
          <a:xfrm>
            <a:off x="4007209" y="6530473"/>
            <a:ext cx="80356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altLang="ru-RU" sz="1100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«Интернет площадка сетевых проектов для госпитальных школ»</a:t>
            </a:r>
            <a:endParaRPr lang="ru-RU" sz="1100" i="1" dirty="0"/>
          </a:p>
        </p:txBody>
      </p:sp>
      <p:sp>
        <p:nvSpPr>
          <p:cNvPr id="13" name="TextBox 12"/>
          <p:cNvSpPr txBox="1"/>
          <p:nvPr/>
        </p:nvSpPr>
        <p:spPr>
          <a:xfrm>
            <a:off x="488044" y="2093903"/>
            <a:ext cx="2937753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Участие </a:t>
            </a:r>
            <a:r>
              <a:rPr lang="ru-RU" b="1" dirty="0">
                <a:latin typeface="Bookman Old Style" panose="02050604050505020204" pitchFamily="18" charset="0"/>
                <a:cs typeface="Arial" panose="020B0604020202020204" pitchFamily="34" charset="0"/>
              </a:rPr>
              <a:t>каждого сетевого проекта в республиканских, </a:t>
            </a:r>
          </a:p>
          <a:p>
            <a:pPr algn="ctr"/>
            <a:r>
              <a:rPr lang="ru-RU" b="1" dirty="0">
                <a:latin typeface="Bookman Old Style" panose="02050604050505020204" pitchFamily="18" charset="0"/>
                <a:cs typeface="Arial" panose="020B0604020202020204" pitchFamily="34" charset="0"/>
              </a:rPr>
              <a:t>федеральных и международных конкурсах </a:t>
            </a:r>
          </a:p>
          <a:p>
            <a:pPr algn="ctr"/>
            <a:endParaRPr lang="ru-RU" sz="2000" b="1" dirty="0"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6671" t="19701" r="33781" b="13341"/>
          <a:stretch/>
        </p:blipFill>
        <p:spPr bwMode="auto">
          <a:xfrm>
            <a:off x="10223486" y="942250"/>
            <a:ext cx="1819357" cy="28599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2978" t="44736" r="36238" b="19732"/>
          <a:stretch/>
        </p:blipFill>
        <p:spPr bwMode="auto">
          <a:xfrm>
            <a:off x="4642786" y="4156006"/>
            <a:ext cx="3311817" cy="238905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3398" t="12264" r="31295" b="8749"/>
          <a:stretch/>
        </p:blipFill>
        <p:spPr bwMode="auto">
          <a:xfrm>
            <a:off x="4158208" y="972513"/>
            <a:ext cx="2023754" cy="28296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="" xmlns:a14="http://schemas.microsoft.com/office/drawing/2010/main">
                  <a14:imgLayer r:embed="rId7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5387" t="14616" r="33101" b="13721"/>
          <a:stretch/>
        </p:blipFill>
        <p:spPr bwMode="auto">
          <a:xfrm>
            <a:off x="6241943" y="969337"/>
            <a:ext cx="1933078" cy="28328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="" xmlns:a14="http://schemas.microsoft.com/office/drawing/2010/main">
                  <a14:imgLayer r:embed="rId9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2709" t="20206" r="33646" b="9007"/>
          <a:stretch/>
        </p:blipFill>
        <p:spPr bwMode="auto">
          <a:xfrm>
            <a:off x="8319949" y="972513"/>
            <a:ext cx="1851403" cy="28296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="" xmlns:a14="http://schemas.microsoft.com/office/drawing/2010/main">
                  <a14:imgLayer r:embed="rId11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2544" t="43188" r="37770" b="21662"/>
          <a:stretch/>
        </p:blipFill>
        <p:spPr bwMode="auto">
          <a:xfrm>
            <a:off x="8228032" y="4156006"/>
            <a:ext cx="3208589" cy="237446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5" name="Picture 10" descr="E:\с Рабочего стола\Изображения\юлины документы по работе\отчеты\аттестация\моя страна моя россия\gold-line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2633" y="3891514"/>
            <a:ext cx="7405072" cy="26449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473097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E:\Без имени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7758" y="4073385"/>
            <a:ext cx="5046215" cy="410336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5" descr="E:\с Рабочего стола\Изображения\юлины документы по работе\отчеты\аттестация\моя страна моя россия\cerceve_nisanboard476rfksa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112" y="4179718"/>
            <a:ext cx="2791251" cy="279125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5" descr="E:\с Рабочего стола\Изображения\юлины документы по работе\отчеты\аттестация\моя страна моя россия\cerceve_nisanboard476rfksa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6726" y="719964"/>
            <a:ext cx="2791251" cy="279125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8019" y="233465"/>
            <a:ext cx="9533244" cy="1007806"/>
          </a:xfrm>
        </p:spPr>
        <p:txBody>
          <a:bodyPr>
            <a:noAutofit/>
          </a:bodyPr>
          <a:lstStyle/>
          <a:p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Ожидаемые результаты - качественные показатели 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C63C6-1990-4CF1-B6C6-5F21AB3DF64E}" type="slidenum">
              <a:rPr lang="ru-RU" smtClean="0"/>
              <a:pPr/>
              <a:t>16</a:t>
            </a:fld>
            <a:endParaRPr lang="ru-RU"/>
          </a:p>
        </p:txBody>
      </p:sp>
      <p:sp>
        <p:nvSpPr>
          <p:cNvPr id="10" name="Нижний колонтитул 10">
            <a:extLst>
              <a:ext uri="{FF2B5EF4-FFF2-40B4-BE49-F238E27FC236}">
                <a16:creationId xmlns:a16="http://schemas.microsoft.com/office/drawing/2014/main" xmlns="" id="{878BB546-82AB-44C2-B05C-7003D9ED987A}"/>
              </a:ext>
            </a:extLst>
          </p:cNvPr>
          <p:cNvSpPr txBox="1">
            <a:spLocks/>
          </p:cNvSpPr>
          <p:nvPr/>
        </p:nvSpPr>
        <p:spPr>
          <a:xfrm>
            <a:off x="3996651" y="6416708"/>
            <a:ext cx="80356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altLang="ru-RU" sz="1100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«Интернет площадка сетевых проектов для госпитальных школ»</a:t>
            </a:r>
            <a:endParaRPr lang="ru-RU" sz="1100" i="1" dirty="0"/>
          </a:p>
        </p:txBody>
      </p:sp>
      <p:pic>
        <p:nvPicPr>
          <p:cNvPr id="11" name="Picture 5" descr="E:\с Рабочего стола\Изображения\юлины документы по работе\отчеты\аттестация\моя страна моя россия\cerceve_nisanboard476rfksa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048" y="1628183"/>
            <a:ext cx="2791251" cy="279125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271467" y="1859203"/>
            <a:ext cx="2659702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b="1" dirty="0" smtClean="0">
                <a:latin typeface="Bookman Old Style" panose="02050604050505020204" pitchFamily="18" charset="0"/>
              </a:rPr>
              <a:t>Получит</a:t>
            </a:r>
          </a:p>
          <a:p>
            <a:pPr algn="ctr"/>
            <a:r>
              <a:rPr lang="ru-RU" sz="1600" b="1" dirty="0" smtClean="0">
                <a:latin typeface="Bookman Old Style" panose="02050604050505020204" pitchFamily="18" charset="0"/>
              </a:rPr>
              <a:t> развитие  </a:t>
            </a:r>
            <a:r>
              <a:rPr lang="ru-RU" sz="1600" b="1" dirty="0">
                <a:latin typeface="Bookman Old Style" panose="02050604050505020204" pitchFamily="18" charset="0"/>
              </a:rPr>
              <a:t>и </a:t>
            </a:r>
            <a:endParaRPr lang="ru-RU" sz="1600" b="1" dirty="0" smtClean="0">
              <a:latin typeface="Bookman Old Style" panose="02050604050505020204" pitchFamily="18" charset="0"/>
            </a:endParaRPr>
          </a:p>
          <a:p>
            <a:pPr algn="ctr"/>
            <a:r>
              <a:rPr lang="ru-RU" sz="1600" b="1" dirty="0" smtClean="0">
                <a:latin typeface="Bookman Old Style" panose="02050604050505020204" pitchFamily="18" charset="0"/>
              </a:rPr>
              <a:t>обогатится</a:t>
            </a:r>
          </a:p>
          <a:p>
            <a:pPr algn="ctr"/>
            <a:r>
              <a:rPr lang="ru-RU" sz="1600" b="1" dirty="0" smtClean="0">
                <a:latin typeface="Bookman Old Style" panose="02050604050505020204" pitchFamily="18" charset="0"/>
              </a:rPr>
              <a:t> международным</a:t>
            </a:r>
          </a:p>
          <a:p>
            <a:pPr algn="ctr"/>
            <a:r>
              <a:rPr lang="ru-RU" sz="1600" b="1" dirty="0" smtClean="0">
                <a:latin typeface="Bookman Old Style" panose="02050604050505020204" pitchFamily="18" charset="0"/>
              </a:rPr>
              <a:t> опытом</a:t>
            </a:r>
          </a:p>
          <a:p>
            <a:pPr algn="ctr"/>
            <a:r>
              <a:rPr lang="ru-RU" sz="1600" b="1" dirty="0" smtClean="0">
                <a:latin typeface="Bookman Old Style" panose="02050604050505020204" pitchFamily="18" charset="0"/>
              </a:rPr>
              <a:t> </a:t>
            </a:r>
            <a:r>
              <a:rPr lang="ru-RU" sz="1600" b="1" dirty="0">
                <a:latin typeface="Bookman Old Style" panose="02050604050505020204" pitchFamily="18" charset="0"/>
              </a:rPr>
              <a:t>технология сетевого </a:t>
            </a:r>
            <a:endParaRPr lang="ru-RU" sz="1600" b="1" dirty="0" smtClean="0">
              <a:latin typeface="Bookman Old Style" panose="02050604050505020204" pitchFamily="18" charset="0"/>
            </a:endParaRPr>
          </a:p>
          <a:p>
            <a:pPr algn="ctr"/>
            <a:r>
              <a:rPr lang="ru-RU" sz="1600" b="1" dirty="0" smtClean="0">
                <a:latin typeface="Bookman Old Style" panose="02050604050505020204" pitchFamily="18" charset="0"/>
              </a:rPr>
              <a:t>образовательного</a:t>
            </a:r>
          </a:p>
          <a:p>
            <a:pPr algn="ctr"/>
            <a:r>
              <a:rPr lang="ru-RU" sz="1600" b="1" dirty="0" smtClean="0">
                <a:latin typeface="Bookman Old Style" panose="02050604050505020204" pitchFamily="18" charset="0"/>
              </a:rPr>
              <a:t> проектирования</a:t>
            </a:r>
          </a:p>
          <a:p>
            <a:pPr algn="ctr"/>
            <a:endParaRPr lang="ru-RU" sz="1600" b="1" dirty="0">
              <a:latin typeface="Bookman Old Style" panose="02050604050505020204" pitchFamily="18" charset="0"/>
            </a:endParaRPr>
          </a:p>
        </p:txBody>
      </p:sp>
      <p:pic>
        <p:nvPicPr>
          <p:cNvPr id="13" name="Picture 5" descr="E:\с Рабочего стола\Изображения\юлины документы по работе\отчеты\аттестация\моя страна моя россия\cerceve_nisanboard476rfksa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5475" y="823002"/>
            <a:ext cx="2791251" cy="279125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2941589" y="1082475"/>
            <a:ext cx="2565126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b="1" dirty="0" smtClean="0">
                <a:latin typeface="Bookman Old Style" panose="02050604050505020204" pitchFamily="18" charset="0"/>
              </a:rPr>
              <a:t>Повысится </a:t>
            </a:r>
          </a:p>
          <a:p>
            <a:pPr algn="ctr"/>
            <a:r>
              <a:rPr lang="ru-RU" sz="1600" b="1" dirty="0" smtClean="0">
                <a:latin typeface="Bookman Old Style" panose="02050604050505020204" pitchFamily="18" charset="0"/>
              </a:rPr>
              <a:t>активность</a:t>
            </a:r>
          </a:p>
          <a:p>
            <a:pPr algn="ctr"/>
            <a:r>
              <a:rPr lang="ru-RU" sz="1600" b="1" dirty="0" smtClean="0">
                <a:latin typeface="Bookman Old Style" panose="02050604050505020204" pitchFamily="18" charset="0"/>
              </a:rPr>
              <a:t> </a:t>
            </a:r>
            <a:r>
              <a:rPr lang="ru-RU" sz="1600" b="1" dirty="0">
                <a:latin typeface="Bookman Old Style" panose="02050604050505020204" pitchFamily="18" charset="0"/>
              </a:rPr>
              <a:t>учащихся, </a:t>
            </a:r>
            <a:endParaRPr lang="ru-RU" sz="1600" b="1" dirty="0" smtClean="0">
              <a:latin typeface="Bookman Old Style" panose="02050604050505020204" pitchFamily="18" charset="0"/>
            </a:endParaRPr>
          </a:p>
          <a:p>
            <a:pPr algn="ctr"/>
            <a:r>
              <a:rPr lang="ru-RU" sz="1600" b="1" dirty="0" smtClean="0">
                <a:latin typeface="Bookman Old Style" panose="02050604050505020204" pitchFamily="18" charset="0"/>
              </a:rPr>
              <a:t>находящихся</a:t>
            </a:r>
          </a:p>
          <a:p>
            <a:pPr algn="ctr"/>
            <a:r>
              <a:rPr lang="ru-RU" sz="1600" b="1" dirty="0" smtClean="0">
                <a:latin typeface="Bookman Old Style" panose="02050604050505020204" pitchFamily="18" charset="0"/>
              </a:rPr>
              <a:t> </a:t>
            </a:r>
            <a:r>
              <a:rPr lang="ru-RU" sz="1600" b="1" dirty="0">
                <a:latin typeface="Bookman Old Style" panose="02050604050505020204" pitchFamily="18" charset="0"/>
              </a:rPr>
              <a:t>на </a:t>
            </a:r>
            <a:r>
              <a:rPr lang="ru-RU" sz="1600" b="1" dirty="0" smtClean="0">
                <a:latin typeface="Bookman Old Style" panose="02050604050505020204" pitchFamily="18" charset="0"/>
              </a:rPr>
              <a:t>длительном</a:t>
            </a:r>
          </a:p>
          <a:p>
            <a:pPr algn="ctr"/>
            <a:r>
              <a:rPr lang="ru-RU" sz="1600" b="1" dirty="0" smtClean="0">
                <a:latin typeface="Bookman Old Style" panose="02050604050505020204" pitchFamily="18" charset="0"/>
              </a:rPr>
              <a:t> </a:t>
            </a:r>
            <a:r>
              <a:rPr lang="ru-RU" sz="1600" b="1" dirty="0">
                <a:latin typeface="Bookman Old Style" panose="02050604050505020204" pitchFamily="18" charset="0"/>
              </a:rPr>
              <a:t>лечении</a:t>
            </a:r>
            <a:r>
              <a:rPr lang="ru-RU" sz="1600" b="1" dirty="0" smtClean="0">
                <a:latin typeface="Bookman Old Style" panose="02050604050505020204" pitchFamily="18" charset="0"/>
              </a:rPr>
              <a:t>,</a:t>
            </a:r>
          </a:p>
          <a:p>
            <a:pPr algn="ctr"/>
            <a:r>
              <a:rPr lang="ru-RU" sz="1600" b="1" dirty="0" smtClean="0">
                <a:latin typeface="Bookman Old Style" panose="02050604050505020204" pitchFamily="18" charset="0"/>
              </a:rPr>
              <a:t> </a:t>
            </a:r>
            <a:r>
              <a:rPr lang="ru-RU" sz="1600" b="1" dirty="0">
                <a:latin typeface="Bookman Old Style" panose="02050604050505020204" pitchFamily="18" charset="0"/>
              </a:rPr>
              <a:t>в республике Коми, </a:t>
            </a:r>
            <a:endParaRPr lang="ru-RU" sz="1600" b="1" dirty="0" smtClean="0">
              <a:latin typeface="Bookman Old Style" panose="02050604050505020204" pitchFamily="18" charset="0"/>
            </a:endParaRPr>
          </a:p>
          <a:p>
            <a:pPr algn="ctr"/>
            <a:r>
              <a:rPr lang="ru-RU" sz="1600" b="1" dirty="0" smtClean="0">
                <a:latin typeface="Bookman Old Style" panose="02050604050505020204" pitchFamily="18" charset="0"/>
              </a:rPr>
              <a:t>в </a:t>
            </a:r>
            <a:r>
              <a:rPr lang="ru-RU" sz="1600" b="1" dirty="0">
                <a:latin typeface="Bookman Old Style" panose="02050604050505020204" pitchFamily="18" charset="0"/>
              </a:rPr>
              <a:t>регионах РФ</a:t>
            </a:r>
          </a:p>
          <a:p>
            <a:pPr algn="ctr"/>
            <a:endParaRPr lang="ru-RU" sz="1600" b="1" dirty="0">
              <a:latin typeface="Bookman Old Style" panose="020506040505050202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890169" y="1311104"/>
            <a:ext cx="212429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b="1" dirty="0" smtClean="0">
                <a:latin typeface="Bookman Old Style" panose="02050604050505020204" pitchFamily="18" charset="0"/>
              </a:rPr>
              <a:t>Улучшится</a:t>
            </a:r>
          </a:p>
          <a:p>
            <a:pPr algn="ctr"/>
            <a:r>
              <a:rPr lang="ru-RU" sz="1600" b="1" dirty="0" smtClean="0">
                <a:latin typeface="Bookman Old Style" panose="02050604050505020204" pitchFamily="18" charset="0"/>
              </a:rPr>
              <a:t> взаимодействие</a:t>
            </a:r>
          </a:p>
          <a:p>
            <a:pPr algn="ctr"/>
            <a:r>
              <a:rPr lang="ru-RU" sz="1600" b="1" dirty="0" smtClean="0">
                <a:latin typeface="Bookman Old Style" panose="02050604050505020204" pitchFamily="18" charset="0"/>
              </a:rPr>
              <a:t> между</a:t>
            </a:r>
          </a:p>
          <a:p>
            <a:pPr algn="ctr"/>
            <a:r>
              <a:rPr lang="ru-RU" sz="1600" b="1" dirty="0" smtClean="0">
                <a:latin typeface="Bookman Old Style" panose="02050604050505020204" pitchFamily="18" charset="0"/>
              </a:rPr>
              <a:t> </a:t>
            </a:r>
            <a:r>
              <a:rPr lang="ru-RU" sz="1600" b="1" dirty="0">
                <a:latin typeface="Bookman Old Style" panose="02050604050505020204" pitchFamily="18" charset="0"/>
              </a:rPr>
              <a:t>госпитальными </a:t>
            </a:r>
            <a:endParaRPr lang="ru-RU" sz="1600" b="1" dirty="0" smtClean="0">
              <a:latin typeface="Bookman Old Style" panose="02050604050505020204" pitchFamily="18" charset="0"/>
            </a:endParaRPr>
          </a:p>
          <a:p>
            <a:pPr algn="ctr"/>
            <a:r>
              <a:rPr lang="ru-RU" sz="1600" b="1" dirty="0" smtClean="0">
                <a:latin typeface="Bookman Old Style" panose="02050604050505020204" pitchFamily="18" charset="0"/>
              </a:rPr>
              <a:t>школами </a:t>
            </a:r>
            <a:r>
              <a:rPr lang="ru-RU" sz="1600" b="1" dirty="0">
                <a:latin typeface="Bookman Old Style" panose="02050604050505020204" pitchFamily="18" charset="0"/>
              </a:rPr>
              <a:t>РФ</a:t>
            </a:r>
          </a:p>
          <a:p>
            <a:pPr algn="ctr"/>
            <a:endParaRPr lang="ru-RU" sz="1600" b="1" dirty="0">
              <a:latin typeface="Bookman Old Style" panose="02050604050505020204" pitchFamily="18" charset="0"/>
            </a:endParaRPr>
          </a:p>
        </p:txBody>
      </p:sp>
      <p:pic>
        <p:nvPicPr>
          <p:cNvPr id="17" name="Picture 5" descr="E:\с Рабочего стола\Изображения\юлины документы по работе\отчеты\аттестация\моя страна моя россия\cerceve_nisanboard476rfksa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3973" y="823001"/>
            <a:ext cx="2791251" cy="279125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8610235" y="1064464"/>
            <a:ext cx="2138726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b="1" dirty="0">
                <a:latin typeface="Bookman Old Style" panose="02050604050505020204" pitchFamily="18" charset="0"/>
              </a:rPr>
              <a:t>Повысится </a:t>
            </a:r>
            <a:endParaRPr lang="ru-RU" sz="1600" b="1" dirty="0" smtClean="0">
              <a:latin typeface="Bookman Old Style" panose="02050604050505020204" pitchFamily="18" charset="0"/>
            </a:endParaRPr>
          </a:p>
          <a:p>
            <a:pPr algn="ctr"/>
            <a:r>
              <a:rPr lang="ru-RU" sz="1600" b="1" dirty="0" smtClean="0">
                <a:latin typeface="Bookman Old Style" panose="02050604050505020204" pitchFamily="18" charset="0"/>
              </a:rPr>
              <a:t>уровень </a:t>
            </a:r>
            <a:r>
              <a:rPr lang="ru-RU" sz="1600" b="1" dirty="0">
                <a:latin typeface="Bookman Old Style" panose="02050604050505020204" pitchFamily="18" charset="0"/>
              </a:rPr>
              <a:t>участия </a:t>
            </a:r>
            <a:endParaRPr lang="ru-RU" sz="1600" b="1" dirty="0" smtClean="0">
              <a:latin typeface="Bookman Old Style" panose="02050604050505020204" pitchFamily="18" charset="0"/>
            </a:endParaRPr>
          </a:p>
          <a:p>
            <a:pPr algn="ctr"/>
            <a:r>
              <a:rPr lang="ru-RU" sz="1600" b="1" dirty="0">
                <a:latin typeface="Bookman Old Style" panose="02050604050505020204" pitchFamily="18" charset="0"/>
              </a:rPr>
              <a:t>у</a:t>
            </a:r>
            <a:r>
              <a:rPr lang="ru-RU" sz="1600" b="1" dirty="0" smtClean="0">
                <a:latin typeface="Bookman Old Style" panose="02050604050505020204" pitchFamily="18" charset="0"/>
              </a:rPr>
              <a:t>чащихся</a:t>
            </a:r>
          </a:p>
          <a:p>
            <a:pPr algn="ctr"/>
            <a:r>
              <a:rPr lang="ru-RU" sz="1600" b="1" dirty="0" smtClean="0">
                <a:latin typeface="Bookman Old Style" panose="02050604050505020204" pitchFamily="18" charset="0"/>
              </a:rPr>
              <a:t> госпитальных</a:t>
            </a:r>
          </a:p>
          <a:p>
            <a:pPr algn="ctr"/>
            <a:r>
              <a:rPr lang="ru-RU" sz="1600" b="1" dirty="0" smtClean="0">
                <a:latin typeface="Bookman Old Style" panose="02050604050505020204" pitchFamily="18" charset="0"/>
              </a:rPr>
              <a:t> школ</a:t>
            </a:r>
          </a:p>
          <a:p>
            <a:pPr algn="ctr"/>
            <a:r>
              <a:rPr lang="ru-RU" sz="1600" b="1" dirty="0" smtClean="0">
                <a:latin typeface="Bookman Old Style" panose="02050604050505020204" pitchFamily="18" charset="0"/>
              </a:rPr>
              <a:t> </a:t>
            </a:r>
            <a:r>
              <a:rPr lang="ru-RU" sz="1600" b="1" dirty="0">
                <a:latin typeface="Bookman Old Style" panose="02050604050505020204" pitchFamily="18" charset="0"/>
              </a:rPr>
              <a:t>в проектах </a:t>
            </a:r>
            <a:r>
              <a:rPr lang="ru-RU" sz="1600" b="1" dirty="0" smtClean="0">
                <a:latin typeface="Bookman Old Style" panose="02050604050505020204" pitchFamily="18" charset="0"/>
              </a:rPr>
              <a:t>и</a:t>
            </a:r>
          </a:p>
          <a:p>
            <a:pPr algn="ctr"/>
            <a:r>
              <a:rPr lang="ru-RU" sz="1600" b="1" dirty="0" smtClean="0">
                <a:latin typeface="Bookman Old Style" panose="02050604050505020204" pitchFamily="18" charset="0"/>
              </a:rPr>
              <a:t> творческих</a:t>
            </a:r>
          </a:p>
          <a:p>
            <a:pPr algn="ctr"/>
            <a:r>
              <a:rPr lang="ru-RU" sz="1600" b="1" dirty="0" smtClean="0">
                <a:latin typeface="Bookman Old Style" panose="02050604050505020204" pitchFamily="18" charset="0"/>
              </a:rPr>
              <a:t> </a:t>
            </a:r>
            <a:r>
              <a:rPr lang="ru-RU" sz="1600" b="1" dirty="0">
                <a:latin typeface="Bookman Old Style" panose="02050604050505020204" pitchFamily="18" charset="0"/>
              </a:rPr>
              <a:t>конкурсах РФ</a:t>
            </a:r>
          </a:p>
          <a:p>
            <a:pPr algn="ctr"/>
            <a:endParaRPr lang="ru-RU" sz="1600" b="1" dirty="0">
              <a:latin typeface="Bookman Old Style" panose="020506040505050202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61048" y="4697406"/>
            <a:ext cx="2680541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b="1" dirty="0" smtClean="0">
                <a:latin typeface="Bookman Old Style" panose="02050604050505020204" pitchFamily="18" charset="0"/>
              </a:rPr>
              <a:t>Увеличится</a:t>
            </a:r>
          </a:p>
          <a:p>
            <a:pPr algn="ctr"/>
            <a:r>
              <a:rPr lang="ru-RU" sz="1600" b="1" dirty="0" smtClean="0">
                <a:latin typeface="Bookman Old Style" panose="02050604050505020204" pitchFamily="18" charset="0"/>
              </a:rPr>
              <a:t> </a:t>
            </a:r>
            <a:r>
              <a:rPr lang="ru-RU" sz="1600" b="1" dirty="0">
                <a:latin typeface="Bookman Old Style" panose="02050604050505020204" pitchFamily="18" charset="0"/>
              </a:rPr>
              <a:t>мотивация </a:t>
            </a:r>
            <a:r>
              <a:rPr lang="ru-RU" sz="1600" b="1" dirty="0" smtClean="0">
                <a:latin typeface="Bookman Old Style" panose="02050604050505020204" pitchFamily="18" charset="0"/>
              </a:rPr>
              <a:t>учащихся</a:t>
            </a:r>
          </a:p>
          <a:p>
            <a:pPr algn="ctr"/>
            <a:r>
              <a:rPr lang="ru-RU" sz="1600" b="1" dirty="0" smtClean="0">
                <a:latin typeface="Bookman Old Style" panose="02050604050505020204" pitchFamily="18" charset="0"/>
              </a:rPr>
              <a:t> </a:t>
            </a:r>
            <a:r>
              <a:rPr lang="ru-RU" sz="1600" b="1" dirty="0">
                <a:latin typeface="Bookman Old Style" panose="02050604050505020204" pitchFamily="18" charset="0"/>
              </a:rPr>
              <a:t>к обучению</a:t>
            </a:r>
            <a:r>
              <a:rPr lang="ru-RU" sz="1600" b="1" dirty="0" smtClean="0">
                <a:latin typeface="Bookman Old Style" panose="02050604050505020204" pitchFamily="18" charset="0"/>
              </a:rPr>
              <a:t>,</a:t>
            </a:r>
          </a:p>
          <a:p>
            <a:pPr algn="ctr"/>
            <a:r>
              <a:rPr lang="ru-RU" sz="1600" b="1" dirty="0" smtClean="0">
                <a:latin typeface="Bookman Old Style" panose="02050604050505020204" pitchFamily="18" charset="0"/>
              </a:rPr>
              <a:t>повысится</a:t>
            </a:r>
          </a:p>
          <a:p>
            <a:pPr algn="ctr"/>
            <a:r>
              <a:rPr lang="ru-RU" sz="1600" b="1" dirty="0" smtClean="0">
                <a:latin typeface="Bookman Old Style" panose="02050604050505020204" pitchFamily="18" charset="0"/>
              </a:rPr>
              <a:t> </a:t>
            </a:r>
            <a:r>
              <a:rPr lang="ru-RU" sz="1600" b="1" dirty="0">
                <a:latin typeface="Bookman Old Style" panose="02050604050505020204" pitchFamily="18" charset="0"/>
              </a:rPr>
              <a:t>успеваемость </a:t>
            </a:r>
            <a:endParaRPr lang="ru-RU" sz="1600" b="1" dirty="0" smtClean="0">
              <a:latin typeface="Bookman Old Style" panose="02050604050505020204" pitchFamily="18" charset="0"/>
            </a:endParaRPr>
          </a:p>
          <a:p>
            <a:pPr algn="ctr"/>
            <a:r>
              <a:rPr lang="ru-RU" sz="1600" b="1" dirty="0" smtClean="0">
                <a:latin typeface="Bookman Old Style" panose="02050604050505020204" pitchFamily="18" charset="0"/>
              </a:rPr>
              <a:t>и </a:t>
            </a:r>
            <a:r>
              <a:rPr lang="ru-RU" sz="1600" b="1" dirty="0">
                <a:latin typeface="Bookman Old Style" panose="02050604050505020204" pitchFamily="18" charset="0"/>
              </a:rPr>
              <a:t>качество </a:t>
            </a:r>
            <a:endParaRPr lang="ru-RU" sz="1600" b="1" dirty="0" smtClean="0">
              <a:latin typeface="Bookman Old Style" panose="02050604050505020204" pitchFamily="18" charset="0"/>
            </a:endParaRPr>
          </a:p>
          <a:p>
            <a:pPr algn="ctr"/>
            <a:r>
              <a:rPr lang="ru-RU" sz="1600" b="1" dirty="0" smtClean="0">
                <a:latin typeface="Bookman Old Style" panose="02050604050505020204" pitchFamily="18" charset="0"/>
              </a:rPr>
              <a:t>образования</a:t>
            </a:r>
            <a:r>
              <a:rPr lang="ru-RU" sz="1600" b="1" dirty="0">
                <a:latin typeface="Bookman Old Style" panose="02050604050505020204" pitchFamily="18" charset="0"/>
              </a:rPr>
              <a:t>.</a:t>
            </a:r>
          </a:p>
          <a:p>
            <a:pPr algn="ctr"/>
            <a:endParaRPr lang="ru-RU" sz="1600" b="1" dirty="0">
              <a:latin typeface="Bookman Old Style" panose="02050604050505020204" pitchFamily="18" charset="0"/>
            </a:endParaRPr>
          </a:p>
        </p:txBody>
      </p:sp>
      <p:pic>
        <p:nvPicPr>
          <p:cNvPr id="24" name="Picture 5" descr="E:\с Рабочего стола\Изображения\юлины документы по работе\отчеты\аттестация\моя страна моя россия\cerceve_nisanboard476rfksa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4202" y="3390799"/>
            <a:ext cx="3048100" cy="30481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9033618" y="3797046"/>
            <a:ext cx="3229268" cy="2619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Bookman Old Style" panose="02050604050505020204" pitchFamily="18" charset="0"/>
              </a:rPr>
              <a:t>Оптимизируется</a:t>
            </a:r>
          </a:p>
          <a:p>
            <a:pPr algn="ctr"/>
            <a:r>
              <a:rPr lang="ru-RU" sz="1600" b="1" dirty="0" smtClean="0">
                <a:latin typeface="Bookman Old Style" panose="02050604050505020204" pitchFamily="18" charset="0"/>
              </a:rPr>
              <a:t>  </a:t>
            </a:r>
            <a:r>
              <a:rPr lang="ru-RU" sz="1600" b="1" dirty="0">
                <a:latin typeface="Bookman Old Style" panose="02050604050505020204" pitchFamily="18" charset="0"/>
              </a:rPr>
              <a:t>нагрузка учащихся</a:t>
            </a:r>
            <a:r>
              <a:rPr lang="ru-RU" sz="1600" b="1" dirty="0" smtClean="0">
                <a:latin typeface="Bookman Old Style" panose="02050604050505020204" pitchFamily="18" charset="0"/>
              </a:rPr>
              <a:t>,</a:t>
            </a:r>
          </a:p>
          <a:p>
            <a:pPr algn="ctr"/>
            <a:r>
              <a:rPr lang="ru-RU" sz="1600" b="1" dirty="0" smtClean="0">
                <a:latin typeface="Bookman Old Style" panose="02050604050505020204" pitchFamily="18" charset="0"/>
              </a:rPr>
              <a:t> </a:t>
            </a:r>
            <a:r>
              <a:rPr lang="ru-RU" sz="1600" b="1" dirty="0">
                <a:latin typeface="Bookman Old Style" panose="02050604050505020204" pitchFamily="18" charset="0"/>
              </a:rPr>
              <a:t>находящихся </a:t>
            </a:r>
            <a:r>
              <a:rPr lang="ru-RU" sz="1600" b="1" dirty="0" smtClean="0">
                <a:latin typeface="Bookman Old Style" panose="02050604050505020204" pitchFamily="18" charset="0"/>
              </a:rPr>
              <a:t>на</a:t>
            </a:r>
          </a:p>
          <a:p>
            <a:pPr algn="ctr"/>
            <a:r>
              <a:rPr lang="ru-RU" sz="1600" b="1" dirty="0" smtClean="0">
                <a:latin typeface="Bookman Old Style" panose="02050604050505020204" pitchFamily="18" charset="0"/>
              </a:rPr>
              <a:t> </a:t>
            </a:r>
            <a:r>
              <a:rPr lang="ru-RU" sz="1600" b="1">
                <a:latin typeface="Bookman Old Style" panose="02050604050505020204" pitchFamily="18" charset="0"/>
              </a:rPr>
              <a:t>длительном </a:t>
            </a:r>
            <a:r>
              <a:rPr lang="ru-RU" sz="1600" b="1" smtClean="0">
                <a:latin typeface="Bookman Old Style" panose="02050604050505020204" pitchFamily="18" charset="0"/>
              </a:rPr>
              <a:t>лечении, </a:t>
            </a:r>
            <a:endParaRPr lang="ru-RU" sz="1600" b="1" dirty="0" smtClean="0">
              <a:latin typeface="Bookman Old Style" panose="02050604050505020204" pitchFamily="18" charset="0"/>
            </a:endParaRPr>
          </a:p>
          <a:p>
            <a:pPr algn="ctr"/>
            <a:r>
              <a:rPr lang="ru-RU" sz="1600" b="1" dirty="0" smtClean="0">
                <a:latin typeface="Bookman Old Style" panose="02050604050505020204" pitchFamily="18" charset="0"/>
              </a:rPr>
              <a:t>за </a:t>
            </a:r>
            <a:r>
              <a:rPr lang="ru-RU" sz="1600" b="1" dirty="0">
                <a:latin typeface="Bookman Old Style" panose="02050604050505020204" pitchFamily="18" charset="0"/>
              </a:rPr>
              <a:t>счет учета </a:t>
            </a:r>
            <a:endParaRPr lang="ru-RU" sz="1600" b="1" dirty="0" smtClean="0">
              <a:latin typeface="Bookman Old Style" panose="02050604050505020204" pitchFamily="18" charset="0"/>
            </a:endParaRPr>
          </a:p>
          <a:p>
            <a:pPr algn="ctr"/>
            <a:r>
              <a:rPr lang="ru-RU" sz="1600" b="1" dirty="0" smtClean="0">
                <a:latin typeface="Bookman Old Style" panose="02050604050505020204" pitchFamily="18" charset="0"/>
              </a:rPr>
              <a:t>особенностей здоровья</a:t>
            </a:r>
          </a:p>
          <a:p>
            <a:pPr algn="ctr"/>
            <a:r>
              <a:rPr lang="ru-RU" sz="1600" b="1" dirty="0" smtClean="0">
                <a:latin typeface="Bookman Old Style" panose="02050604050505020204" pitchFamily="18" charset="0"/>
              </a:rPr>
              <a:t> и </a:t>
            </a:r>
            <a:r>
              <a:rPr lang="ru-RU" sz="1600" b="1" dirty="0">
                <a:latin typeface="Bookman Old Style" panose="02050604050505020204" pitchFamily="18" charset="0"/>
              </a:rPr>
              <a:t>диагноза </a:t>
            </a:r>
            <a:endParaRPr lang="ru-RU" sz="1600" b="1" dirty="0" smtClean="0">
              <a:latin typeface="Bookman Old Style" panose="02050604050505020204" pitchFamily="18" charset="0"/>
            </a:endParaRPr>
          </a:p>
          <a:p>
            <a:pPr algn="ctr"/>
            <a:r>
              <a:rPr lang="ru-RU" sz="1600" b="1" dirty="0" smtClean="0">
                <a:latin typeface="Bookman Old Style" panose="02050604050505020204" pitchFamily="18" charset="0"/>
              </a:rPr>
              <a:t>каждого </a:t>
            </a:r>
            <a:r>
              <a:rPr lang="ru-RU" sz="1600" b="1" dirty="0">
                <a:latin typeface="Bookman Old Style" panose="02050604050505020204" pitchFamily="18" charset="0"/>
              </a:rPr>
              <a:t>участника </a:t>
            </a:r>
            <a:endParaRPr lang="ru-RU" sz="1600" b="1" dirty="0" smtClean="0">
              <a:latin typeface="Bookman Old Style" panose="02050604050505020204" pitchFamily="18" charset="0"/>
            </a:endParaRPr>
          </a:p>
          <a:p>
            <a:pPr algn="ctr"/>
            <a:r>
              <a:rPr lang="ru-RU" sz="1600" b="1" dirty="0" smtClean="0">
                <a:latin typeface="Bookman Old Style" panose="02050604050505020204" pitchFamily="18" charset="0"/>
              </a:rPr>
              <a:t>сетевого </a:t>
            </a:r>
            <a:r>
              <a:rPr lang="ru-RU" sz="1600" b="1" dirty="0">
                <a:latin typeface="Bookman Old Style" panose="02050604050505020204" pitchFamily="18" charset="0"/>
              </a:rPr>
              <a:t>проекта</a:t>
            </a:r>
          </a:p>
          <a:p>
            <a:pPr algn="ctr"/>
            <a:endParaRPr lang="ru-RU" sz="1600" b="1" dirty="0">
              <a:latin typeface="Bookman Old Style" panose="02050604050505020204" pitchFamily="18" charset="0"/>
            </a:endParaRPr>
          </a:p>
        </p:txBody>
      </p:sp>
      <p:sp>
        <p:nvSpPr>
          <p:cNvPr id="22" name="Полилиния 21"/>
          <p:cNvSpPr/>
          <p:nvPr/>
        </p:nvSpPr>
        <p:spPr>
          <a:xfrm>
            <a:off x="7961047" y="3210513"/>
            <a:ext cx="785018" cy="2830364"/>
          </a:xfrm>
          <a:custGeom>
            <a:avLst/>
            <a:gdLst>
              <a:gd name="connsiteX0" fmla="*/ 424196 w 785018"/>
              <a:gd name="connsiteY0" fmla="*/ 2830364 h 2830364"/>
              <a:gd name="connsiteX1" fmla="*/ 453379 w 785018"/>
              <a:gd name="connsiteY1" fmla="*/ 2343981 h 2830364"/>
              <a:gd name="connsiteX2" fmla="*/ 677115 w 785018"/>
              <a:gd name="connsiteY2" fmla="*/ 2246704 h 2830364"/>
              <a:gd name="connsiteX3" fmla="*/ 589566 w 785018"/>
              <a:gd name="connsiteY3" fmla="*/ 1915964 h 2830364"/>
              <a:gd name="connsiteX4" fmla="*/ 346374 w 785018"/>
              <a:gd name="connsiteY4" fmla="*/ 1799232 h 2830364"/>
              <a:gd name="connsiteX5" fmla="*/ 414468 w 785018"/>
              <a:gd name="connsiteY5" fmla="*/ 1361487 h 2830364"/>
              <a:gd name="connsiteX6" fmla="*/ 307464 w 785018"/>
              <a:gd name="connsiteY6" fmla="*/ 1196117 h 2830364"/>
              <a:gd name="connsiteX7" fmla="*/ 122638 w 785018"/>
              <a:gd name="connsiteY7" fmla="*/ 1059930 h 2830364"/>
              <a:gd name="connsiteX8" fmla="*/ 5906 w 785018"/>
              <a:gd name="connsiteY8" fmla="*/ 612457 h 2830364"/>
              <a:gd name="connsiteX9" fmla="*/ 307464 w 785018"/>
              <a:gd name="connsiteY9" fmla="*/ 310900 h 2830364"/>
              <a:gd name="connsiteX10" fmla="*/ 754936 w 785018"/>
              <a:gd name="connsiteY10" fmla="*/ 28798 h 2830364"/>
              <a:gd name="connsiteX11" fmla="*/ 745208 w 785018"/>
              <a:gd name="connsiteY11" fmla="*/ 9342 h 2830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85018" h="2830364">
                <a:moveTo>
                  <a:pt x="424196" y="2830364"/>
                </a:moveTo>
                <a:cubicBezTo>
                  <a:pt x="417711" y="2635811"/>
                  <a:pt x="411226" y="2441258"/>
                  <a:pt x="453379" y="2343981"/>
                </a:cubicBezTo>
                <a:cubicBezTo>
                  <a:pt x="495532" y="2246704"/>
                  <a:pt x="654417" y="2318040"/>
                  <a:pt x="677115" y="2246704"/>
                </a:cubicBezTo>
                <a:cubicBezTo>
                  <a:pt x="699813" y="2175368"/>
                  <a:pt x="644690" y="1990543"/>
                  <a:pt x="589566" y="1915964"/>
                </a:cubicBezTo>
                <a:cubicBezTo>
                  <a:pt x="534443" y="1841385"/>
                  <a:pt x="375557" y="1891645"/>
                  <a:pt x="346374" y="1799232"/>
                </a:cubicBezTo>
                <a:cubicBezTo>
                  <a:pt x="317191" y="1706819"/>
                  <a:pt x="420953" y="1462006"/>
                  <a:pt x="414468" y="1361487"/>
                </a:cubicBezTo>
                <a:cubicBezTo>
                  <a:pt x="407983" y="1260968"/>
                  <a:pt x="356102" y="1246377"/>
                  <a:pt x="307464" y="1196117"/>
                </a:cubicBezTo>
                <a:cubicBezTo>
                  <a:pt x="258826" y="1145857"/>
                  <a:pt x="172898" y="1157207"/>
                  <a:pt x="122638" y="1059930"/>
                </a:cubicBezTo>
                <a:cubicBezTo>
                  <a:pt x="72378" y="962653"/>
                  <a:pt x="-24898" y="737295"/>
                  <a:pt x="5906" y="612457"/>
                </a:cubicBezTo>
                <a:cubicBezTo>
                  <a:pt x="36710" y="487619"/>
                  <a:pt x="182626" y="408176"/>
                  <a:pt x="307464" y="310900"/>
                </a:cubicBezTo>
                <a:cubicBezTo>
                  <a:pt x="432302" y="213624"/>
                  <a:pt x="681979" y="79058"/>
                  <a:pt x="754936" y="28798"/>
                </a:cubicBezTo>
                <a:cubicBezTo>
                  <a:pt x="827893" y="-21462"/>
                  <a:pt x="745208" y="9342"/>
                  <a:pt x="745208" y="9342"/>
                </a:cubicBezTo>
              </a:path>
            </a:pathLst>
          </a:cu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олилиния 22"/>
          <p:cNvSpPr/>
          <p:nvPr/>
        </p:nvSpPr>
        <p:spPr>
          <a:xfrm>
            <a:off x="6807363" y="3473308"/>
            <a:ext cx="2210177" cy="2217373"/>
          </a:xfrm>
          <a:custGeom>
            <a:avLst/>
            <a:gdLst>
              <a:gd name="connsiteX0" fmla="*/ 2210177 w 2210177"/>
              <a:gd name="connsiteY0" fmla="*/ 2217373 h 2217373"/>
              <a:gd name="connsiteX1" fmla="*/ 2025352 w 2210177"/>
              <a:gd name="connsiteY1" fmla="*/ 1886632 h 2217373"/>
              <a:gd name="connsiteX2" fmla="*/ 2112901 w 2210177"/>
              <a:gd name="connsiteY2" fmla="*/ 1633713 h 2217373"/>
              <a:gd name="connsiteX3" fmla="*/ 1859982 w 2210177"/>
              <a:gd name="connsiteY3" fmla="*/ 1371066 h 2217373"/>
              <a:gd name="connsiteX4" fmla="*/ 1684884 w 2210177"/>
              <a:gd name="connsiteY4" fmla="*/ 1098692 h 2217373"/>
              <a:gd name="connsiteX5" fmla="*/ 1373599 w 2210177"/>
              <a:gd name="connsiteY5" fmla="*/ 1040326 h 2217373"/>
              <a:gd name="connsiteX6" fmla="*/ 1227684 w 2210177"/>
              <a:gd name="connsiteY6" fmla="*/ 660947 h 2217373"/>
              <a:gd name="connsiteX7" fmla="*/ 731573 w 2210177"/>
              <a:gd name="connsiteY7" fmla="*/ 456666 h 2217373"/>
              <a:gd name="connsiteX8" fmla="*/ 70092 w 2210177"/>
              <a:gd name="connsiteY8" fmla="*/ 437211 h 2217373"/>
              <a:gd name="connsiteX9" fmla="*/ 11726 w 2210177"/>
              <a:gd name="connsiteY9" fmla="*/ 38377 h 2217373"/>
              <a:gd name="connsiteX10" fmla="*/ 1999 w 2210177"/>
              <a:gd name="connsiteY10" fmla="*/ 38377 h 2217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210177" h="2217373">
                <a:moveTo>
                  <a:pt x="2210177" y="2217373"/>
                </a:moveTo>
                <a:cubicBezTo>
                  <a:pt x="2125871" y="2100641"/>
                  <a:pt x="2041565" y="1983909"/>
                  <a:pt x="2025352" y="1886632"/>
                </a:cubicBezTo>
                <a:cubicBezTo>
                  <a:pt x="2009139" y="1789355"/>
                  <a:pt x="2140463" y="1719641"/>
                  <a:pt x="2112901" y="1633713"/>
                </a:cubicBezTo>
                <a:cubicBezTo>
                  <a:pt x="2085339" y="1547785"/>
                  <a:pt x="1931318" y="1460236"/>
                  <a:pt x="1859982" y="1371066"/>
                </a:cubicBezTo>
                <a:cubicBezTo>
                  <a:pt x="1788646" y="1281896"/>
                  <a:pt x="1765948" y="1153815"/>
                  <a:pt x="1684884" y="1098692"/>
                </a:cubicBezTo>
                <a:cubicBezTo>
                  <a:pt x="1603820" y="1043569"/>
                  <a:pt x="1449799" y="1113283"/>
                  <a:pt x="1373599" y="1040326"/>
                </a:cubicBezTo>
                <a:cubicBezTo>
                  <a:pt x="1297399" y="967369"/>
                  <a:pt x="1334688" y="758224"/>
                  <a:pt x="1227684" y="660947"/>
                </a:cubicBezTo>
                <a:cubicBezTo>
                  <a:pt x="1120680" y="563670"/>
                  <a:pt x="924505" y="493955"/>
                  <a:pt x="731573" y="456666"/>
                </a:cubicBezTo>
                <a:cubicBezTo>
                  <a:pt x="538641" y="419377"/>
                  <a:pt x="190067" y="506926"/>
                  <a:pt x="70092" y="437211"/>
                </a:cubicBezTo>
                <a:cubicBezTo>
                  <a:pt x="-49883" y="367496"/>
                  <a:pt x="23075" y="104849"/>
                  <a:pt x="11726" y="38377"/>
                </a:cubicBezTo>
                <a:cubicBezTo>
                  <a:pt x="377" y="-28095"/>
                  <a:pt x="1188" y="5141"/>
                  <a:pt x="1999" y="38377"/>
                </a:cubicBezTo>
              </a:path>
            </a:pathLst>
          </a:cu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олилиния 25"/>
          <p:cNvSpPr/>
          <p:nvPr/>
        </p:nvSpPr>
        <p:spPr>
          <a:xfrm>
            <a:off x="3391577" y="6456519"/>
            <a:ext cx="149587" cy="430664"/>
          </a:xfrm>
          <a:custGeom>
            <a:avLst/>
            <a:gdLst>
              <a:gd name="connsiteX0" fmla="*/ 139563 w 149587"/>
              <a:gd name="connsiteY0" fmla="*/ 430664 h 430664"/>
              <a:gd name="connsiteX1" fmla="*/ 52014 w 149587"/>
              <a:gd name="connsiteY1" fmla="*/ 284749 h 430664"/>
              <a:gd name="connsiteX2" fmla="*/ 149291 w 149587"/>
              <a:gd name="connsiteY2" fmla="*/ 99924 h 430664"/>
              <a:gd name="connsiteX3" fmla="*/ 13104 w 149587"/>
              <a:gd name="connsiteY3" fmla="*/ 12375 h 430664"/>
              <a:gd name="connsiteX4" fmla="*/ 13104 w 149587"/>
              <a:gd name="connsiteY4" fmla="*/ 2647 h 430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587" h="430664">
                <a:moveTo>
                  <a:pt x="139563" y="430664"/>
                </a:moveTo>
                <a:cubicBezTo>
                  <a:pt x="94978" y="385268"/>
                  <a:pt x="50393" y="339872"/>
                  <a:pt x="52014" y="284749"/>
                </a:cubicBezTo>
                <a:cubicBezTo>
                  <a:pt x="53635" y="229626"/>
                  <a:pt x="155776" y="145320"/>
                  <a:pt x="149291" y="99924"/>
                </a:cubicBezTo>
                <a:cubicBezTo>
                  <a:pt x="142806" y="54528"/>
                  <a:pt x="35802" y="28588"/>
                  <a:pt x="13104" y="12375"/>
                </a:cubicBezTo>
                <a:cubicBezTo>
                  <a:pt x="-9594" y="-3838"/>
                  <a:pt x="1755" y="-596"/>
                  <a:pt x="13104" y="2647"/>
                </a:cubicBezTo>
              </a:path>
            </a:pathLst>
          </a:cu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олилиния 27"/>
          <p:cNvSpPr/>
          <p:nvPr/>
        </p:nvSpPr>
        <p:spPr>
          <a:xfrm>
            <a:off x="3209922" y="3628417"/>
            <a:ext cx="1391496" cy="2509736"/>
          </a:xfrm>
          <a:custGeom>
            <a:avLst/>
            <a:gdLst>
              <a:gd name="connsiteX0" fmla="*/ 97482 w 1391496"/>
              <a:gd name="connsiteY0" fmla="*/ 2509736 h 2509736"/>
              <a:gd name="connsiteX1" fmla="*/ 19661 w 1391496"/>
              <a:gd name="connsiteY1" fmla="*/ 2334638 h 2509736"/>
              <a:gd name="connsiteX2" fmla="*/ 418495 w 1391496"/>
              <a:gd name="connsiteY2" fmla="*/ 2110902 h 2509736"/>
              <a:gd name="connsiteX3" fmla="*/ 253125 w 1391496"/>
              <a:gd name="connsiteY3" fmla="*/ 1517515 h 2509736"/>
              <a:gd name="connsiteX4" fmla="*/ 865967 w 1391496"/>
              <a:gd name="connsiteY4" fmla="*/ 1108953 h 2509736"/>
              <a:gd name="connsiteX5" fmla="*/ 1391261 w 1391496"/>
              <a:gd name="connsiteY5" fmla="*/ 710119 h 2509736"/>
              <a:gd name="connsiteX6" fmla="*/ 934061 w 1391496"/>
              <a:gd name="connsiteY6" fmla="*/ 457200 h 2509736"/>
              <a:gd name="connsiteX7" fmla="*/ 992427 w 1391496"/>
              <a:gd name="connsiteY7" fmla="*/ 0 h 2509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91496" h="2509736">
                <a:moveTo>
                  <a:pt x="97482" y="2509736"/>
                </a:moveTo>
                <a:cubicBezTo>
                  <a:pt x="31820" y="2455423"/>
                  <a:pt x="-33841" y="2401110"/>
                  <a:pt x="19661" y="2334638"/>
                </a:cubicBezTo>
                <a:cubicBezTo>
                  <a:pt x="73163" y="2268166"/>
                  <a:pt x="379584" y="2247089"/>
                  <a:pt x="418495" y="2110902"/>
                </a:cubicBezTo>
                <a:cubicBezTo>
                  <a:pt x="457406" y="1974715"/>
                  <a:pt x="178546" y="1684507"/>
                  <a:pt x="253125" y="1517515"/>
                </a:cubicBezTo>
                <a:cubicBezTo>
                  <a:pt x="327704" y="1350523"/>
                  <a:pt x="676278" y="1243519"/>
                  <a:pt x="865967" y="1108953"/>
                </a:cubicBezTo>
                <a:cubicBezTo>
                  <a:pt x="1055656" y="974387"/>
                  <a:pt x="1379912" y="818744"/>
                  <a:pt x="1391261" y="710119"/>
                </a:cubicBezTo>
                <a:cubicBezTo>
                  <a:pt x="1402610" y="601493"/>
                  <a:pt x="1000533" y="575553"/>
                  <a:pt x="934061" y="457200"/>
                </a:cubicBezTo>
                <a:cubicBezTo>
                  <a:pt x="867589" y="338847"/>
                  <a:pt x="930008" y="169423"/>
                  <a:pt x="992427" y="0"/>
                </a:cubicBezTo>
              </a:path>
            </a:pathLst>
          </a:cu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олилиния 28"/>
          <p:cNvSpPr/>
          <p:nvPr/>
        </p:nvSpPr>
        <p:spPr>
          <a:xfrm>
            <a:off x="2740746" y="3808361"/>
            <a:ext cx="1250473" cy="2391278"/>
          </a:xfrm>
          <a:custGeom>
            <a:avLst/>
            <a:gdLst>
              <a:gd name="connsiteX0" fmla="*/ 527748 w 1250473"/>
              <a:gd name="connsiteY0" fmla="*/ 2388158 h 2391278"/>
              <a:gd name="connsiteX1" fmla="*/ 323467 w 1250473"/>
              <a:gd name="connsiteY1" fmla="*/ 2193605 h 2391278"/>
              <a:gd name="connsiteX2" fmla="*/ 644480 w 1250473"/>
              <a:gd name="connsiteY2" fmla="*/ 1123562 h 2391278"/>
              <a:gd name="connsiteX3" fmla="*/ 1247594 w 1250473"/>
              <a:gd name="connsiteY3" fmla="*/ 812277 h 2391278"/>
              <a:gd name="connsiteX4" fmla="*/ 839033 w 1250473"/>
              <a:gd name="connsiteY4" fmla="*/ 277256 h 2391278"/>
              <a:gd name="connsiteX5" fmla="*/ 90003 w 1250473"/>
              <a:gd name="connsiteY5" fmla="*/ 24337 h 2391278"/>
              <a:gd name="connsiteX6" fmla="*/ 41365 w 1250473"/>
              <a:gd name="connsiteY6" fmla="*/ 24337 h 2391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0473" h="2391278">
                <a:moveTo>
                  <a:pt x="527748" y="2388158"/>
                </a:moveTo>
                <a:cubicBezTo>
                  <a:pt x="415880" y="2396264"/>
                  <a:pt x="304012" y="2404371"/>
                  <a:pt x="323467" y="2193605"/>
                </a:cubicBezTo>
                <a:cubicBezTo>
                  <a:pt x="342922" y="1982839"/>
                  <a:pt x="490459" y="1353783"/>
                  <a:pt x="644480" y="1123562"/>
                </a:cubicBezTo>
                <a:cubicBezTo>
                  <a:pt x="798501" y="893341"/>
                  <a:pt x="1215169" y="953328"/>
                  <a:pt x="1247594" y="812277"/>
                </a:cubicBezTo>
                <a:cubicBezTo>
                  <a:pt x="1280020" y="671226"/>
                  <a:pt x="1031965" y="408579"/>
                  <a:pt x="839033" y="277256"/>
                </a:cubicBezTo>
                <a:cubicBezTo>
                  <a:pt x="646101" y="145933"/>
                  <a:pt x="222948" y="66490"/>
                  <a:pt x="90003" y="24337"/>
                </a:cubicBezTo>
                <a:cubicBezTo>
                  <a:pt x="-42942" y="-17816"/>
                  <a:pt x="-789" y="3260"/>
                  <a:pt x="41365" y="24337"/>
                </a:cubicBezTo>
              </a:path>
            </a:pathLst>
          </a:cu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олилиния 29"/>
          <p:cNvSpPr/>
          <p:nvPr/>
        </p:nvSpPr>
        <p:spPr>
          <a:xfrm>
            <a:off x="3404681" y="6468894"/>
            <a:ext cx="457200" cy="408561"/>
          </a:xfrm>
          <a:custGeom>
            <a:avLst/>
            <a:gdLst>
              <a:gd name="connsiteX0" fmla="*/ 457200 w 457200"/>
              <a:gd name="connsiteY0" fmla="*/ 408561 h 408561"/>
              <a:gd name="connsiteX1" fmla="*/ 233464 w 457200"/>
              <a:gd name="connsiteY1" fmla="*/ 311285 h 408561"/>
              <a:gd name="connsiteX2" fmla="*/ 282102 w 457200"/>
              <a:gd name="connsiteY2" fmla="*/ 165370 h 408561"/>
              <a:gd name="connsiteX3" fmla="*/ 0 w 457200"/>
              <a:gd name="connsiteY3" fmla="*/ 0 h 4085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" h="408561">
                <a:moveTo>
                  <a:pt x="457200" y="408561"/>
                </a:moveTo>
                <a:cubicBezTo>
                  <a:pt x="359923" y="380189"/>
                  <a:pt x="262647" y="351817"/>
                  <a:pt x="233464" y="311285"/>
                </a:cubicBezTo>
                <a:cubicBezTo>
                  <a:pt x="204281" y="270753"/>
                  <a:pt x="321013" y="217251"/>
                  <a:pt x="282102" y="165370"/>
                </a:cubicBezTo>
                <a:cubicBezTo>
                  <a:pt x="243191" y="113489"/>
                  <a:pt x="121595" y="56744"/>
                  <a:pt x="0" y="0"/>
                </a:cubicBezTo>
              </a:path>
            </a:pathLst>
          </a:cu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олилиния 30"/>
          <p:cNvSpPr/>
          <p:nvPr/>
        </p:nvSpPr>
        <p:spPr>
          <a:xfrm>
            <a:off x="7821038" y="4367719"/>
            <a:ext cx="420054" cy="1780162"/>
          </a:xfrm>
          <a:custGeom>
            <a:avLst/>
            <a:gdLst>
              <a:gd name="connsiteX0" fmla="*/ 0 w 420054"/>
              <a:gd name="connsiteY0" fmla="*/ 1780162 h 1780162"/>
              <a:gd name="connsiteX1" fmla="*/ 252919 w 420054"/>
              <a:gd name="connsiteY1" fmla="*/ 1566153 h 1780162"/>
              <a:gd name="connsiteX2" fmla="*/ 204281 w 420054"/>
              <a:gd name="connsiteY2" fmla="*/ 1215958 h 1780162"/>
              <a:gd name="connsiteX3" fmla="*/ 418290 w 420054"/>
              <a:gd name="connsiteY3" fmla="*/ 953311 h 1780162"/>
              <a:gd name="connsiteX4" fmla="*/ 311285 w 420054"/>
              <a:gd name="connsiteY4" fmla="*/ 622570 h 1780162"/>
              <a:gd name="connsiteX5" fmla="*/ 408562 w 420054"/>
              <a:gd name="connsiteY5" fmla="*/ 301558 h 1780162"/>
              <a:gd name="connsiteX6" fmla="*/ 330741 w 420054"/>
              <a:gd name="connsiteY6" fmla="*/ 0 h 17801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0054" h="1780162">
                <a:moveTo>
                  <a:pt x="0" y="1780162"/>
                </a:moveTo>
                <a:cubicBezTo>
                  <a:pt x="109436" y="1720174"/>
                  <a:pt x="218872" y="1660187"/>
                  <a:pt x="252919" y="1566153"/>
                </a:cubicBezTo>
                <a:cubicBezTo>
                  <a:pt x="286966" y="1472119"/>
                  <a:pt x="176719" y="1318098"/>
                  <a:pt x="204281" y="1215958"/>
                </a:cubicBezTo>
                <a:cubicBezTo>
                  <a:pt x="231843" y="1113818"/>
                  <a:pt x="400456" y="1052209"/>
                  <a:pt x="418290" y="953311"/>
                </a:cubicBezTo>
                <a:cubicBezTo>
                  <a:pt x="436124" y="854413"/>
                  <a:pt x="312906" y="731195"/>
                  <a:pt x="311285" y="622570"/>
                </a:cubicBezTo>
                <a:cubicBezTo>
                  <a:pt x="309664" y="513945"/>
                  <a:pt x="405319" y="405320"/>
                  <a:pt x="408562" y="301558"/>
                </a:cubicBezTo>
                <a:cubicBezTo>
                  <a:pt x="411805" y="197796"/>
                  <a:pt x="371273" y="98898"/>
                  <a:pt x="330741" y="0"/>
                </a:cubicBezTo>
              </a:path>
            </a:pathLst>
          </a:cu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72" name="Полилиния 3071"/>
          <p:cNvSpPr/>
          <p:nvPr/>
        </p:nvSpPr>
        <p:spPr>
          <a:xfrm>
            <a:off x="8142051" y="3908364"/>
            <a:ext cx="1090778" cy="559045"/>
          </a:xfrm>
          <a:custGeom>
            <a:avLst/>
            <a:gdLst>
              <a:gd name="connsiteX0" fmla="*/ 0 w 1090778"/>
              <a:gd name="connsiteY0" fmla="*/ 245347 h 559045"/>
              <a:gd name="connsiteX1" fmla="*/ 155643 w 1090778"/>
              <a:gd name="connsiteY1" fmla="*/ 11883 h 559045"/>
              <a:gd name="connsiteX2" fmla="*/ 457200 w 1090778"/>
              <a:gd name="connsiteY2" fmla="*/ 79976 h 559045"/>
              <a:gd name="connsiteX3" fmla="*/ 515566 w 1090778"/>
              <a:gd name="connsiteY3" fmla="*/ 469083 h 559045"/>
              <a:gd name="connsiteX4" fmla="*/ 749030 w 1090778"/>
              <a:gd name="connsiteY4" fmla="*/ 556632 h 559045"/>
              <a:gd name="connsiteX5" fmla="*/ 992221 w 1090778"/>
              <a:gd name="connsiteY5" fmla="*/ 410717 h 559045"/>
              <a:gd name="connsiteX6" fmla="*/ 1079770 w 1090778"/>
              <a:gd name="connsiteY6" fmla="*/ 469083 h 559045"/>
              <a:gd name="connsiteX7" fmla="*/ 1089498 w 1090778"/>
              <a:gd name="connsiteY7" fmla="*/ 469083 h 559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90778" h="559045">
                <a:moveTo>
                  <a:pt x="0" y="245347"/>
                </a:moveTo>
                <a:cubicBezTo>
                  <a:pt x="39721" y="142396"/>
                  <a:pt x="79443" y="39445"/>
                  <a:pt x="155643" y="11883"/>
                </a:cubicBezTo>
                <a:cubicBezTo>
                  <a:pt x="231843" y="-15679"/>
                  <a:pt x="397213" y="3776"/>
                  <a:pt x="457200" y="79976"/>
                </a:cubicBezTo>
                <a:cubicBezTo>
                  <a:pt x="517187" y="156176"/>
                  <a:pt x="466928" y="389640"/>
                  <a:pt x="515566" y="469083"/>
                </a:cubicBezTo>
                <a:cubicBezTo>
                  <a:pt x="564204" y="548526"/>
                  <a:pt x="669587" y="566360"/>
                  <a:pt x="749030" y="556632"/>
                </a:cubicBezTo>
                <a:cubicBezTo>
                  <a:pt x="828473" y="546904"/>
                  <a:pt x="937098" y="425308"/>
                  <a:pt x="992221" y="410717"/>
                </a:cubicBezTo>
                <a:cubicBezTo>
                  <a:pt x="1047344" y="396126"/>
                  <a:pt x="1063557" y="459355"/>
                  <a:pt x="1079770" y="469083"/>
                </a:cubicBezTo>
                <a:cubicBezTo>
                  <a:pt x="1095983" y="478811"/>
                  <a:pt x="1089498" y="469083"/>
                  <a:pt x="1089498" y="469083"/>
                </a:cubicBezTo>
              </a:path>
            </a:pathLst>
          </a:cu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73" name="Полилиния 3072"/>
          <p:cNvSpPr/>
          <p:nvPr/>
        </p:nvSpPr>
        <p:spPr>
          <a:xfrm>
            <a:off x="2890810" y="6445634"/>
            <a:ext cx="597467" cy="392911"/>
          </a:xfrm>
          <a:custGeom>
            <a:avLst/>
            <a:gdLst>
              <a:gd name="connsiteX0" fmla="*/ 134492 w 597467"/>
              <a:gd name="connsiteY0" fmla="*/ 392911 h 392911"/>
              <a:gd name="connsiteX1" fmla="*/ 8033 w 597467"/>
              <a:gd name="connsiteY1" fmla="*/ 217813 h 392911"/>
              <a:gd name="connsiteX2" fmla="*/ 338773 w 597467"/>
              <a:gd name="connsiteY2" fmla="*/ 149719 h 392911"/>
              <a:gd name="connsiteX3" fmla="*/ 212313 w 597467"/>
              <a:gd name="connsiteY3" fmla="*/ 13532 h 392911"/>
              <a:gd name="connsiteX4" fmla="*/ 581964 w 597467"/>
              <a:gd name="connsiteY4" fmla="*/ 3804 h 392911"/>
              <a:gd name="connsiteX5" fmla="*/ 533326 w 597467"/>
              <a:gd name="connsiteY5" fmla="*/ 3804 h 392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97467" h="392911">
                <a:moveTo>
                  <a:pt x="134492" y="392911"/>
                </a:moveTo>
                <a:cubicBezTo>
                  <a:pt x="54239" y="325628"/>
                  <a:pt x="-26014" y="258345"/>
                  <a:pt x="8033" y="217813"/>
                </a:cubicBezTo>
                <a:cubicBezTo>
                  <a:pt x="42080" y="177281"/>
                  <a:pt x="304726" y="183766"/>
                  <a:pt x="338773" y="149719"/>
                </a:cubicBezTo>
                <a:cubicBezTo>
                  <a:pt x="372820" y="115672"/>
                  <a:pt x="171781" y="37851"/>
                  <a:pt x="212313" y="13532"/>
                </a:cubicBezTo>
                <a:cubicBezTo>
                  <a:pt x="252845" y="-10787"/>
                  <a:pt x="528462" y="5425"/>
                  <a:pt x="581964" y="3804"/>
                </a:cubicBezTo>
                <a:cubicBezTo>
                  <a:pt x="635466" y="2183"/>
                  <a:pt x="533326" y="3804"/>
                  <a:pt x="533326" y="3804"/>
                </a:cubicBezTo>
              </a:path>
            </a:pathLst>
          </a:cu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76" name="Полилиния 3075"/>
          <p:cNvSpPr/>
          <p:nvPr/>
        </p:nvSpPr>
        <p:spPr>
          <a:xfrm>
            <a:off x="2869660" y="4879233"/>
            <a:ext cx="1327795" cy="1268648"/>
          </a:xfrm>
          <a:custGeom>
            <a:avLst/>
            <a:gdLst>
              <a:gd name="connsiteX0" fmla="*/ 544749 w 1327795"/>
              <a:gd name="connsiteY0" fmla="*/ 1268648 h 1268648"/>
              <a:gd name="connsiteX1" fmla="*/ 933855 w 1327795"/>
              <a:gd name="connsiteY1" fmla="*/ 1064367 h 1268648"/>
              <a:gd name="connsiteX2" fmla="*/ 1245140 w 1327795"/>
              <a:gd name="connsiteY2" fmla="*/ 869814 h 1268648"/>
              <a:gd name="connsiteX3" fmla="*/ 1011676 w 1327795"/>
              <a:gd name="connsiteY3" fmla="*/ 597439 h 1268648"/>
              <a:gd name="connsiteX4" fmla="*/ 1060314 w 1327795"/>
              <a:gd name="connsiteY4" fmla="*/ 889269 h 1268648"/>
              <a:gd name="connsiteX5" fmla="*/ 1284051 w 1327795"/>
              <a:gd name="connsiteY5" fmla="*/ 772537 h 1268648"/>
              <a:gd name="connsiteX6" fmla="*/ 1284051 w 1327795"/>
              <a:gd name="connsiteY6" fmla="*/ 451524 h 1268648"/>
              <a:gd name="connsiteX7" fmla="*/ 826851 w 1327795"/>
              <a:gd name="connsiteY7" fmla="*/ 13780 h 1268648"/>
              <a:gd name="connsiteX8" fmla="*/ 19455 w 1327795"/>
              <a:gd name="connsiteY8" fmla="*/ 101329 h 1268648"/>
              <a:gd name="connsiteX9" fmla="*/ 19455 w 1327795"/>
              <a:gd name="connsiteY9" fmla="*/ 101329 h 1268648"/>
              <a:gd name="connsiteX10" fmla="*/ 0 w 1327795"/>
              <a:gd name="connsiteY10" fmla="*/ 130512 h 1268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327795" h="1268648">
                <a:moveTo>
                  <a:pt x="544749" y="1268648"/>
                </a:moveTo>
                <a:cubicBezTo>
                  <a:pt x="680936" y="1199743"/>
                  <a:pt x="817123" y="1130839"/>
                  <a:pt x="933855" y="1064367"/>
                </a:cubicBezTo>
                <a:cubicBezTo>
                  <a:pt x="1050587" y="997895"/>
                  <a:pt x="1232170" y="947635"/>
                  <a:pt x="1245140" y="869814"/>
                </a:cubicBezTo>
                <a:cubicBezTo>
                  <a:pt x="1258110" y="791993"/>
                  <a:pt x="1042480" y="594196"/>
                  <a:pt x="1011676" y="597439"/>
                </a:cubicBezTo>
                <a:cubicBezTo>
                  <a:pt x="980872" y="600682"/>
                  <a:pt x="1014918" y="860086"/>
                  <a:pt x="1060314" y="889269"/>
                </a:cubicBezTo>
                <a:cubicBezTo>
                  <a:pt x="1105710" y="918452"/>
                  <a:pt x="1246762" y="845494"/>
                  <a:pt x="1284051" y="772537"/>
                </a:cubicBezTo>
                <a:cubicBezTo>
                  <a:pt x="1321341" y="699579"/>
                  <a:pt x="1360251" y="577984"/>
                  <a:pt x="1284051" y="451524"/>
                </a:cubicBezTo>
                <a:cubicBezTo>
                  <a:pt x="1207851" y="325064"/>
                  <a:pt x="1037617" y="72146"/>
                  <a:pt x="826851" y="13780"/>
                </a:cubicBezTo>
                <a:cubicBezTo>
                  <a:pt x="616085" y="-44586"/>
                  <a:pt x="19455" y="101329"/>
                  <a:pt x="19455" y="101329"/>
                </a:cubicBezTo>
                <a:lnTo>
                  <a:pt x="19455" y="101329"/>
                </a:lnTo>
                <a:lnTo>
                  <a:pt x="0" y="130512"/>
                </a:lnTo>
              </a:path>
            </a:pathLst>
          </a:cu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8" name="Picture 4" descr="E:\7b65742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96271">
            <a:off x="5364888" y="2370561"/>
            <a:ext cx="3027223" cy="302722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9" name="TextBox 3078"/>
          <p:cNvSpPr txBox="1"/>
          <p:nvPr/>
        </p:nvSpPr>
        <p:spPr>
          <a:xfrm rot="19566010">
            <a:off x="5916546" y="3028253"/>
            <a:ext cx="182710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B0F0"/>
                </a:solidFill>
              </a:rPr>
              <a:t>Мне легче</a:t>
            </a:r>
          </a:p>
          <a:p>
            <a:pPr algn="ctr"/>
            <a:r>
              <a:rPr lang="ru-RU" b="1" dirty="0" smtClean="0">
                <a:solidFill>
                  <a:srgbClr val="00B0F0"/>
                </a:solidFill>
              </a:rPr>
              <a:t>я счастлива,</a:t>
            </a:r>
          </a:p>
          <a:p>
            <a:pPr algn="ctr"/>
            <a:r>
              <a:rPr lang="ru-RU" b="1" dirty="0">
                <a:solidFill>
                  <a:srgbClr val="00B0F0"/>
                </a:solidFill>
              </a:rPr>
              <a:t>я</a:t>
            </a:r>
            <a:r>
              <a:rPr lang="ru-RU" b="1" dirty="0" smtClean="0">
                <a:solidFill>
                  <a:srgbClr val="00B0F0"/>
                </a:solidFill>
              </a:rPr>
              <a:t> чувствую себя</a:t>
            </a:r>
          </a:p>
          <a:p>
            <a:pPr algn="ctr"/>
            <a:r>
              <a:rPr lang="ru-RU" b="1" dirty="0">
                <a:solidFill>
                  <a:srgbClr val="00B0F0"/>
                </a:solidFill>
              </a:rPr>
              <a:t>у</a:t>
            </a:r>
            <a:r>
              <a:rPr lang="ru-RU" b="1" dirty="0" smtClean="0">
                <a:solidFill>
                  <a:srgbClr val="00B0F0"/>
                </a:solidFill>
              </a:rPr>
              <a:t>спешной!</a:t>
            </a:r>
            <a:endParaRPr lang="ru-RU" b="1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97141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2375" y="145915"/>
            <a:ext cx="10515599" cy="593387"/>
          </a:xfrm>
        </p:spPr>
        <p:txBody>
          <a:bodyPr>
            <a:noAutofit/>
          </a:bodyPr>
          <a:lstStyle/>
          <a:p>
            <a:pPr algn="r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Обеспечение каждого сетевого проекта, бюджет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7" name="Рисунок 6"/>
          <p:cNvGraphicFramePr>
            <a:graphicFrameLocks noGrp="1"/>
          </p:cNvGraphicFramePr>
          <p:nvPr>
            <p:ph type="pic" idx="1"/>
            <p:extLst>
              <p:ext uri="{D42A27DB-BD31-4B8C-83A1-F6EECF244321}">
                <p14:modId xmlns="" xmlns:p14="http://schemas.microsoft.com/office/powerpoint/2010/main" val="3118984091"/>
              </p:ext>
            </p:extLst>
          </p:nvPr>
        </p:nvGraphicFramePr>
        <p:xfrm>
          <a:off x="194553" y="882842"/>
          <a:ext cx="11906655" cy="5856179"/>
        </p:xfrm>
        <a:graphic>
          <a:graphicData uri="http://schemas.openxmlformats.org/drawingml/2006/table">
            <a:tbl>
              <a:tblPr/>
              <a:tblGrid>
                <a:gridCol w="2535029"/>
                <a:gridCol w="6207829"/>
                <a:gridCol w="3163797"/>
              </a:tblGrid>
              <a:tr h="480649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Bookman Old Style" panose="02050604050505020204" pitchFamily="18" charset="0"/>
                          <a:ea typeface="Calibri" pitchFamily="34" charset="0"/>
                          <a:cs typeface="Times New Roman" pitchFamily="18" charset="0"/>
                        </a:rPr>
                        <a:t>Этап проекта</a:t>
                      </a:r>
                      <a:endParaRPr kumimoji="0" lang="ru-RU" alt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Bookman Old Style" panose="02050604050505020204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28575"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28575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Bookman Old Style" panose="02050604050505020204" pitchFamily="18" charset="0"/>
                          <a:ea typeface="Calibri" pitchFamily="34" charset="0"/>
                          <a:cs typeface="Times New Roman" pitchFamily="18" charset="0"/>
                        </a:rPr>
                        <a:t>Материально-технические средства </a:t>
                      </a:r>
                      <a:endParaRPr kumimoji="0" lang="ru-RU" alt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Bookman Old Style" panose="02050604050505020204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Bookman Old Style" panose="02050604050505020204" pitchFamily="18" charset="0"/>
                          <a:ea typeface="Calibri" pitchFamily="34" charset="0"/>
                          <a:cs typeface="Times New Roman" pitchFamily="18" charset="0"/>
                        </a:rPr>
                        <a:t>Финансовые ресурсы</a:t>
                      </a:r>
                      <a:endParaRPr kumimoji="0" lang="ru-RU" alt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Bookman Old Style" panose="02050604050505020204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482127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cs typeface="Calibri" pitchFamily="34" charset="0"/>
                        </a:rPr>
                        <a:t>Подготовительный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cs typeface="Calibri" pitchFamily="34" charset="0"/>
                        </a:rPr>
                        <a:t>этап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28575"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28575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cs typeface="Calibri" pitchFamily="34" charset="0"/>
                        </a:rPr>
                        <a:t>Компьютер с доступом в Интернет, планшеты</a:t>
                      </a: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cs typeface="Calibri" pitchFamily="34" charset="0"/>
                        </a:rPr>
                        <a:t> </a:t>
                      </a: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Bookman Old Style" panose="02050604050505020204" pitchFamily="18" charset="0"/>
                        <a:cs typeface="Calibri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Bookman Old Style" panose="02050604050505020204" pitchFamily="18" charset="0"/>
                        <a:cs typeface="Arial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1236961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cs typeface="Calibri" pitchFamily="34" charset="0"/>
                        </a:rPr>
                        <a:t>Организационный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cs typeface="Calibri" pitchFamily="34" charset="0"/>
                        </a:rPr>
                        <a:t>этап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marL="28575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2090738" algn="l"/>
                        </a:tabLst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2090738" algn="l"/>
                        </a:tabLst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2090738" algn="l"/>
                        </a:tabLst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2090738" algn="l"/>
                        </a:tabLst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2090738" algn="l"/>
                        </a:tabLst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2090738" algn="l"/>
                        </a:tabLst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2090738" algn="l"/>
                        </a:tabLst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2090738" algn="l"/>
                        </a:tabLst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2090738" algn="l"/>
                        </a:tabLst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28575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090738" algn="l"/>
                        </a:tabLst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Bookman Old Style" panose="02050604050505020204" pitchFamily="18" charset="0"/>
                          <a:cs typeface="Calibri" pitchFamily="34" charset="0"/>
                        </a:rPr>
                        <a:t>+</a:t>
                      </a: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cs typeface="Calibri" pitchFamily="34" charset="0"/>
                        </a:rPr>
                        <a:t> Печатные бланки для получения согласия родителей на использование персональных данных учащихся.  Принтер, офисная бумага формата А4.</a:t>
                      </a:r>
                    </a:p>
                    <a:p>
                      <a:pPr marL="28575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090738" algn="l"/>
                        </a:tabLst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cs typeface="Calibri" pitchFamily="34" charset="0"/>
                        </a:rPr>
                        <a:t>Медицинские заключения о допуске к проекту учеников. 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marL="28575"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28575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cs typeface="Calibri" pitchFamily="34" charset="0"/>
                        </a:rPr>
                        <a:t>Офисная бумага А4 «Снегурочка» -                     </a:t>
                      </a:r>
                      <a:r>
                        <a:rPr kumimoji="0" lang="ru-RU" altLang="ru-RU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cs typeface="Calibri" pitchFamily="34" charset="0"/>
                        </a:rPr>
                        <a:t>273 рубля </a:t>
                      </a: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Bookman Old Style" panose="02050604050505020204" pitchFamily="18" charset="0"/>
                        <a:cs typeface="Calibri" pitchFamily="34" charset="0"/>
                      </a:endParaRPr>
                    </a:p>
                    <a:p>
                      <a:pPr marL="28575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cs typeface="Calibri" pitchFamily="34" charset="0"/>
                        </a:rPr>
                        <a:t> </a:t>
                      </a: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Bookman Old Style" panose="02050604050505020204" pitchFamily="18" charset="0"/>
                        <a:cs typeface="Calibri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944132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cs typeface="Calibri" pitchFamily="34" charset="0"/>
                        </a:rPr>
                        <a:t>Формирующий этап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Bookman Old Style" panose="02050604050505020204" pitchFamily="18" charset="0"/>
                          <a:cs typeface="Calibri" pitchFamily="34" charset="0"/>
                        </a:rPr>
                        <a:t>+</a:t>
                      </a: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cs typeface="Calibri" pitchFamily="34" charset="0"/>
                        </a:rPr>
                        <a:t> Переходные устройства для фотоаппарата, телефона для перегона видео-аудио файлов на компьютер.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cs typeface="Calibri" pitchFamily="34" charset="0"/>
                        </a:rPr>
                        <a:t>Канцтовары. 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cs typeface="Calibri" pitchFamily="34" charset="0"/>
                        </a:rPr>
                        <a:t>Канцтовары </a:t>
                      </a:r>
                      <a:r>
                        <a:rPr kumimoji="0" lang="ru-RU" altLang="ru-RU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cs typeface="Calibri" pitchFamily="34" charset="0"/>
                        </a:rPr>
                        <a:t>(от 100 до 1000 рублей)</a:t>
                      </a: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Bookman Old Style" panose="02050604050505020204" pitchFamily="18" charset="0"/>
                        <a:cs typeface="Calibri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895837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cs typeface="Calibri" pitchFamily="34" charset="0"/>
                        </a:rPr>
                        <a:t>Итоговый этап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Bookman Old Style" panose="02050604050505020204" pitchFamily="18" charset="0"/>
                          <a:cs typeface="Calibri" pitchFamily="34" charset="0"/>
                        </a:rPr>
                        <a:t>+ </a:t>
                      </a: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cs typeface="Calibri" pitchFamily="34" charset="0"/>
                        </a:rPr>
                        <a:t>Фотобумага для печати дипломов.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marL="28575"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28575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cs typeface="Calibri" pitchFamily="34" charset="0"/>
                        </a:rPr>
                        <a:t>Фотобумага </a:t>
                      </a:r>
                    </a:p>
                    <a:p>
                      <a:pPr marL="28575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cs typeface="Calibri" pitchFamily="34" charset="0"/>
                        </a:rPr>
                        <a:t>(1 пачка фотобумаги на 100 листов = 500 рублей)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1236961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cs typeface="Calibri" pitchFamily="34" charset="0"/>
                        </a:rPr>
                        <a:t>Рефлексивный этап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Bookman Old Style" panose="02050604050505020204" pitchFamily="18" charset="0"/>
                          <a:cs typeface="Calibri" pitchFamily="34" charset="0"/>
                        </a:rPr>
                        <a:t>+</a:t>
                      </a: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cs typeface="Calibri" pitchFamily="34" charset="0"/>
                        </a:rPr>
                        <a:t> Форма-</a:t>
                      </a:r>
                      <a:r>
                        <a:rPr kumimoji="0" lang="en-US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cs typeface="Calibri" pitchFamily="34" charset="0"/>
                        </a:rPr>
                        <a:t>Google</a:t>
                      </a: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cs typeface="Calibri" pitchFamily="34" charset="0"/>
                        </a:rPr>
                        <a:t> для проведения анкеты-рефлексии, рефлексивные онлайн- доски, форум для написания итоговых замечаний и впечатлений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cs typeface="Arial" charset="0"/>
                        </a:rPr>
                        <a:t>Всего: </a:t>
                      </a:r>
                      <a:r>
                        <a:rPr kumimoji="0" lang="ru-RU" altLang="ru-RU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Bookman Old Style" panose="02050604050505020204" pitchFamily="18" charset="0"/>
                          <a:cs typeface="Arial" charset="0"/>
                        </a:rPr>
                        <a:t>каждый сетевой проект от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Bookman Old Style" panose="02050604050505020204" pitchFamily="18" charset="0"/>
                          <a:cs typeface="Arial" charset="0"/>
                        </a:rPr>
                        <a:t>500 до 2000 рублей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</a:tbl>
          </a:graphicData>
        </a:graphic>
      </p:graphicFrame>
      <p:sp>
        <p:nvSpPr>
          <p:cNvPr id="8" name="Нижний колонтитул 10">
            <a:extLst>
              <a:ext uri="{FF2B5EF4-FFF2-40B4-BE49-F238E27FC236}">
                <a16:creationId xmlns:a16="http://schemas.microsoft.com/office/drawing/2014/main" xmlns="" id="{878BB546-82AB-44C2-B05C-7003D9ED987A}"/>
              </a:ext>
            </a:extLst>
          </p:cNvPr>
          <p:cNvSpPr txBox="1">
            <a:spLocks/>
          </p:cNvSpPr>
          <p:nvPr/>
        </p:nvSpPr>
        <p:spPr>
          <a:xfrm>
            <a:off x="4007209" y="6507129"/>
            <a:ext cx="80356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altLang="ru-RU" sz="1100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«Интернет площадка сетевых проектов для госпитальных школ»</a:t>
            </a:r>
            <a:endParaRPr lang="ru-RU" sz="1100" i="1" dirty="0"/>
          </a:p>
        </p:txBody>
      </p:sp>
    </p:spTree>
    <p:extLst>
      <p:ext uri="{BB962C8B-B14F-4D97-AF65-F5344CB8AC3E}">
        <p14:creationId xmlns="" xmlns:p14="http://schemas.microsoft.com/office/powerpoint/2010/main" val="2175081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54773" y="0"/>
            <a:ext cx="9533244" cy="1007806"/>
          </a:xfrm>
        </p:spPr>
        <p:txBody>
          <a:bodyPr>
            <a:normAutofit/>
          </a:bodyPr>
          <a:lstStyle/>
          <a:p>
            <a:pPr algn="r"/>
            <a:r>
              <a:rPr lang="ru-RU" sz="4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Тиражирование </a:t>
            </a:r>
            <a:endParaRPr lang="ru-RU" sz="4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ru-RU" smtClean="0"/>
              <a:t>Название проекта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C63C6-1990-4CF1-B6C6-5F21AB3DF64E}" type="slidenum">
              <a:rPr lang="ru-RU" smtClean="0"/>
              <a:pPr/>
              <a:t>18</a:t>
            </a:fld>
            <a:endParaRPr lang="ru-RU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8958" t="10347" r="30210" b="4113"/>
          <a:stretch/>
        </p:blipFill>
        <p:spPr bwMode="auto">
          <a:xfrm rot="1785219">
            <a:off x="5904852" y="1020384"/>
            <a:ext cx="2967736" cy="38857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9337" t="11035" r="30139" b="3433"/>
          <a:stretch/>
        </p:blipFill>
        <p:spPr bwMode="auto">
          <a:xfrm rot="1772788">
            <a:off x="8538850" y="2463114"/>
            <a:ext cx="2979692" cy="39684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1635" t="11526" r="32485" b="7560"/>
          <a:stretch/>
        </p:blipFill>
        <p:spPr bwMode="auto">
          <a:xfrm>
            <a:off x="211710" y="366336"/>
            <a:ext cx="2742506" cy="386796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Рисунок 11"/>
          <p:cNvPicPr/>
          <p:nvPr/>
        </p:nvPicPr>
        <p:blipFill rotWithShape="1">
          <a:blip r:embed="rId5" cstate="print"/>
          <a:srcRect l="31713" t="12072" r="32663" b="7642"/>
          <a:stretch/>
        </p:blipFill>
        <p:spPr>
          <a:xfrm>
            <a:off x="2954216" y="366336"/>
            <a:ext cx="2542394" cy="38679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Овал 6"/>
          <p:cNvSpPr/>
          <p:nvPr/>
        </p:nvSpPr>
        <p:spPr>
          <a:xfrm rot="1595045">
            <a:off x="8612239" y="4707511"/>
            <a:ext cx="2626467" cy="504165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1099" t="7734" r="30962" b="8276"/>
          <a:stretch/>
        </p:blipFill>
        <p:spPr bwMode="auto">
          <a:xfrm rot="20911466">
            <a:off x="95623" y="3272178"/>
            <a:ext cx="2745143" cy="379827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1515" t="7086" r="31281" b="8349"/>
          <a:stretch/>
        </p:blipFill>
        <p:spPr bwMode="auto">
          <a:xfrm rot="934428">
            <a:off x="2645567" y="3760484"/>
            <a:ext cx="2603190" cy="369820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2185" t="15435" r="32165" b="4511"/>
          <a:stretch/>
        </p:blipFill>
        <p:spPr bwMode="auto">
          <a:xfrm rot="20838033">
            <a:off x="5676594" y="4120844"/>
            <a:ext cx="2657166" cy="372930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8" name="Picture 10" descr="E:\с Рабочего стола\Изображения\юлины документы по работе\отчеты\аттестация\моя страна моя россия\362-3620825_sticky-notes-with-thumbtack-psd-template-slope-clipart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14070">
            <a:off x="8866918" y="36012"/>
            <a:ext cx="3112926" cy="322337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/>
          <p:cNvSpPr txBox="1"/>
          <p:nvPr/>
        </p:nvSpPr>
        <p:spPr>
          <a:xfrm rot="20472266">
            <a:off x="9244667" y="541951"/>
            <a:ext cx="2617837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latin typeface="B52" panose="040B0500000000000000" pitchFamily="81" charset="0"/>
              </a:rPr>
              <a:t>      ДОПОЛНИТЕЛЬНАЯ </a:t>
            </a:r>
            <a:r>
              <a:rPr lang="ru-RU" sz="1600" dirty="0">
                <a:latin typeface="B52" panose="040B0500000000000000" pitchFamily="81" charset="0"/>
              </a:rPr>
              <a:t>ПРОФЕССИОНАЛЬНАЯ ПРОГРАММА ПОВЫШЕНИЯ КВАЛИФИКАЦИИ «Современные методики и технологии обучения русскому языку и литературе» </a:t>
            </a:r>
          </a:p>
        </p:txBody>
      </p:sp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27991">
            <a:off x="8919589" y="384832"/>
            <a:ext cx="882294" cy="8778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675480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4">
            <a:extLst>
              <a:ext uri="{FF2B5EF4-FFF2-40B4-BE49-F238E27FC236}">
                <a16:creationId xmlns:a16="http://schemas.microsoft.com/office/drawing/2014/main" xmlns="" id="{ADEEBB6D-DB41-4DCE-9A77-AF5BF5CC1D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36587" y="116732"/>
            <a:ext cx="5985858" cy="778213"/>
          </a:xfrm>
        </p:spPr>
        <p:txBody>
          <a:bodyPr>
            <a:normAutofit/>
          </a:bodyPr>
          <a:lstStyle/>
          <a:p>
            <a:pPr algn="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Перспективы и планы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4056" t="17967" r="15507" b="21463"/>
          <a:stretch/>
        </p:blipFill>
        <p:spPr bwMode="auto">
          <a:xfrm>
            <a:off x="121970" y="1955258"/>
            <a:ext cx="7253520" cy="3898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21501" y="1174613"/>
            <a:ext cx="5492916" cy="471791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latin typeface="Bookman Old Style" panose="02050604050505020204" pitchFamily="18" charset="0"/>
              </a:rPr>
              <a:t>Карта госпитальных школ (34)</a:t>
            </a:r>
            <a:endParaRPr lang="ru-RU" sz="2400" b="1" dirty="0">
              <a:latin typeface="Bookman Old Style" panose="02050604050505020204" pitchFamily="18" charset="0"/>
            </a:endParaRPr>
          </a:p>
        </p:txBody>
      </p:sp>
      <p:pic>
        <p:nvPicPr>
          <p:cNvPr id="8" name="Picture 5" descr="E:\с Рабочего стола\Изображения\юлины документы по работе\отчеты\аттестация\моя страна моя россия\cerceve_nisanboard476rfksa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8842" y="715274"/>
            <a:ext cx="2791251" cy="279125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 descr="E:\с Рабочего стола\Изображения\юлины документы по работе\отчеты\аттестация\моя страна моя россия\cerceve_nisanboard476rfksa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4538" y="2035754"/>
            <a:ext cx="2791251" cy="279125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Нижний колонтитул 10">
            <a:extLst>
              <a:ext uri="{FF2B5EF4-FFF2-40B4-BE49-F238E27FC236}">
                <a16:creationId xmlns:a16="http://schemas.microsoft.com/office/drawing/2014/main" xmlns="" id="{878BB546-82AB-44C2-B05C-7003D9ED987A}"/>
              </a:ext>
            </a:extLst>
          </p:cNvPr>
          <p:cNvSpPr txBox="1">
            <a:spLocks/>
          </p:cNvSpPr>
          <p:nvPr/>
        </p:nvSpPr>
        <p:spPr>
          <a:xfrm>
            <a:off x="3996651" y="6416708"/>
            <a:ext cx="80356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altLang="ru-RU" sz="1100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«Интернет площадка сетевых проектов для госпитальных школ»</a:t>
            </a:r>
            <a:endParaRPr lang="ru-RU" sz="1100" i="1" dirty="0"/>
          </a:p>
        </p:txBody>
      </p:sp>
      <p:sp>
        <p:nvSpPr>
          <p:cNvPr id="3" name="TextBox 2"/>
          <p:cNvSpPr txBox="1"/>
          <p:nvPr/>
        </p:nvSpPr>
        <p:spPr>
          <a:xfrm>
            <a:off x="6825737" y="1070037"/>
            <a:ext cx="2512226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b="1" dirty="0" smtClean="0">
                <a:latin typeface="Bookman Old Style" panose="02050604050505020204" pitchFamily="18" charset="0"/>
              </a:rPr>
              <a:t>Присоединить </a:t>
            </a:r>
          </a:p>
          <a:p>
            <a:pPr algn="ctr"/>
            <a:r>
              <a:rPr lang="ru-RU" sz="1600" b="1" dirty="0" smtClean="0">
                <a:latin typeface="Bookman Old Style" panose="02050604050505020204" pitchFamily="18" charset="0"/>
              </a:rPr>
              <a:t>к проекту </a:t>
            </a:r>
          </a:p>
          <a:p>
            <a:pPr algn="ctr"/>
            <a:r>
              <a:rPr lang="ru-RU" sz="1600" b="1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минимум 10 </a:t>
            </a:r>
          </a:p>
          <a:p>
            <a:pPr algn="ctr"/>
            <a:r>
              <a:rPr lang="ru-RU" sz="1600" b="1" dirty="0" smtClean="0">
                <a:latin typeface="Bookman Old Style" panose="02050604050505020204" pitchFamily="18" charset="0"/>
              </a:rPr>
              <a:t>госпитальных школ </a:t>
            </a:r>
          </a:p>
          <a:p>
            <a:pPr algn="ctr"/>
            <a:r>
              <a:rPr lang="ru-RU" sz="1600" b="1" dirty="0" smtClean="0">
                <a:latin typeface="Bookman Old Style" panose="02050604050505020204" pitchFamily="18" charset="0"/>
              </a:rPr>
              <a:t>для проведения </a:t>
            </a:r>
          </a:p>
          <a:p>
            <a:pPr algn="ctr"/>
            <a:r>
              <a:rPr lang="ru-RU" sz="1600" b="1" dirty="0" smtClean="0">
                <a:latin typeface="Bookman Old Style" panose="02050604050505020204" pitchFamily="18" charset="0"/>
              </a:rPr>
              <a:t>в будущем общих</a:t>
            </a:r>
          </a:p>
          <a:p>
            <a:pPr algn="ctr"/>
            <a:r>
              <a:rPr lang="ru-RU" sz="1600" b="1" dirty="0" smtClean="0">
                <a:latin typeface="Bookman Old Style" panose="02050604050505020204" pitchFamily="18" charset="0"/>
              </a:rPr>
              <a:t>  сетевых проектов </a:t>
            </a:r>
            <a:endParaRPr lang="ru-RU" sz="1600" b="1" dirty="0">
              <a:latin typeface="Bookman Old Style" panose="020506040505050202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064925" y="2646549"/>
            <a:ext cx="284885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b="1" dirty="0" smtClean="0">
                <a:latin typeface="Bookman Old Style" panose="02050604050505020204" pitchFamily="18" charset="0"/>
              </a:rPr>
              <a:t>Разработать и </a:t>
            </a:r>
          </a:p>
          <a:p>
            <a:pPr algn="ctr"/>
            <a:r>
              <a:rPr lang="ru-RU" sz="1600" b="1" dirty="0">
                <a:latin typeface="Bookman Old Style" panose="02050604050505020204" pitchFamily="18" charset="0"/>
              </a:rPr>
              <a:t>п</a:t>
            </a:r>
            <a:r>
              <a:rPr lang="ru-RU" sz="1600" b="1" dirty="0" smtClean="0">
                <a:latin typeface="Bookman Old Style" panose="02050604050505020204" pitchFamily="18" charset="0"/>
              </a:rPr>
              <a:t>ровести масштабный </a:t>
            </a:r>
          </a:p>
          <a:p>
            <a:pPr algn="ctr"/>
            <a:r>
              <a:rPr lang="ru-RU" sz="1600" b="1" dirty="0" smtClean="0">
                <a:latin typeface="Bookman Old Style" panose="02050604050505020204" pitchFamily="18" charset="0"/>
              </a:rPr>
              <a:t>сетевой социально </a:t>
            </a:r>
          </a:p>
          <a:p>
            <a:pPr algn="ctr"/>
            <a:r>
              <a:rPr lang="ru-RU" sz="1600" b="1" dirty="0" smtClean="0">
                <a:latin typeface="Bookman Old Style" panose="02050604050505020204" pitchFamily="18" charset="0"/>
              </a:rPr>
              <a:t>значимый проект  </a:t>
            </a:r>
          </a:p>
          <a:p>
            <a:pPr algn="ctr"/>
            <a:r>
              <a:rPr lang="ru-RU" sz="1600" b="1" dirty="0" smtClean="0">
                <a:latin typeface="Bookman Old Style" panose="02050604050505020204" pitchFamily="18" charset="0"/>
              </a:rPr>
              <a:t>для учеников</a:t>
            </a:r>
          </a:p>
          <a:p>
            <a:pPr algn="ctr"/>
            <a:r>
              <a:rPr lang="ru-RU" sz="1600" b="1" dirty="0" smtClean="0">
                <a:latin typeface="Bookman Old Style" panose="02050604050505020204" pitchFamily="18" charset="0"/>
              </a:rPr>
              <a:t> госпитальных школ</a:t>
            </a:r>
            <a:endParaRPr lang="ru-RU" sz="1600" b="1" dirty="0">
              <a:latin typeface="Bookman Old Style" panose="02050604050505020204" pitchFamily="18" charset="0"/>
            </a:endParaRPr>
          </a:p>
        </p:txBody>
      </p:sp>
      <p:pic>
        <p:nvPicPr>
          <p:cNvPr id="11" name="Picture 5" descr="E:\с Рабочего стола\Изображения\юлины документы по работе\отчеты\аттестация\моя страна моя россия\cerceve_nisanboard476rfksa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9497" y="3722788"/>
            <a:ext cx="2791251" cy="279125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6967598" y="4210473"/>
            <a:ext cx="2480166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b="1" dirty="0" smtClean="0">
                <a:latin typeface="Bookman Old Style" panose="02050604050505020204" pitchFamily="18" charset="0"/>
              </a:rPr>
              <a:t>В 2021 году </a:t>
            </a:r>
          </a:p>
          <a:p>
            <a:pPr algn="ctr"/>
            <a:r>
              <a:rPr lang="ru-RU" sz="1400" b="1" dirty="0" smtClean="0">
                <a:latin typeface="Bookman Old Style" panose="02050604050505020204" pitchFamily="18" charset="0"/>
              </a:rPr>
              <a:t>защитить </a:t>
            </a:r>
          </a:p>
          <a:p>
            <a:pPr algn="ctr"/>
            <a:r>
              <a:rPr lang="ru-RU" sz="1400" b="1" dirty="0">
                <a:latin typeface="Bookman Old Style" panose="02050604050505020204" pitchFamily="18" charset="0"/>
              </a:rPr>
              <a:t>Диссертацию по </a:t>
            </a:r>
            <a:r>
              <a:rPr lang="ru-RU" sz="1400" b="1" dirty="0" smtClean="0">
                <a:latin typeface="Bookman Old Style" panose="02050604050505020204" pitchFamily="18" charset="0"/>
              </a:rPr>
              <a:t>теме</a:t>
            </a:r>
          </a:p>
          <a:p>
            <a:pPr algn="ctr"/>
            <a:r>
              <a:rPr lang="ru-RU" sz="1400" b="1" dirty="0" smtClean="0">
                <a:latin typeface="Bookman Old Style" panose="02050604050505020204" pitchFamily="18" charset="0"/>
              </a:rPr>
              <a:t> </a:t>
            </a:r>
            <a:r>
              <a:rPr lang="ru-RU" sz="1400" b="1" dirty="0">
                <a:latin typeface="Bookman Old Style" panose="02050604050505020204" pitchFamily="18" charset="0"/>
              </a:rPr>
              <a:t>«Методические </a:t>
            </a:r>
            <a:endParaRPr lang="ru-RU" sz="1400" b="1" dirty="0" smtClean="0">
              <a:latin typeface="Bookman Old Style" panose="02050604050505020204" pitchFamily="18" charset="0"/>
            </a:endParaRPr>
          </a:p>
          <a:p>
            <a:pPr algn="ctr"/>
            <a:r>
              <a:rPr lang="ru-RU" sz="1400" b="1" dirty="0" smtClean="0">
                <a:latin typeface="Bookman Old Style" panose="02050604050505020204" pitchFamily="18" charset="0"/>
              </a:rPr>
              <a:t>аспекты </a:t>
            </a:r>
            <a:r>
              <a:rPr lang="ru-RU" sz="1400" b="1" dirty="0">
                <a:latin typeface="Bookman Old Style" panose="02050604050505020204" pitchFamily="18" charset="0"/>
              </a:rPr>
              <a:t>организации </a:t>
            </a:r>
            <a:endParaRPr lang="ru-RU" sz="1400" b="1" dirty="0" smtClean="0">
              <a:latin typeface="Bookman Old Style" panose="02050604050505020204" pitchFamily="18" charset="0"/>
            </a:endParaRPr>
          </a:p>
          <a:p>
            <a:pPr algn="ctr"/>
            <a:r>
              <a:rPr lang="ru-RU" sz="1400" b="1" dirty="0" smtClean="0">
                <a:latin typeface="Bookman Old Style" panose="02050604050505020204" pitchFamily="18" charset="0"/>
              </a:rPr>
              <a:t>Сетевых</a:t>
            </a:r>
          </a:p>
          <a:p>
            <a:pPr algn="ctr"/>
            <a:r>
              <a:rPr lang="ru-RU" sz="1400" b="1" dirty="0" smtClean="0">
                <a:latin typeface="Bookman Old Style" panose="02050604050505020204" pitchFamily="18" charset="0"/>
              </a:rPr>
              <a:t>проектов </a:t>
            </a:r>
            <a:r>
              <a:rPr lang="ru-RU" sz="1400" b="1" dirty="0">
                <a:latin typeface="Bookman Old Style" panose="02050604050505020204" pitchFamily="18" charset="0"/>
              </a:rPr>
              <a:t>в </a:t>
            </a:r>
            <a:r>
              <a:rPr lang="ru-RU" sz="1400" b="1" dirty="0" smtClean="0">
                <a:latin typeface="Bookman Old Style" panose="02050604050505020204" pitchFamily="18" charset="0"/>
              </a:rPr>
              <a:t>условиях</a:t>
            </a:r>
          </a:p>
          <a:p>
            <a:pPr algn="ctr"/>
            <a:r>
              <a:rPr lang="ru-RU" sz="1400" b="1" dirty="0" smtClean="0">
                <a:latin typeface="Bookman Old Style" panose="02050604050505020204" pitchFamily="18" charset="0"/>
              </a:rPr>
              <a:t> </a:t>
            </a:r>
            <a:r>
              <a:rPr lang="ru-RU" sz="1400" b="1" dirty="0">
                <a:latin typeface="Bookman Old Style" panose="02050604050505020204" pitchFamily="18" charset="0"/>
              </a:rPr>
              <a:t>госпитальной </a:t>
            </a:r>
            <a:r>
              <a:rPr lang="ru-RU" sz="1400" b="1" dirty="0" smtClean="0">
                <a:latin typeface="Bookman Old Style" panose="02050604050505020204" pitchFamily="18" charset="0"/>
              </a:rPr>
              <a:t>школы» </a:t>
            </a:r>
            <a:endParaRPr lang="ru-RU" sz="1400" b="1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5506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1169" y="80646"/>
            <a:ext cx="10515600" cy="795081"/>
          </a:xfrm>
        </p:spPr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98298" y="865944"/>
            <a:ext cx="9958693" cy="2211351"/>
          </a:xfrm>
        </p:spPr>
        <p:txBody>
          <a:bodyPr>
            <a:normAutofit/>
          </a:bodyPr>
          <a:lstStyle/>
          <a:p>
            <a:pPr algn="just"/>
            <a:r>
              <a:rPr lang="ru-RU" sz="2400" b="1" i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Создание </a:t>
            </a:r>
            <a:r>
              <a:rPr lang="ru-RU" sz="2400" b="1" i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единого виртуального пространства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для реализации совместной сетевой проектной, поисковой, продуктивной, учебно-исследовательской деятельности учащихся, находящихся на длительном лечении в государственных медицинских организациях Республики Коми и обучающихся в госпитальных школах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ru-RU" dirty="0"/>
          </a:p>
        </p:txBody>
      </p:sp>
      <p:sp>
        <p:nvSpPr>
          <p:cNvPr id="6" name="Нижний колонтитул 10">
            <a:extLst>
              <a:ext uri="{FF2B5EF4-FFF2-40B4-BE49-F238E27FC236}">
                <a16:creationId xmlns:a16="http://schemas.microsoft.com/office/drawing/2014/main" xmlns="" id="{878BB546-82AB-44C2-B05C-7003D9ED98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623566" y="6492875"/>
            <a:ext cx="7420897" cy="365125"/>
          </a:xfrm>
        </p:spPr>
        <p:txBody>
          <a:bodyPr/>
          <a:lstStyle/>
          <a:p>
            <a:pPr algn="r"/>
            <a:r>
              <a:rPr lang="ru-RU" altLang="ru-RU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«Интернет </a:t>
            </a:r>
            <a:r>
              <a:rPr lang="ru-RU" altLang="ru-RU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площадка сетевых проектов для госпитальных школ</a:t>
            </a:r>
            <a:r>
              <a:rPr lang="ru-RU" altLang="ru-RU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endParaRPr lang="ru-RU" i="1" dirty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680934" y="3277635"/>
            <a:ext cx="4990292" cy="795081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Целевая аудитория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527725" y="3886478"/>
            <a:ext cx="5296710" cy="1702929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ru-RU" sz="9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Дети школьного возраста </a:t>
            </a:r>
          </a:p>
          <a:p>
            <a:pPr algn="ctr">
              <a:lnSpc>
                <a:spcPct val="120000"/>
              </a:lnSpc>
            </a:pPr>
            <a:r>
              <a:rPr lang="ru-RU" sz="9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( 2 - 9 классы),</a:t>
            </a:r>
            <a:r>
              <a:rPr lang="ru-RU" sz="9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находящиеся на длительном лечении в медицинских учреждениях</a:t>
            </a:r>
          </a:p>
          <a:p>
            <a:pPr algn="ctr"/>
            <a:r>
              <a:rPr lang="ru-RU" sz="96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 </a:t>
            </a:r>
            <a:r>
              <a:rPr lang="ru-RU" sz="9600" b="1" i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ученики госпитальных школ</a:t>
            </a:r>
            <a:r>
              <a:rPr lang="ru-RU" sz="96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ru-RU" sz="11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r>
              <a:rPr lang="ru-RU" sz="96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9600" b="1" i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госпитальные учителя и учителя общеобразовательных школ</a:t>
            </a:r>
          </a:p>
          <a:p>
            <a:endParaRPr lang="ru-RU" dirty="0"/>
          </a:p>
        </p:txBody>
      </p:sp>
      <p:pic>
        <p:nvPicPr>
          <p:cNvPr id="9" name="Picture 10" descr="E:\с Рабочего стола\Изображения\юлины документы по работе\отчеты\аттестация\моя страна моя россия\gold-line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598" y="2926416"/>
            <a:ext cx="9212093" cy="26449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Объект 2"/>
          <p:cNvSpPr txBox="1">
            <a:spLocks/>
          </p:cNvSpPr>
          <p:nvPr/>
        </p:nvSpPr>
        <p:spPr>
          <a:xfrm>
            <a:off x="6133279" y="3985130"/>
            <a:ext cx="5403725" cy="2663064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ru-RU" sz="8000" b="1" dirty="0" smtClean="0"/>
              <a:t>Вернуть длительно болеющему ребенку положительное мироощущение, оптимизм, способность адаптации к прежним условиям жизни, </a:t>
            </a:r>
            <a:r>
              <a:rPr lang="ru-RU" sz="8000" b="1" i="1" dirty="0" smtClean="0">
                <a:solidFill>
                  <a:srgbClr val="0070C0"/>
                </a:solidFill>
              </a:rPr>
              <a:t>способствовать выздоровлению</a:t>
            </a:r>
            <a:r>
              <a:rPr lang="ru-RU" sz="8000" b="1" dirty="0"/>
              <a:t>. </a:t>
            </a:r>
            <a:r>
              <a:rPr lang="ru-RU" sz="8000" b="1" dirty="0" smtClean="0"/>
              <a:t>Помочь с помощью участия в сетевых проектах </a:t>
            </a:r>
            <a:r>
              <a:rPr lang="ru-RU" sz="8000" b="1" i="1" dirty="0" smtClean="0">
                <a:solidFill>
                  <a:srgbClr val="0070C0"/>
                </a:solidFill>
              </a:rPr>
              <a:t>чувствовать </a:t>
            </a:r>
            <a:r>
              <a:rPr lang="ru-RU" sz="8000" b="1" i="1" dirty="0">
                <a:solidFill>
                  <a:srgbClr val="0070C0"/>
                </a:solidFill>
              </a:rPr>
              <a:t>себя успешным и </a:t>
            </a:r>
            <a:r>
              <a:rPr lang="ru-RU" sz="8000" b="1" i="1" dirty="0" smtClean="0">
                <a:solidFill>
                  <a:srgbClr val="0070C0"/>
                </a:solidFill>
              </a:rPr>
              <a:t>конкурентоспособным</a:t>
            </a:r>
            <a:r>
              <a:rPr lang="ru-RU" sz="9600" b="1" dirty="0" smtClean="0">
                <a:solidFill>
                  <a:srgbClr val="0070C0"/>
                </a:solidFill>
              </a:rPr>
              <a:t>. </a:t>
            </a:r>
          </a:p>
          <a:p>
            <a:endParaRPr lang="ru-RU" dirty="0"/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7174141" y="3190908"/>
            <a:ext cx="3521415" cy="795081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Сверхзадача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5" name="Picture 10" descr="E:\с Рабочего стола\Изображения\юлины документы по работе\отчеты\аттестация\моя страна моя россия\gold-lin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600581" y="4541597"/>
            <a:ext cx="2965870" cy="26449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821484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>
            <a:extLst>
              <a:ext uri="{FF2B5EF4-FFF2-40B4-BE49-F238E27FC236}">
                <a16:creationId xmlns:a16="http://schemas.microsoft.com/office/drawing/2014/main" xmlns="" id="{D222BD71-CF02-4ACE-8745-185077B814B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внимание!</a:t>
            </a:r>
            <a:endParaRPr lang="ru-RU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Текст 10">
            <a:extLst>
              <a:ext uri="{FF2B5EF4-FFF2-40B4-BE49-F238E27FC236}">
                <a16:creationId xmlns:a16="http://schemas.microsoft.com/office/drawing/2014/main" xmlns="" id="{5D5411D0-2CC3-48C6-A13E-7F7BC4FBCAF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sz="1800" b="1" dirty="0" smtClean="0">
                <a:hlinkClick r:id="rId2"/>
              </a:rPr>
              <a:t>Ylka.77@mail.ru</a:t>
            </a:r>
            <a:r>
              <a:rPr lang="en-US" sz="1800" b="1" dirty="0" smtClean="0"/>
              <a:t> </a:t>
            </a:r>
            <a:endParaRPr lang="ru-RU" sz="1800" b="1" dirty="0"/>
          </a:p>
        </p:txBody>
      </p:sp>
      <p:sp>
        <p:nvSpPr>
          <p:cNvPr id="12" name="Текст 11">
            <a:extLst>
              <a:ext uri="{FF2B5EF4-FFF2-40B4-BE49-F238E27FC236}">
                <a16:creationId xmlns:a16="http://schemas.microsoft.com/office/drawing/2014/main" xmlns="" id="{5778A3CB-6FEB-4EED-8553-F3714116979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b="1" dirty="0" smtClean="0"/>
              <a:t>2020</a:t>
            </a:r>
            <a:endParaRPr lang="ru-RU" b="1" dirty="0"/>
          </a:p>
        </p:txBody>
      </p:sp>
    </p:spTree>
    <p:extLst>
      <p:ext uri="{BB962C8B-B14F-4D97-AF65-F5344CB8AC3E}">
        <p14:creationId xmlns="" xmlns:p14="http://schemas.microsoft.com/office/powerpoint/2010/main" val="4013544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61466" y="3838905"/>
            <a:ext cx="2430534" cy="2160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53270" b="4791"/>
          <a:stretch/>
        </p:blipFill>
        <p:spPr bwMode="auto">
          <a:xfrm>
            <a:off x="6799684" y="2985844"/>
            <a:ext cx="3132256" cy="3589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Заголовок 14">
            <a:extLst>
              <a:ext uri="{FF2B5EF4-FFF2-40B4-BE49-F238E27FC236}">
                <a16:creationId xmlns:a16="http://schemas.microsoft.com/office/drawing/2014/main" xmlns="" id="{ADEEBB6D-DB41-4DCE-9A77-AF5BF5CC1D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79213" y="7352"/>
            <a:ext cx="3788230" cy="795081"/>
          </a:xfrm>
        </p:spPr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Актуальность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Нижний колонтитул 10">
            <a:extLst>
              <a:ext uri="{FF2B5EF4-FFF2-40B4-BE49-F238E27FC236}">
                <a16:creationId xmlns:a16="http://schemas.microsoft.com/office/drawing/2014/main" xmlns="" id="{878BB546-82AB-44C2-B05C-7003D9ED98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623566" y="6492875"/>
            <a:ext cx="7420897" cy="365125"/>
          </a:xfrm>
        </p:spPr>
        <p:txBody>
          <a:bodyPr/>
          <a:lstStyle/>
          <a:p>
            <a:pPr algn="r"/>
            <a:r>
              <a:rPr lang="ru-RU" altLang="ru-RU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«Интернет </a:t>
            </a:r>
            <a:r>
              <a:rPr lang="ru-RU" altLang="ru-RU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площадка сетевых проектов для госпитальных школ</a:t>
            </a:r>
            <a:r>
              <a:rPr lang="ru-RU" altLang="ru-RU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endParaRPr lang="ru-RU" i="1" dirty="0"/>
          </a:p>
        </p:txBody>
      </p:sp>
      <p:pic>
        <p:nvPicPr>
          <p:cNvPr id="4101" name="Picture 5" descr="E:\с Рабочего стола\Изображения\юлины документы по работе\отчеты\аттестация\моя страна моя россия\623985_original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6666" y="629108"/>
            <a:ext cx="1151563" cy="11515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E:\с Рабочего стола\Изображения\юлины документы по работе\отчеты\аттестация\моя страна моя россия\0_7328e_f22129d1_orig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739" y="1864913"/>
            <a:ext cx="6111700" cy="438000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 rot="373770">
            <a:off x="993775" y="2496758"/>
            <a:ext cx="5174790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charset="0"/>
              <a:buNone/>
            </a:pPr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включать “.. ребенка</a:t>
            </a:r>
          </a:p>
          <a:p>
            <a:pPr>
              <a:buFont typeface="Arial" charset="0"/>
              <a:buNone/>
            </a:pPr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из больничной палаты</a:t>
            </a:r>
          </a:p>
          <a:p>
            <a:pPr>
              <a:buFont typeface="Arial" charset="0"/>
              <a:buNone/>
            </a:pPr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в работу группы детей </a:t>
            </a:r>
          </a:p>
          <a:p>
            <a:pPr>
              <a:buFont typeface="Arial" charset="0"/>
              <a:buNone/>
            </a:pPr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в школьном секторе </a:t>
            </a:r>
          </a:p>
          <a:p>
            <a:pPr>
              <a:buFont typeface="Arial" charset="0"/>
              <a:buNone/>
            </a:pPr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детской больницы”,</a:t>
            </a:r>
          </a:p>
          <a:p>
            <a:pPr>
              <a:buFont typeface="Arial" charset="0"/>
              <a:buNone/>
            </a:pPr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а также его “..онлайн- </a:t>
            </a:r>
          </a:p>
          <a:p>
            <a:pPr>
              <a:buFont typeface="Arial" charset="0"/>
              <a:buNone/>
            </a:pPr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участие в различных </a:t>
            </a:r>
          </a:p>
          <a:p>
            <a:pPr>
              <a:buFont typeface="Arial" charset="0"/>
              <a:buNone/>
            </a:pPr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школьных мероприятиях </a:t>
            </a:r>
          </a:p>
          <a:p>
            <a:pPr>
              <a:buFont typeface="Arial" charset="0"/>
              <a:buNone/>
            </a:pPr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и другие формы </a:t>
            </a:r>
          </a:p>
          <a:p>
            <a:pPr>
              <a:buFont typeface="Arial" charset="0"/>
              <a:buNone/>
            </a:pPr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взаимодействия </a:t>
            </a:r>
          </a:p>
          <a:p>
            <a:pPr>
              <a:buFont typeface="Arial" charset="0"/>
              <a:buNone/>
            </a:pPr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на основе </a:t>
            </a:r>
            <a:r>
              <a:rPr lang="ru-RU" sz="1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дистанци</a:t>
            </a:r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</a:p>
          <a:p>
            <a:pPr>
              <a:buFont typeface="Arial" charset="0"/>
              <a:buNone/>
            </a:pPr>
            <a:r>
              <a:rPr lang="ru-RU" sz="1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онных</a:t>
            </a:r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образовательных</a:t>
            </a:r>
          </a:p>
          <a:p>
            <a:pPr>
              <a:buFont typeface="Arial" charset="0"/>
              <a:buNone/>
            </a:pPr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технологий”.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Arial" charset="0"/>
              <a:buNone/>
            </a:pPr>
            <a:r>
              <a:rPr lang="ru-RU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стр.28</a:t>
            </a:r>
            <a:endParaRPr lang="ru-RU" dirty="0"/>
          </a:p>
        </p:txBody>
      </p:sp>
      <p:pic>
        <p:nvPicPr>
          <p:cNvPr id="1026" name="Picture 2" descr="E:\с Рабочего стола\Изображения\юлины документы по работе\отчеты\аттестация\моя страна моя россия\20-209475_paper-sheet-png-images-free-download-paper-png-push-pin-and-paper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16577">
            <a:off x="3445441" y="2127407"/>
            <a:ext cx="3660206" cy="350749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 rot="763085">
            <a:off x="3691263" y="2457993"/>
            <a:ext cx="294753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Monotype Corsiva" panose="03010101010201010101" pitchFamily="66" charset="0"/>
                <a:cs typeface="Arial" panose="020B0604020202020204" pitchFamily="34" charset="0"/>
              </a:rPr>
              <a:t>“Методические </a:t>
            </a:r>
            <a:endParaRPr lang="ru-RU" b="1" dirty="0" smtClean="0">
              <a:solidFill>
                <a:schemeClr val="accent1">
                  <a:lumMod val="75000"/>
                </a:schemeClr>
              </a:solidFill>
              <a:latin typeface="Monotype Corsiva" panose="03010101010201010101" pitchFamily="66" charset="0"/>
              <a:cs typeface="Arial" panose="020B0604020202020204" pitchFamily="34" charset="0"/>
            </a:endParaRP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Monotype Corsiva" panose="03010101010201010101" pitchFamily="66" charset="0"/>
                <a:cs typeface="Arial" panose="020B0604020202020204" pitchFamily="34" charset="0"/>
              </a:rPr>
              <a:t>рекомендации </a:t>
            </a: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Monotype Corsiva" panose="03010101010201010101" pitchFamily="66" charset="0"/>
                <a:cs typeface="Arial" panose="020B0604020202020204" pitchFamily="34" charset="0"/>
              </a:rPr>
              <a:t>об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Monotype Corsiva" panose="03010101010201010101" pitchFamily="66" charset="0"/>
                <a:cs typeface="Arial" panose="020B0604020202020204" pitchFamily="34" charset="0"/>
              </a:rPr>
              <a:t>организации </a:t>
            </a:r>
            <a:endParaRPr lang="ru-RU" b="1" dirty="0" smtClean="0">
              <a:solidFill>
                <a:schemeClr val="accent1">
                  <a:lumMod val="75000"/>
                </a:schemeClr>
              </a:solidFill>
              <a:latin typeface="Monotype Corsiva" panose="03010101010201010101" pitchFamily="66" charset="0"/>
              <a:cs typeface="Arial" panose="020B0604020202020204" pitchFamily="34" charset="0"/>
            </a:endParaRP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Monotype Corsiva" panose="03010101010201010101" pitchFamily="66" charset="0"/>
                <a:cs typeface="Arial" panose="020B0604020202020204" pitchFamily="34" charset="0"/>
              </a:rPr>
              <a:t>обучения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Monotype Corsiva" panose="03010101010201010101" pitchFamily="66" charset="0"/>
                <a:cs typeface="Arial" panose="020B0604020202020204" pitchFamily="34" charset="0"/>
              </a:rPr>
              <a:t>детей, которые находятся на длительном лечении и не могут по состоянию здоровья посещать образовательные организации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Monotype Corsiva" panose="03010101010201010101" pitchFamily="66" charset="0"/>
                <a:cs typeface="Arial" panose="020B0604020202020204" pitchFamily="34" charset="0"/>
              </a:rPr>
              <a:t>”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Monotype Corsiva" panose="03010101010201010101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 rot="811866">
            <a:off x="3955792" y="4791544"/>
            <a:ext cx="254856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 октября 2019 </a:t>
            </a:r>
            <a:r>
              <a:rPr lang="ru-RU" sz="1400" b="1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года</a:t>
            </a:r>
            <a:endParaRPr lang="ru-RU" sz="1400" i="1" dirty="0"/>
          </a:p>
        </p:txBody>
      </p:sp>
      <p:pic>
        <p:nvPicPr>
          <p:cNvPr id="4098" name="Picture 2" descr="https://infoforum.ru/files/uploads/Logo_MinZdrav_var1-0154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709" t="29192" r="2793" b="26626"/>
          <a:stretch/>
        </p:blipFill>
        <p:spPr bwMode="auto">
          <a:xfrm>
            <a:off x="187739" y="802433"/>
            <a:ext cx="2845604" cy="8703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i.ibb.co/KmhBDnL/2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404" t="5211" r="1540" b="4217"/>
          <a:stretch/>
        </p:blipFill>
        <p:spPr bwMode="auto">
          <a:xfrm>
            <a:off x="3779138" y="772176"/>
            <a:ext cx="2683101" cy="86542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3" name="Picture 7" descr="https://www.1obl.ru/upload/resize_cache/iblock/125/1024_768_2/1254f97ee019690b72600d866fffbedb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06109">
            <a:off x="7968342" y="584618"/>
            <a:ext cx="3494687" cy="262101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="" xmlns:p14="http://schemas.microsoft.com/office/powerpoint/2010/main" val="926478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 14">
            <a:extLst>
              <a:ext uri="{FF2B5EF4-FFF2-40B4-BE49-F238E27FC236}">
                <a16:creationId xmlns:a16="http://schemas.microsoft.com/office/drawing/2014/main" xmlns="" id="{ADEEBB6D-DB41-4DCE-9A77-AF5BF5CC1D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46793" y="0"/>
            <a:ext cx="5038928" cy="795081"/>
          </a:xfrm>
        </p:spPr>
        <p:txBody>
          <a:bodyPr/>
          <a:lstStyle/>
          <a:p>
            <a:pPr algn="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Команда проекта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Нижний колонтитул 10">
            <a:extLst>
              <a:ext uri="{FF2B5EF4-FFF2-40B4-BE49-F238E27FC236}">
                <a16:creationId xmlns:a16="http://schemas.microsoft.com/office/drawing/2014/main" xmlns="" id="{878BB546-82AB-44C2-B05C-7003D9ED98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07209" y="6530473"/>
            <a:ext cx="8035634" cy="365125"/>
          </a:xfrm>
        </p:spPr>
        <p:txBody>
          <a:bodyPr/>
          <a:lstStyle/>
          <a:p>
            <a:pPr algn="r"/>
            <a:r>
              <a:rPr lang="ru-RU" altLang="ru-RU" sz="1100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«Интернет </a:t>
            </a:r>
            <a:r>
              <a:rPr lang="ru-RU" altLang="ru-RU" sz="1100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площадка сетевых проектов для </a:t>
            </a:r>
            <a:r>
              <a:rPr lang="ru-RU" altLang="ru-RU" sz="1100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госпитальных</a:t>
            </a:r>
            <a:r>
              <a:rPr lang="ru-RU" altLang="ru-RU" sz="1100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школ»</a:t>
            </a:r>
            <a:endParaRPr lang="ru-RU" sz="1100" i="1" dirty="0"/>
          </a:p>
        </p:txBody>
      </p:sp>
      <p:sp>
        <p:nvSpPr>
          <p:cNvPr id="12" name="Номер слайда 11">
            <a:extLst>
              <a:ext uri="{FF2B5EF4-FFF2-40B4-BE49-F238E27FC236}">
                <a16:creationId xmlns:a16="http://schemas.microsoft.com/office/drawing/2014/main" xmlns="" id="{94247696-82D9-471F-956C-70BD570CB3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82079" y="6380660"/>
            <a:ext cx="2743200" cy="365125"/>
          </a:xfrm>
        </p:spPr>
        <p:txBody>
          <a:bodyPr/>
          <a:lstStyle/>
          <a:p>
            <a:fld id="{225C63C6-1990-4CF1-B6C6-5F21AB3DF64E}" type="slidenum">
              <a:rPr lang="ru-RU" smtClean="0"/>
              <a:pPr/>
              <a:t>4</a:t>
            </a:fld>
            <a:endParaRPr lang="ru-RU"/>
          </a:p>
        </p:txBody>
      </p:sp>
      <p:sp>
        <p:nvSpPr>
          <p:cNvPr id="2" name="Овал 1"/>
          <p:cNvSpPr/>
          <p:nvPr/>
        </p:nvSpPr>
        <p:spPr>
          <a:xfrm>
            <a:off x="2352452" y="300745"/>
            <a:ext cx="1502922" cy="1925063"/>
          </a:xfrm>
          <a:prstGeom prst="ellipse">
            <a:avLst/>
          </a:prstGeom>
          <a:blipFill>
            <a:blip r:embed="rId2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Picture 7" descr="E:\с Рабочего стола\Изображения\юлины документы по работе\отчеты\аттестация\моя страна моя россия\cerceve_nisanboard582n5k0o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3085" y="89516"/>
            <a:ext cx="2388689" cy="232107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830334" y="1874323"/>
            <a:ext cx="11807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Кабицкая Л.И</a:t>
            </a:r>
            <a:r>
              <a:rPr lang="ru-RU" sz="1400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  <a:endParaRPr lang="ru-RU" sz="1400" b="1" i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356398" y="276435"/>
            <a:ext cx="1502922" cy="1925063"/>
          </a:xfrm>
          <a:prstGeom prst="ellipse">
            <a:avLst/>
          </a:prstGeom>
          <a:blipFill>
            <a:blip r:embed="rId4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" name="Picture 7" descr="E:\с Рабочего стола\Изображения\юлины документы по работе\отчеты\аттестация\моя страна моя россия\cerceve_nisanboard582n5k0o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45" y="54116"/>
            <a:ext cx="2388689" cy="232107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775515" y="1862748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Лизунова Ю.В</a:t>
            </a:r>
            <a:r>
              <a:rPr lang="ru-RU" sz="1400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  <a:endParaRPr lang="ru-RU" sz="1400" b="1" i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3" name="Овал 22"/>
          <p:cNvSpPr/>
          <p:nvPr/>
        </p:nvSpPr>
        <p:spPr>
          <a:xfrm>
            <a:off x="9913714" y="900216"/>
            <a:ext cx="1502922" cy="1925063"/>
          </a:xfrm>
          <a:prstGeom prst="ellipse">
            <a:avLst/>
          </a:prstGeom>
          <a:blipFill>
            <a:blip r:embed="rId5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Овал 24"/>
          <p:cNvSpPr/>
          <p:nvPr/>
        </p:nvSpPr>
        <p:spPr>
          <a:xfrm>
            <a:off x="8168511" y="4480931"/>
            <a:ext cx="1502922" cy="1925063"/>
          </a:xfrm>
          <a:prstGeom prst="ellipse">
            <a:avLst/>
          </a:prstGeom>
          <a:blipFill>
            <a:blip r:embed="rId6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Овал 26"/>
          <p:cNvSpPr/>
          <p:nvPr/>
        </p:nvSpPr>
        <p:spPr>
          <a:xfrm>
            <a:off x="8218772" y="911791"/>
            <a:ext cx="1502922" cy="1925063"/>
          </a:xfrm>
          <a:prstGeom prst="ellipse">
            <a:avLst/>
          </a:prstGeom>
          <a:blipFill>
            <a:blip r:embed="rId7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Овал 27"/>
          <p:cNvSpPr/>
          <p:nvPr/>
        </p:nvSpPr>
        <p:spPr>
          <a:xfrm>
            <a:off x="2437056" y="2563613"/>
            <a:ext cx="1502922" cy="1925063"/>
          </a:xfrm>
          <a:prstGeom prst="ellipse">
            <a:avLst/>
          </a:prstGeom>
          <a:blipFill>
            <a:blip r:embed="rId8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393979" y="2570440"/>
            <a:ext cx="1502922" cy="1925063"/>
          </a:xfrm>
          <a:prstGeom prst="ellipse">
            <a:avLst/>
          </a:prstGeom>
          <a:blipFill>
            <a:blip r:embed="rId9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2352452" y="4752176"/>
            <a:ext cx="1502922" cy="1925063"/>
          </a:xfrm>
          <a:prstGeom prst="ellipse">
            <a:avLst/>
          </a:prstGeom>
          <a:blipFill>
            <a:blip r:embed="rId10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Овал 30"/>
          <p:cNvSpPr/>
          <p:nvPr/>
        </p:nvSpPr>
        <p:spPr>
          <a:xfrm>
            <a:off x="473129" y="4752176"/>
            <a:ext cx="1502922" cy="1925063"/>
          </a:xfrm>
          <a:prstGeom prst="ellipse">
            <a:avLst/>
          </a:prstGeom>
          <a:blipFill>
            <a:blip r:embed="rId11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2" name="Picture 7" descr="E:\с Рабочего стола\Изображения\юлины документы по работе\отчеты\аттестация\моя страна моя россия\cerceve_nisanboard582n5k0o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16" y="2365606"/>
            <a:ext cx="2388689" cy="232107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7" descr="E:\с Рабочего стола\Изображения\юлины документы по работе\отчеты\аттестация\моя страна моя россия\cerceve_nisanboard582n5k0o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7127" y="2341602"/>
            <a:ext cx="2388689" cy="232107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7" descr="E:\с Рабочего стола\Изображения\юлины документы по работе\отчеты\аттестация\моя страна моя россия\cerceve_nisanboard582n5k0o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4274" y="700760"/>
            <a:ext cx="2388689" cy="232107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7" descr="E:\с Рабочего стола\Изображения\юлины документы по работе\отчеты\аттестация\моя страна моя россия\cerceve_nisanboard582n5k0o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0629" y="702207"/>
            <a:ext cx="2388689" cy="232107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7" descr="E:\с Рабочего стола\Изображения\юлины документы по работе\отчеты\аттестация\моя страна моя россия\cerceve_nisanboard582n5k0o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794" y="4588233"/>
            <a:ext cx="2388689" cy="232107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7" descr="E:\с Рабочего стола\Изображения\юлины документы по работе\отчеты\аттестация\моя страна моя россия\cerceve_nisanboard582n5k0o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5876" y="4554167"/>
            <a:ext cx="2388689" cy="232107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TextBox 37"/>
          <p:cNvSpPr txBox="1"/>
          <p:nvPr/>
        </p:nvSpPr>
        <p:spPr>
          <a:xfrm>
            <a:off x="854978" y="4167636"/>
            <a:ext cx="11708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Ладохина</a:t>
            </a:r>
            <a:r>
              <a:rPr lang="ru-RU" sz="1200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Л.В.</a:t>
            </a:r>
            <a:endParaRPr lang="ru-RU" sz="1200" b="1" i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814893" y="4133596"/>
            <a:ext cx="120161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Булышева</a:t>
            </a:r>
            <a:r>
              <a:rPr lang="ru-RU" sz="1200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Е.В.</a:t>
            </a:r>
            <a:endParaRPr lang="ru-RU" sz="1200" b="1" i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56773" y="6404208"/>
            <a:ext cx="133344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Стефанова Л.М.</a:t>
            </a:r>
            <a:endParaRPr lang="ru-RU" sz="1200" b="1" i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791504" y="6377720"/>
            <a:ext cx="124123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Мазанова О.Ю.</a:t>
            </a:r>
            <a:endParaRPr lang="ru-RU" sz="1200" b="1" i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8687668" y="2519096"/>
            <a:ext cx="110735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Шариков С.В.</a:t>
            </a:r>
            <a:endParaRPr lang="ru-RU" sz="1200" b="1" i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0409739" y="2512173"/>
            <a:ext cx="10690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Долуев</a:t>
            </a:r>
            <a:r>
              <a:rPr lang="ru-RU" sz="1200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И.Ю.</a:t>
            </a:r>
            <a:endParaRPr lang="ru-RU" sz="1200" b="1" i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44" name="Picture 7" descr="E:\с Рабочего стола\Изображения\юлины документы по работе\отчеты\аттестация\моя страна моя россия\cerceve_nisanboard582n5k0o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5888" y="4264245"/>
            <a:ext cx="2388689" cy="232107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TextBox 44"/>
          <p:cNvSpPr txBox="1"/>
          <p:nvPr/>
        </p:nvSpPr>
        <p:spPr>
          <a:xfrm>
            <a:off x="8687668" y="6083773"/>
            <a:ext cx="10249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Буткин</a:t>
            </a:r>
            <a:r>
              <a:rPr lang="ru-RU" sz="1200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Е.А.</a:t>
            </a:r>
            <a:endParaRPr lang="ru-RU" sz="1200" b="1" i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783115" y="629406"/>
            <a:ext cx="2856660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/>
              <a:t>Автор, соавтор </a:t>
            </a:r>
            <a:r>
              <a:rPr lang="ru-RU" sz="1600" dirty="0" smtClean="0"/>
              <a:t>– </a:t>
            </a:r>
            <a:r>
              <a:rPr lang="ru-RU" sz="1400" dirty="0" smtClean="0"/>
              <a:t>(учителя ГОУ РК «Республиканский центр образования»»)</a:t>
            </a:r>
          </a:p>
          <a:p>
            <a:pPr algn="ctr"/>
            <a:r>
              <a:rPr lang="ru-RU" sz="1400" b="1" i="1" dirty="0" smtClean="0">
                <a:solidFill>
                  <a:schemeClr val="accent1">
                    <a:lumMod val="75000"/>
                  </a:schemeClr>
                </a:solidFill>
              </a:rPr>
              <a:t>(генерирование идей, разработка сетевого проекта и его концепции, руководство проектом и его администрирование)</a:t>
            </a:r>
            <a:endParaRPr lang="ru-RU" sz="14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4768075" y="2671183"/>
            <a:ext cx="2848466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/>
              <a:t>Администрация ГОУ  РК «Республиканский центр образования»</a:t>
            </a:r>
          </a:p>
          <a:p>
            <a:pPr algn="ctr"/>
            <a:r>
              <a:rPr lang="ru-RU" sz="1400" dirty="0" smtClean="0"/>
              <a:t>( директор, заместитель директора )  </a:t>
            </a:r>
            <a:r>
              <a:rPr lang="ru-RU" sz="1400" b="1" i="1" dirty="0" smtClean="0">
                <a:solidFill>
                  <a:schemeClr val="accent1">
                    <a:lumMod val="75000"/>
                  </a:schemeClr>
                </a:solidFill>
              </a:rPr>
              <a:t>( информационная и финансовая поддержка, связь с проектным офисом «</a:t>
            </a:r>
            <a:r>
              <a:rPr lang="ru-RU" sz="1400" b="1" i="1" dirty="0" err="1" smtClean="0">
                <a:solidFill>
                  <a:schemeClr val="accent1">
                    <a:lumMod val="75000"/>
                  </a:schemeClr>
                </a:solidFill>
              </a:rPr>
              <a:t>УчимЗнаем</a:t>
            </a:r>
            <a:r>
              <a:rPr lang="ru-RU" sz="1400" b="1" i="1" dirty="0" smtClean="0">
                <a:solidFill>
                  <a:schemeClr val="accent1">
                    <a:lumMod val="75000"/>
                  </a:schemeClr>
                </a:solidFill>
              </a:rPr>
              <a:t>» в г.Москва)</a:t>
            </a:r>
            <a:endParaRPr lang="ru-RU" sz="14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4783115" y="4818254"/>
            <a:ext cx="3064089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/>
              <a:t>Педагогический коллектив ГОУ РК «РЦО»</a:t>
            </a:r>
          </a:p>
          <a:p>
            <a:pPr algn="ctr"/>
            <a:r>
              <a:rPr lang="ru-RU" sz="1400" dirty="0" smtClean="0"/>
              <a:t>Методист, учитель информатики, учителя-кураторы проектных </a:t>
            </a:r>
          </a:p>
          <a:p>
            <a:pPr algn="ctr"/>
            <a:r>
              <a:rPr lang="ru-RU" sz="1400" dirty="0"/>
              <a:t>к</a:t>
            </a:r>
            <a:r>
              <a:rPr lang="ru-RU" sz="1400" dirty="0" smtClean="0"/>
              <a:t>оманд </a:t>
            </a:r>
          </a:p>
          <a:p>
            <a:pPr algn="ctr"/>
            <a:r>
              <a:rPr lang="ru-RU" sz="1400" b="1" i="1" dirty="0" smtClean="0">
                <a:solidFill>
                  <a:schemeClr val="accent1">
                    <a:lumMod val="75000"/>
                  </a:schemeClr>
                </a:solidFill>
              </a:rPr>
              <a:t>( методическая, техническая поддержка, информационная безопасность, кураторство) </a:t>
            </a:r>
            <a:endParaRPr lang="ru-RU" sz="14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7844274" y="3518397"/>
            <a:ext cx="41587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Руководитель Проекта и р</a:t>
            </a:r>
            <a:r>
              <a:rPr lang="ru-RU" sz="1200" dirty="0" smtClean="0">
                <a:solidFill>
                  <a:prstClr val="black"/>
                </a:solidFill>
              </a:rPr>
              <a:t>уководитель </a:t>
            </a:r>
            <a:r>
              <a:rPr lang="ru-RU" sz="1200" dirty="0">
                <a:solidFill>
                  <a:prstClr val="black"/>
                </a:solidFill>
              </a:rPr>
              <a:t>программ регионального развития проекта </a:t>
            </a:r>
            <a:r>
              <a:rPr lang="ru-RU" sz="1200" dirty="0" smtClean="0"/>
              <a:t>«</a:t>
            </a:r>
            <a:r>
              <a:rPr lang="ru-RU" sz="1200" dirty="0" err="1" smtClean="0"/>
              <a:t>УчимЗнаем</a:t>
            </a:r>
            <a:r>
              <a:rPr lang="ru-RU" sz="1200" dirty="0" smtClean="0"/>
              <a:t>»</a:t>
            </a:r>
          </a:p>
          <a:p>
            <a:pPr algn="ctr"/>
            <a:r>
              <a:rPr lang="ru-RU" sz="1200" b="1" i="1" dirty="0" smtClean="0">
                <a:solidFill>
                  <a:schemeClr val="accent1">
                    <a:lumMod val="75000"/>
                  </a:schemeClr>
                </a:solidFill>
              </a:rPr>
              <a:t>( налаживание связи между госпитальными школами во время проведения проекта, реклама, помощь в проведении проекта)</a:t>
            </a:r>
            <a:endParaRPr lang="ru-RU" sz="12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0093188" y="4588233"/>
            <a:ext cx="2060560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/>
              <a:t>Режиссер </a:t>
            </a:r>
            <a:r>
              <a:rPr lang="ru-RU" sz="1400" dirty="0" smtClean="0"/>
              <a:t>государственной телерадиокомпании «Коми Гор»</a:t>
            </a:r>
          </a:p>
          <a:p>
            <a:pPr algn="ctr"/>
            <a:r>
              <a:rPr lang="ru-RU" sz="1200" b="1" i="1" dirty="0" smtClean="0">
                <a:solidFill>
                  <a:schemeClr val="accent1">
                    <a:lumMod val="75000"/>
                  </a:schemeClr>
                </a:solidFill>
              </a:rPr>
              <a:t>(техническая помощь, видеосъемка, независимая  экспертиза)</a:t>
            </a:r>
            <a:endParaRPr lang="ru-RU" sz="12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2052" name="Picture 4" descr="E:\с Рабочего стола\Изображения\юлины документы по работе\отчеты\аттестация\моя страна моя россия\0_71a2d_5b180a73_L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4507" y="1280103"/>
            <a:ext cx="1039846" cy="32581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4" descr="E:\с Рабочего стола\Изображения\юлины документы по работе\отчеты\аттестация\моя страна моя россия\0_71a2d_5b180a73_L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7209" y="3312892"/>
            <a:ext cx="1039846" cy="32581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4" descr="E:\с Рабочего стола\Изображения\юлины документы по работе\отчеты\аттестация\моя страна моя россия\0_71a2d_5b180a73_L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7768" y="5424785"/>
            <a:ext cx="1039846" cy="32581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2" name="TextBox 51"/>
          <p:cNvSpPr txBox="1"/>
          <p:nvPr/>
        </p:nvSpPr>
        <p:spPr>
          <a:xfrm>
            <a:off x="7898657" y="3024533"/>
            <a:ext cx="40106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/>
              <a:t>Проектный офис флагманской площадки   «</a:t>
            </a:r>
            <a:r>
              <a:rPr lang="ru-RU" sz="1600" b="1" dirty="0" err="1" smtClean="0"/>
              <a:t>УчимЗнаем</a:t>
            </a:r>
            <a:r>
              <a:rPr lang="ru-RU" sz="1600" b="1" dirty="0" smtClean="0"/>
              <a:t>» г.Москва</a:t>
            </a:r>
            <a:endParaRPr lang="ru-RU" sz="1600" dirty="0"/>
          </a:p>
        </p:txBody>
      </p:sp>
      <p:pic>
        <p:nvPicPr>
          <p:cNvPr id="2054" name="Picture 6" descr="E:\с Рабочего стола\Изображения\юлины документы по работе\отчеты\аттестация\моя страна моя россия\1128092107.gif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8657" y="2836188"/>
            <a:ext cx="4105275" cy="30893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4" descr="E:\с Рабочего стола\Изображения\юлины документы по работе\отчеты\аттестация\моя страна моя россия\0_71a2d_5b180a73_L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76636" y="5261876"/>
            <a:ext cx="633104" cy="32581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E:\с Рабочего стола\Изображения\юлины документы по работе\отчеты\аттестация\моя страна моя россия\gold-line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4430" y="2422287"/>
            <a:ext cx="3173900" cy="26449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10" descr="E:\с Рабочего стола\Изображения\юлины документы по работе\отчеты\аттестация\моя страна моя россия\gold-line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7132" y="4537050"/>
            <a:ext cx="3173900" cy="26449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10" descr="E:\с Рабочего стола\Изображения\юлины документы по работе\отчеты\аттестация\моя страна моя россия\gold-line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184659" y="3602612"/>
            <a:ext cx="5342272" cy="26449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215016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533" t="10706" r="18612" b="27297"/>
          <a:stretch/>
        </p:blipFill>
        <p:spPr bwMode="auto">
          <a:xfrm rot="323361">
            <a:off x="4237789" y="1380848"/>
            <a:ext cx="6871337" cy="38974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7" name="Заголовок 6"/>
          <p:cNvSpPr txBox="1">
            <a:spLocks noGrp="1"/>
          </p:cNvSpPr>
          <p:nvPr>
            <p:ph type="title"/>
          </p:nvPr>
        </p:nvSpPr>
        <p:spPr>
          <a:xfrm>
            <a:off x="2656808" y="274058"/>
            <a:ext cx="7992947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Заинтересованные лица</a:t>
            </a:r>
            <a:endParaRPr lang="ru-RU" sz="3600" b="1" dirty="0">
              <a:solidFill>
                <a:srgbClr val="002060"/>
              </a:solidFill>
            </a:endParaRPr>
          </a:p>
        </p:txBody>
      </p:sp>
      <p:pic>
        <p:nvPicPr>
          <p:cNvPr id="10" name="Picture 5" descr="E:\с Рабочего стола\Изображения\юлины документы по работе\отчеты\аттестация\моя страна моя россия\412-f3ccdd27d2000e3f9255a7e3e2c4880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2151" t="153" r="26586" b="21126"/>
          <a:stretch/>
        </p:blipFill>
        <p:spPr bwMode="auto">
          <a:xfrm rot="21198507">
            <a:off x="520167" y="1189281"/>
            <a:ext cx="4078899" cy="46823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43" name="Picture 3" descr="E:\с Рабочего стола\Изображения\юлины документы по работе\отчеты\аттестация\моя страна моя россия\362-3620825_sticky-notes-with-thumbtack-psd-template-slope-clipart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9403" y="-440716"/>
            <a:ext cx="3597310" cy="363823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3" descr="E:\с Рабочего стола\Изображения\юлины документы по работе\отчеты\аттестация\моя страна моя россия\362-3620825_sticky-notes-with-thumbtack-psd-template-slope-clipart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6425" y="768974"/>
            <a:ext cx="3206660" cy="332043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 rot="21143942">
            <a:off x="9652336" y="1129358"/>
            <a:ext cx="2617837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B52" panose="040B0500000000000000" pitchFamily="81" charset="0"/>
              </a:rPr>
              <a:t>Министерство </a:t>
            </a:r>
          </a:p>
          <a:p>
            <a:r>
              <a:rPr lang="ru-RU" b="1" dirty="0" smtClean="0">
                <a:latin typeface="B52" panose="040B0500000000000000" pitchFamily="81" charset="0"/>
              </a:rPr>
              <a:t>образования, </a:t>
            </a:r>
          </a:p>
          <a:p>
            <a:r>
              <a:rPr lang="ru-RU" b="1" dirty="0" smtClean="0">
                <a:latin typeface="B52" panose="040B0500000000000000" pitchFamily="81" charset="0"/>
              </a:rPr>
              <a:t>науки и молодежной </a:t>
            </a:r>
          </a:p>
          <a:p>
            <a:r>
              <a:rPr lang="ru-RU" b="1" dirty="0" smtClean="0">
                <a:latin typeface="B52" panose="040B0500000000000000" pitchFamily="81" charset="0"/>
              </a:rPr>
              <a:t>политики</a:t>
            </a:r>
          </a:p>
          <a:p>
            <a:r>
              <a:rPr lang="ru-RU" b="1" dirty="0" smtClean="0">
                <a:latin typeface="B52" panose="040B0500000000000000" pitchFamily="81" charset="0"/>
              </a:rPr>
              <a:t>Республики Коми </a:t>
            </a:r>
          </a:p>
          <a:p>
            <a:r>
              <a:rPr lang="ru-RU" b="1" dirty="0" smtClean="0">
                <a:latin typeface="B52" panose="040B0500000000000000" pitchFamily="81" charset="0"/>
              </a:rPr>
              <a:t>(Якимова Н.В. </a:t>
            </a:r>
          </a:p>
          <a:p>
            <a:r>
              <a:rPr lang="ru-RU" b="1" dirty="0" smtClean="0">
                <a:latin typeface="B52" panose="040B0500000000000000" pitchFamily="81" charset="0"/>
              </a:rPr>
              <a:t>– министр </a:t>
            </a:r>
          </a:p>
          <a:p>
            <a:r>
              <a:rPr lang="ru-RU" b="1" dirty="0" smtClean="0">
                <a:latin typeface="B52" panose="040B0500000000000000" pitchFamily="81" charset="0"/>
              </a:rPr>
              <a:t>образования РК)</a:t>
            </a:r>
          </a:p>
          <a:p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 rot="21143942">
            <a:off x="1350755" y="1055237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b="1" dirty="0" smtClean="0">
              <a:latin typeface="B52" panose="040B0500000000000000" pitchFamily="81" charset="0"/>
            </a:endParaRPr>
          </a:p>
          <a:p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 rot="21143942">
            <a:off x="227638" y="208851"/>
            <a:ext cx="2820284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latin typeface="B52" panose="040B0500000000000000" pitchFamily="81" charset="0"/>
              </a:rPr>
              <a:t>Руководители </a:t>
            </a:r>
            <a:r>
              <a:rPr lang="ru-RU" sz="1600" b="1" dirty="0" smtClean="0">
                <a:latin typeface="B52" panose="040B0500000000000000" pitchFamily="81" charset="0"/>
              </a:rPr>
              <a:t>проектного </a:t>
            </a:r>
            <a:r>
              <a:rPr lang="ru-RU" sz="1600" b="1" dirty="0">
                <a:latin typeface="B52" panose="040B0500000000000000" pitchFamily="81" charset="0"/>
              </a:rPr>
              <a:t>офиса флагманской площадки «</a:t>
            </a:r>
            <a:r>
              <a:rPr lang="ru-RU" sz="1600" b="1" dirty="0" err="1">
                <a:latin typeface="B52" panose="040B0500000000000000" pitchFamily="81" charset="0"/>
              </a:rPr>
              <a:t>УчимЗнаем</a:t>
            </a:r>
            <a:r>
              <a:rPr lang="ru-RU" sz="1600" b="1" dirty="0">
                <a:latin typeface="B52" panose="040B0500000000000000" pitchFamily="81" charset="0"/>
              </a:rPr>
              <a:t>» для </a:t>
            </a:r>
            <a:r>
              <a:rPr lang="ru-RU" sz="1600" b="1" dirty="0" smtClean="0">
                <a:latin typeface="B52" panose="040B0500000000000000" pitchFamily="81" charset="0"/>
              </a:rPr>
              <a:t>детей</a:t>
            </a:r>
            <a:r>
              <a:rPr lang="ru-RU" sz="1600" b="1" dirty="0">
                <a:latin typeface="B52" panose="040B0500000000000000" pitchFamily="81" charset="0"/>
              </a:rPr>
              <a:t>, болеющих тяжелыми </a:t>
            </a:r>
            <a:r>
              <a:rPr lang="ru-RU" sz="1600" b="1" dirty="0" smtClean="0">
                <a:latin typeface="B52" panose="040B0500000000000000" pitchFamily="81" charset="0"/>
              </a:rPr>
              <a:t>заболеваниями. г.Москва </a:t>
            </a:r>
          </a:p>
          <a:p>
            <a:r>
              <a:rPr lang="ru-RU" sz="1600" b="1" dirty="0" smtClean="0">
                <a:latin typeface="B52" panose="040B0500000000000000" pitchFamily="81" charset="0"/>
              </a:rPr>
              <a:t>(Шариков С.В., </a:t>
            </a:r>
            <a:r>
              <a:rPr lang="ru-RU" sz="1600" b="1" dirty="0" err="1" smtClean="0">
                <a:latin typeface="B52" panose="040B0500000000000000" pitchFamily="81" charset="0"/>
              </a:rPr>
              <a:t>Долуев</a:t>
            </a:r>
            <a:r>
              <a:rPr lang="ru-RU" sz="1600" b="1" dirty="0" smtClean="0">
                <a:latin typeface="B52" panose="040B0500000000000000" pitchFamily="81" charset="0"/>
              </a:rPr>
              <a:t> И.Ю)</a:t>
            </a:r>
          </a:p>
          <a:p>
            <a:endParaRPr lang="ru-RU" dirty="0"/>
          </a:p>
        </p:txBody>
      </p:sp>
      <p:pic>
        <p:nvPicPr>
          <p:cNvPr id="20" name="Picture 3" descr="E:\с Рабочего стола\Изображения\юлины документы по работе\отчеты\аттестация\моя страна моя россия\362-3620825_sticky-notes-with-thumbtack-psd-template-slope-clipart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78132">
            <a:off x="-637098" y="4221035"/>
            <a:ext cx="2711917" cy="274277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/>
          <p:cNvSpPr txBox="1"/>
          <p:nvPr/>
        </p:nvSpPr>
        <p:spPr>
          <a:xfrm rot="1407230">
            <a:off x="-179911" y="4792199"/>
            <a:ext cx="2396603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B52" panose="040B0500000000000000" pitchFamily="81" charset="0"/>
              </a:rPr>
              <a:t>Администрация ГОУ РК «Республиканский центр образования» (</a:t>
            </a:r>
            <a:r>
              <a:rPr lang="ru-RU" sz="1600" b="1" dirty="0" err="1" smtClean="0">
                <a:latin typeface="B52" panose="040B0500000000000000" pitchFamily="81" charset="0"/>
              </a:rPr>
              <a:t>Ладохина</a:t>
            </a:r>
            <a:r>
              <a:rPr lang="ru-RU" sz="1600" b="1" dirty="0" smtClean="0">
                <a:latin typeface="B52" panose="040B0500000000000000" pitchFamily="81" charset="0"/>
              </a:rPr>
              <a:t> Л.В., </a:t>
            </a:r>
            <a:r>
              <a:rPr lang="ru-RU" sz="1600" b="1" dirty="0" err="1" smtClean="0">
                <a:latin typeface="B52" panose="040B0500000000000000" pitchFamily="81" charset="0"/>
              </a:rPr>
              <a:t>Булышева</a:t>
            </a:r>
            <a:r>
              <a:rPr lang="ru-RU" sz="1600" b="1" dirty="0" smtClean="0">
                <a:latin typeface="B52" panose="040B0500000000000000" pitchFamily="81" charset="0"/>
              </a:rPr>
              <a:t> Е.В.)</a:t>
            </a:r>
          </a:p>
          <a:p>
            <a:endParaRPr lang="ru-RU" dirty="0"/>
          </a:p>
        </p:txBody>
      </p:sp>
      <p:pic>
        <p:nvPicPr>
          <p:cNvPr id="22" name="Picture 3" descr="E:\с Рабочего стола\Изображения\юлины документы по работе\отчеты\аттестация\моя страна моя россия\362-3620825_sticky-notes-with-thumbtack-psd-template-slope-clipart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258964">
            <a:off x="9629430" y="4083981"/>
            <a:ext cx="2663649" cy="269395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Box 22"/>
          <p:cNvSpPr txBox="1"/>
          <p:nvPr/>
        </p:nvSpPr>
        <p:spPr>
          <a:xfrm rot="20268322">
            <a:off x="9842807" y="4390177"/>
            <a:ext cx="239660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B52" panose="040B0500000000000000" pitchFamily="81" charset="0"/>
              </a:rPr>
              <a:t>Родители учащихся, находящихся на длительном лечении </a:t>
            </a:r>
            <a:endParaRPr lang="ru-RU" sz="2000" dirty="0"/>
          </a:p>
        </p:txBody>
      </p:sp>
      <p:pic>
        <p:nvPicPr>
          <p:cNvPr id="10244" name="Picture 4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9096" t="8600" r="9040"/>
          <a:stretch/>
        </p:blipFill>
        <p:spPr bwMode="auto">
          <a:xfrm rot="1543431">
            <a:off x="4118328" y="4276025"/>
            <a:ext cx="5187635" cy="36199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6" name="Picture 3" descr="E:\с Рабочего стола\Изображения\юлины документы по работе\отчеты\аттестация\моя страна моя россия\362-3620825_sticky-notes-with-thumbtack-psd-template-slope-clipart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70555">
            <a:off x="2439034" y="4546339"/>
            <a:ext cx="2987889" cy="30939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 rot="20268322">
            <a:off x="2876557" y="5470590"/>
            <a:ext cx="23867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 smtClean="0">
                <a:latin typeface="B52" panose="040B0500000000000000" pitchFamily="81" charset="0"/>
              </a:rPr>
              <a:t>Коми республиканский институт развития образования</a:t>
            </a:r>
            <a:endParaRPr lang="ru-RU" sz="2000" dirty="0"/>
          </a:p>
        </p:txBody>
      </p:sp>
      <p:pic>
        <p:nvPicPr>
          <p:cNvPr id="1028" name="Picture 4" descr="https://kriro.ru/bitrix/templates/main/images/logo.pn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80161"/>
          <a:stretch/>
        </p:blipFill>
        <p:spPr bwMode="auto">
          <a:xfrm rot="20560298">
            <a:off x="2685124" y="5044946"/>
            <a:ext cx="1010216" cy="99671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297134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0" name="Трапеция 2059"/>
          <p:cNvSpPr/>
          <p:nvPr/>
        </p:nvSpPr>
        <p:spPr>
          <a:xfrm>
            <a:off x="681912" y="998174"/>
            <a:ext cx="5156180" cy="1754342"/>
          </a:xfrm>
          <a:prstGeom prst="trapezoid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72" name="Трапеция 2071"/>
          <p:cNvSpPr/>
          <p:nvPr/>
        </p:nvSpPr>
        <p:spPr>
          <a:xfrm>
            <a:off x="5838175" y="3187863"/>
            <a:ext cx="6353908" cy="2819962"/>
          </a:xfrm>
          <a:prstGeom prst="trapezoid">
            <a:avLst>
              <a:gd name="adj" fmla="val 55539"/>
            </a:avLst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13500000" scaled="1"/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Нашивка 3"/>
          <p:cNvSpPr/>
          <p:nvPr/>
        </p:nvSpPr>
        <p:spPr>
          <a:xfrm>
            <a:off x="624629" y="2752516"/>
            <a:ext cx="1728192" cy="432048"/>
          </a:xfrm>
          <a:prstGeom prst="chevr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2015 г.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Нашивка 13"/>
          <p:cNvSpPr/>
          <p:nvPr/>
        </p:nvSpPr>
        <p:spPr>
          <a:xfrm>
            <a:off x="2431996" y="2752516"/>
            <a:ext cx="1728192" cy="432048"/>
          </a:xfrm>
          <a:prstGeom prst="chevr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2016 г.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Нашивка 14"/>
          <p:cNvSpPr/>
          <p:nvPr/>
        </p:nvSpPr>
        <p:spPr>
          <a:xfrm>
            <a:off x="4284814" y="2755814"/>
            <a:ext cx="1728192" cy="432048"/>
          </a:xfrm>
          <a:prstGeom prst="chevr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2017 г.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Нашивка 15"/>
          <p:cNvSpPr/>
          <p:nvPr/>
        </p:nvSpPr>
        <p:spPr>
          <a:xfrm>
            <a:off x="6130155" y="2715622"/>
            <a:ext cx="1728192" cy="432048"/>
          </a:xfrm>
          <a:prstGeom prst="chevr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2018 г.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Нашивка 16"/>
          <p:cNvSpPr/>
          <p:nvPr/>
        </p:nvSpPr>
        <p:spPr>
          <a:xfrm>
            <a:off x="7971863" y="2715622"/>
            <a:ext cx="1728192" cy="432048"/>
          </a:xfrm>
          <a:prstGeom prst="chevr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2019 г.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Нашивка 17"/>
          <p:cNvSpPr/>
          <p:nvPr/>
        </p:nvSpPr>
        <p:spPr>
          <a:xfrm>
            <a:off x="9700055" y="2719898"/>
            <a:ext cx="1728192" cy="432048"/>
          </a:xfrm>
          <a:prstGeom prst="chevr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2020 г.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Заголовок 1"/>
          <p:cNvSpPr txBox="1">
            <a:spLocks/>
          </p:cNvSpPr>
          <p:nvPr/>
        </p:nvSpPr>
        <p:spPr bwMode="auto">
          <a:xfrm>
            <a:off x="681912" y="-329444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ru-RU" altLang="ru-RU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Этапы и сроки реализации Проекта.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-211384" y="3492134"/>
            <a:ext cx="371825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ru-RU" b="1" dirty="0">
                <a:solidFill>
                  <a:srgbClr val="C0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Подготовительный </a:t>
            </a:r>
            <a:r>
              <a:rPr lang="ru-RU" b="1" dirty="0" smtClean="0">
                <a:solidFill>
                  <a:srgbClr val="C0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этап</a:t>
            </a:r>
          </a:p>
          <a:p>
            <a:pPr algn="ctr">
              <a:defRPr/>
            </a:pPr>
            <a:r>
              <a:rPr lang="ru-RU" sz="1400" b="1" dirty="0" smtClean="0">
                <a:solidFill>
                  <a:srgbClr val="0070C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( идея + разработка площадки)</a:t>
            </a:r>
            <a:endParaRPr lang="ru-RU" sz="1400" b="1" dirty="0">
              <a:solidFill>
                <a:srgbClr val="0070C0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357967" y="998174"/>
            <a:ext cx="3912962" cy="1508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6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>
                <a:solidFill>
                  <a:srgbClr val="C0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Практический </a:t>
            </a:r>
            <a:r>
              <a:rPr lang="ru-RU" b="1" dirty="0" smtClean="0">
                <a:solidFill>
                  <a:srgbClr val="C0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этап</a:t>
            </a:r>
          </a:p>
          <a:p>
            <a:pPr algn="ctr">
              <a:defRPr/>
            </a:pPr>
            <a:endParaRPr lang="ru-RU" sz="1400" b="1" dirty="0" smtClean="0">
              <a:solidFill>
                <a:srgbClr val="0070C0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  <a:p>
            <a:pPr algn="ctr">
              <a:defRPr/>
            </a:pPr>
            <a:r>
              <a:rPr lang="ru-RU" sz="1400" b="1" dirty="0" smtClean="0">
                <a:solidFill>
                  <a:srgbClr val="0070C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( в сетевых проектах </a:t>
            </a:r>
          </a:p>
          <a:p>
            <a:pPr algn="ctr">
              <a:defRPr/>
            </a:pPr>
            <a:r>
              <a:rPr lang="ru-RU" sz="1400" b="1" dirty="0" smtClean="0">
                <a:solidFill>
                  <a:srgbClr val="0070C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участвуют </a:t>
            </a:r>
            <a:r>
              <a:rPr lang="ru-RU" b="1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+</a:t>
            </a:r>
            <a:r>
              <a:rPr lang="ru-RU" b="1" dirty="0" smtClean="0">
                <a:solidFill>
                  <a:srgbClr val="0070C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  <a:r>
              <a:rPr lang="ru-RU" b="1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8 </a:t>
            </a:r>
            <a:r>
              <a:rPr lang="ru-RU" sz="1400" b="1" dirty="0" smtClean="0">
                <a:solidFill>
                  <a:srgbClr val="0070C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отделений  детской республиканской клинической больницы </a:t>
            </a:r>
            <a:r>
              <a:rPr lang="ru-RU" sz="1400" b="1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г. Сыктывкара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3528977" y="3630354"/>
            <a:ext cx="2674123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ru-RU" b="1" dirty="0">
                <a:solidFill>
                  <a:srgbClr val="C0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Этап внедрения и расширения</a:t>
            </a:r>
            <a:endParaRPr lang="ru-RU" sz="1400" b="1" dirty="0">
              <a:solidFill>
                <a:srgbClr val="C00000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ru-RU" sz="12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</a:p>
          <a:p>
            <a:pPr algn="ctr">
              <a:defRPr/>
            </a:pP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cs typeface="Arial" panose="020B0604020202020204" pitchFamily="34" charset="0"/>
              </a:rPr>
              <a:t>+</a:t>
            </a:r>
            <a:r>
              <a:rPr lang="ru-RU" b="1" dirty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1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  <a:r>
              <a:rPr lang="ru-RU" sz="1400" b="1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присоединение </a:t>
            </a:r>
          </a:p>
          <a:p>
            <a:pPr algn="ctr">
              <a:defRPr/>
            </a:pPr>
            <a:r>
              <a:rPr lang="ru-RU" sz="1400" b="1" dirty="0" smtClean="0">
                <a:solidFill>
                  <a:srgbClr val="0070C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ГУ </a:t>
            </a:r>
            <a:r>
              <a:rPr lang="ru-RU" sz="1400" b="1" dirty="0">
                <a:solidFill>
                  <a:srgbClr val="0070C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«Коми республиканская психиатрическая больница»</a:t>
            </a:r>
          </a:p>
          <a:p>
            <a:pPr algn="ctr">
              <a:defRPr/>
            </a:pPr>
            <a:endParaRPr lang="ru-RU" sz="1400" b="1" dirty="0" smtClean="0">
              <a:solidFill>
                <a:srgbClr val="0070C0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  <a:p>
            <a:pPr algn="ctr">
              <a:defRPr/>
            </a:pPr>
            <a:r>
              <a:rPr lang="ru-RU" sz="1400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  <a:endParaRPr lang="ru-RU" sz="1400" b="1" dirty="0">
              <a:solidFill>
                <a:srgbClr val="0070C0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  <a:p>
            <a:pPr>
              <a:defRPr/>
            </a:pPr>
            <a:endParaRPr lang="ru-RU" sz="1200" b="1" dirty="0">
              <a:solidFill>
                <a:schemeClr val="tx2">
                  <a:lumMod val="60000"/>
                  <a:lumOff val="4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443306" y="551898"/>
            <a:ext cx="3125037" cy="23391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2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ru-RU" sz="1600" b="1" dirty="0">
                <a:solidFill>
                  <a:srgbClr val="C0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Этап распространения </a:t>
            </a:r>
            <a:r>
              <a:rPr lang="ru-RU" sz="1600" b="1" dirty="0" smtClean="0">
                <a:solidFill>
                  <a:srgbClr val="C0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опыта</a:t>
            </a:r>
          </a:p>
          <a:p>
            <a:pPr algn="ctr">
              <a:defRPr/>
            </a:pPr>
            <a:r>
              <a:rPr lang="ru-RU" alt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cs typeface="Arial" panose="020B0604020202020204" pitchFamily="34" charset="0"/>
              </a:rPr>
              <a:t>+</a:t>
            </a:r>
            <a:r>
              <a:rPr lang="ru-RU" altLang="ru-RU" sz="1400" b="1" dirty="0" smtClean="0">
                <a:solidFill>
                  <a:srgbClr val="0070C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  <a:r>
              <a:rPr lang="ru-RU" altLang="ru-RU" b="1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1</a:t>
            </a:r>
            <a:r>
              <a:rPr lang="ru-RU" altLang="ru-RU" sz="1400" b="1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присоединение</a:t>
            </a:r>
          </a:p>
          <a:p>
            <a:pPr algn="ctr">
              <a:defRPr/>
            </a:pPr>
            <a:r>
              <a:rPr lang="ru-RU" altLang="ru-RU" sz="1400" b="1" dirty="0" smtClean="0">
                <a:solidFill>
                  <a:srgbClr val="0070C0"/>
                </a:solidFill>
                <a:latin typeface="Bookman Old Style" panose="02050604050505020204" pitchFamily="18" charset="0"/>
              </a:rPr>
              <a:t>ГБУЗ </a:t>
            </a:r>
            <a:r>
              <a:rPr lang="ru-RU" altLang="ru-RU" sz="1400" b="1" dirty="0">
                <a:solidFill>
                  <a:srgbClr val="0070C0"/>
                </a:solidFill>
                <a:latin typeface="Bookman Old Style" panose="02050604050505020204" pitchFamily="18" charset="0"/>
              </a:rPr>
              <a:t>РК «Республиканский противотуберкулёзный </a:t>
            </a:r>
            <a:r>
              <a:rPr lang="ru-RU" altLang="ru-RU" sz="1400" b="1" dirty="0" smtClean="0">
                <a:solidFill>
                  <a:srgbClr val="0070C0"/>
                </a:solidFill>
                <a:latin typeface="Bookman Old Style" panose="02050604050505020204" pitchFamily="18" charset="0"/>
              </a:rPr>
              <a:t>диспансер». </a:t>
            </a:r>
            <a:r>
              <a:rPr lang="ru-RU" sz="1400" b="1" dirty="0" smtClean="0">
                <a:solidFill>
                  <a:srgbClr val="0070C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Подключение к </a:t>
            </a:r>
            <a:r>
              <a:rPr lang="ru-RU" sz="1400" b="1" dirty="0">
                <a:solidFill>
                  <a:srgbClr val="0070C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площадке </a:t>
            </a:r>
            <a:r>
              <a:rPr lang="ru-RU" sz="1400" b="1" dirty="0" smtClean="0">
                <a:solidFill>
                  <a:srgbClr val="0070C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«Учим </a:t>
            </a:r>
            <a:r>
              <a:rPr lang="ru-RU" sz="1400" b="1" dirty="0">
                <a:solidFill>
                  <a:srgbClr val="0070C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Знаем</a:t>
            </a:r>
            <a:r>
              <a:rPr lang="ru-RU" sz="1400" b="1" dirty="0" smtClean="0">
                <a:solidFill>
                  <a:srgbClr val="0070C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»</a:t>
            </a:r>
          </a:p>
          <a:p>
            <a:pPr algn="ctr">
              <a:defRPr/>
            </a:pPr>
            <a:r>
              <a:rPr lang="ru-RU" sz="1400" b="1" dirty="0" smtClean="0">
                <a:solidFill>
                  <a:srgbClr val="0070C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г. Москва</a:t>
            </a:r>
            <a:endParaRPr lang="ru-RU" sz="1400" b="1" dirty="0">
              <a:solidFill>
                <a:srgbClr val="0070C0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  <a:p>
            <a:pPr algn="ctr">
              <a:defRPr/>
            </a:pPr>
            <a:endParaRPr lang="ru-RU" sz="1400" b="1" dirty="0" smtClean="0">
              <a:solidFill>
                <a:srgbClr val="0070C0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  <a:p>
            <a:pPr algn="ctr">
              <a:defRPr/>
            </a:pPr>
            <a:endParaRPr lang="ru-RU" sz="1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6860554" y="3660566"/>
            <a:ext cx="4308899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ru-RU" sz="1600" b="1" dirty="0">
                <a:solidFill>
                  <a:srgbClr val="C0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Этап расширения границ проекта за пределы РФ</a:t>
            </a:r>
          </a:p>
          <a:p>
            <a:pPr>
              <a:defRPr/>
            </a:pPr>
            <a:endParaRPr lang="ru-RU" sz="1400" dirty="0" smtClean="0">
              <a:latin typeface="Bookman Old Style" panose="02050604050505020204" pitchFamily="18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ru-RU" b="1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+ 1 </a:t>
            </a:r>
            <a:r>
              <a:rPr lang="ru-RU" sz="1400" b="1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присоединение </a:t>
            </a:r>
            <a:r>
              <a:rPr lang="ru-RU" sz="1400" b="1" dirty="0">
                <a:solidFill>
                  <a:srgbClr val="0070C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ГКОУ АО «СОШ №4»  детей, нуждающихся в длительном лечении, </a:t>
            </a:r>
            <a:r>
              <a:rPr lang="ru-RU" sz="1400" b="1" dirty="0" err="1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г.Астрахань</a:t>
            </a:r>
            <a:endParaRPr lang="ru-RU" sz="1400" b="1" dirty="0">
              <a:solidFill>
                <a:srgbClr val="FF0000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ru-RU" b="1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+ 1 </a:t>
            </a:r>
            <a:r>
              <a:rPr lang="ru-RU" sz="1400" b="1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присоединение </a:t>
            </a:r>
            <a:r>
              <a:rPr lang="ru-RU" sz="1400" b="1" dirty="0" smtClean="0">
                <a:solidFill>
                  <a:schemeClr val="accent1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«Образовательный </a:t>
            </a:r>
            <a:r>
              <a:rPr lang="ru-RU" sz="1400" b="1" dirty="0">
                <a:solidFill>
                  <a:schemeClr val="accent1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центр </a:t>
            </a:r>
            <a:r>
              <a:rPr lang="ru-RU" sz="1400" b="1" dirty="0" smtClean="0">
                <a:solidFill>
                  <a:schemeClr val="accent1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для  </a:t>
            </a:r>
            <a:r>
              <a:rPr lang="ru-RU" sz="1400" b="1" dirty="0" err="1">
                <a:solidFill>
                  <a:schemeClr val="accent1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онкобольных</a:t>
            </a:r>
            <a:r>
              <a:rPr lang="ru-RU" sz="1400" b="1" dirty="0">
                <a:solidFill>
                  <a:schemeClr val="accent1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  <a:r>
              <a:rPr lang="ru-RU" sz="1400" b="1" dirty="0" smtClean="0">
                <a:solidFill>
                  <a:schemeClr val="accent1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детей»  </a:t>
            </a:r>
            <a:r>
              <a:rPr lang="ru-RU" sz="1400" b="1" dirty="0" err="1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г.Кишинёв</a:t>
            </a:r>
            <a:r>
              <a:rPr lang="ru-RU" sz="1400" b="1" dirty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,</a:t>
            </a:r>
            <a:r>
              <a:rPr lang="ru-RU" sz="1400" b="1" dirty="0" smtClean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республика Молдова</a:t>
            </a:r>
            <a:endParaRPr lang="ru-RU" sz="1400" b="1" dirty="0">
              <a:solidFill>
                <a:schemeClr val="accent1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  <a:p>
            <a:pPr>
              <a:defRPr/>
            </a:pPr>
            <a:endParaRPr lang="ru-RU" sz="1400" b="1" dirty="0" smtClean="0">
              <a:solidFill>
                <a:srgbClr val="FF0000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  <a:p>
            <a:pPr>
              <a:defRPr/>
            </a:pPr>
            <a:endParaRPr lang="ru-RU" sz="1400" b="1" dirty="0">
              <a:solidFill>
                <a:srgbClr val="0070C0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  <a:p>
            <a:pPr>
              <a:defRPr/>
            </a:pPr>
            <a:endParaRPr lang="ru-RU" sz="1400" dirty="0"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8665633" y="825438"/>
            <a:ext cx="3526367" cy="1723549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1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ru-RU" sz="1600" b="1" dirty="0">
                <a:solidFill>
                  <a:srgbClr val="C0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Этап </a:t>
            </a:r>
            <a:r>
              <a:rPr lang="ru-RU" sz="1600" b="1" dirty="0" smtClean="0">
                <a:solidFill>
                  <a:srgbClr val="C0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научно-методический</a:t>
            </a:r>
          </a:p>
          <a:p>
            <a:pPr algn="ctr">
              <a:defRPr/>
            </a:pPr>
            <a:endParaRPr lang="ru-RU" sz="1600" b="1" dirty="0" smtClean="0">
              <a:solidFill>
                <a:srgbClr val="C00000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  <a:p>
            <a:pPr marL="171450" indent="-171450">
              <a:buFont typeface="Wingdings" panose="05000000000000000000" pitchFamily="2" charset="2"/>
              <a:buChar char="Ø"/>
              <a:defRPr/>
            </a:pPr>
            <a:r>
              <a:rPr lang="ru-RU" sz="1200" b="1" dirty="0" smtClean="0">
                <a:solidFill>
                  <a:srgbClr val="0070C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Подготовка </a:t>
            </a:r>
            <a:r>
              <a:rPr lang="ru-RU" sz="1200" b="1" dirty="0">
                <a:solidFill>
                  <a:srgbClr val="0070C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и систематизация научно-методических  </a:t>
            </a:r>
            <a:r>
              <a:rPr lang="ru-RU" sz="1200" b="1" dirty="0" smtClean="0">
                <a:solidFill>
                  <a:srgbClr val="0070C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материалов</a:t>
            </a:r>
          </a:p>
          <a:p>
            <a:pPr marL="171450" indent="-171450">
              <a:buFont typeface="Wingdings" panose="05000000000000000000" pitchFamily="2" charset="2"/>
              <a:buChar char="Ø"/>
              <a:defRPr/>
            </a:pPr>
            <a:endParaRPr lang="ru-RU" sz="1200" b="1" dirty="0" smtClean="0">
              <a:solidFill>
                <a:srgbClr val="0070C0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  <a:p>
            <a:pPr marL="171450" indent="-171450">
              <a:buFont typeface="Wingdings" panose="05000000000000000000" pitchFamily="2" charset="2"/>
              <a:buChar char="Ø"/>
              <a:defRPr/>
            </a:pPr>
            <a:r>
              <a:rPr lang="ru-RU" sz="1200" b="1" dirty="0" smtClean="0">
                <a:solidFill>
                  <a:srgbClr val="0070C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Подготовка </a:t>
            </a:r>
            <a:r>
              <a:rPr lang="ru-RU" sz="1200" b="1" dirty="0">
                <a:solidFill>
                  <a:srgbClr val="0070C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и проведение сетевых проектов для госпитальных школ </a:t>
            </a:r>
            <a:r>
              <a:rPr lang="ru-RU" sz="1400" b="1" dirty="0">
                <a:solidFill>
                  <a:srgbClr val="0070C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РФ</a:t>
            </a:r>
          </a:p>
        </p:txBody>
      </p:sp>
      <p:sp>
        <p:nvSpPr>
          <p:cNvPr id="98" name="Овал 97"/>
          <p:cNvSpPr/>
          <p:nvPr/>
        </p:nvSpPr>
        <p:spPr>
          <a:xfrm>
            <a:off x="1844985" y="6255761"/>
            <a:ext cx="218564" cy="144016"/>
          </a:xfrm>
          <a:prstGeom prst="ellipse">
            <a:avLst/>
          </a:prstGeom>
          <a:ln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52" name="Нашивка 51"/>
          <p:cNvSpPr/>
          <p:nvPr/>
        </p:nvSpPr>
        <p:spPr>
          <a:xfrm>
            <a:off x="11562181" y="2715622"/>
            <a:ext cx="1728192" cy="432048"/>
          </a:xfrm>
          <a:prstGeom prst="chevr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2524"/>
          <a:stretch/>
        </p:blipFill>
        <p:spPr bwMode="auto">
          <a:xfrm>
            <a:off x="159019" y="4169428"/>
            <a:ext cx="2977451" cy="32932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Прямая со стрелкой 2"/>
          <p:cNvCxnSpPr/>
          <p:nvPr/>
        </p:nvCxnSpPr>
        <p:spPr>
          <a:xfrm>
            <a:off x="1478963" y="3186273"/>
            <a:ext cx="0" cy="444081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 стрелкой 58"/>
          <p:cNvCxnSpPr/>
          <p:nvPr/>
        </p:nvCxnSpPr>
        <p:spPr>
          <a:xfrm flipH="1" flipV="1">
            <a:off x="3260001" y="2385514"/>
            <a:ext cx="1" cy="407222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Прямая со стрелкой 100"/>
          <p:cNvCxnSpPr>
            <a:endCxn id="41" idx="0"/>
          </p:cNvCxnSpPr>
          <p:nvPr/>
        </p:nvCxnSpPr>
        <p:spPr>
          <a:xfrm>
            <a:off x="4866038" y="3180270"/>
            <a:ext cx="1" cy="450084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Прямая со стрелкой 106"/>
          <p:cNvCxnSpPr/>
          <p:nvPr/>
        </p:nvCxnSpPr>
        <p:spPr>
          <a:xfrm flipV="1">
            <a:off x="7005823" y="2385514"/>
            <a:ext cx="0" cy="367002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Прямая со стрелкой 109"/>
          <p:cNvCxnSpPr/>
          <p:nvPr/>
        </p:nvCxnSpPr>
        <p:spPr>
          <a:xfrm>
            <a:off x="8703465" y="3184564"/>
            <a:ext cx="0" cy="453382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9" name="Прямоугольник 2058"/>
          <p:cNvSpPr/>
          <p:nvPr/>
        </p:nvSpPr>
        <p:spPr>
          <a:xfrm>
            <a:off x="954594" y="593859"/>
            <a:ext cx="4508808" cy="400110"/>
          </a:xfrm>
          <a:prstGeom prst="rect">
            <a:avLst/>
          </a:prstGeom>
          <a:solidFill>
            <a:srgbClr val="FFFF00"/>
          </a:solidFill>
          <a:ln w="5715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560</a:t>
            </a:r>
            <a:r>
              <a:rPr lang="ru-RU" dirty="0" smtClean="0">
                <a:latin typeface="Bookman Old Style" panose="02050604050505020204" pitchFamily="18" charset="0"/>
              </a:rPr>
              <a:t> </a:t>
            </a:r>
            <a:r>
              <a:rPr lang="ru-RU" sz="1400" b="1" dirty="0" smtClean="0">
                <a:latin typeface="Bookman Old Style" panose="02050604050505020204" pitchFamily="18" charset="0"/>
              </a:rPr>
              <a:t>учащихся</a:t>
            </a:r>
            <a:r>
              <a:rPr lang="ru-RU" sz="1400" dirty="0" smtClean="0">
                <a:latin typeface="Bookman Old Style" panose="02050604050505020204" pitchFamily="18" charset="0"/>
              </a:rPr>
              <a:t>, </a:t>
            </a: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38</a:t>
            </a:r>
            <a:r>
              <a:rPr lang="ru-RU" sz="1600" dirty="0" smtClean="0">
                <a:latin typeface="Bookman Old Style" panose="02050604050505020204" pitchFamily="18" charset="0"/>
              </a:rPr>
              <a:t> </a:t>
            </a:r>
            <a:r>
              <a:rPr lang="ru-RU" sz="1400" b="1" dirty="0" smtClean="0">
                <a:latin typeface="Bookman Old Style" panose="02050604050505020204" pitchFamily="18" charset="0"/>
              </a:rPr>
              <a:t>учителей-кураторов</a:t>
            </a:r>
            <a:r>
              <a:rPr lang="ru-RU" sz="1600" dirty="0" smtClean="0">
                <a:latin typeface="Bookman Old Style" panose="02050604050505020204" pitchFamily="18" charset="0"/>
              </a:rPr>
              <a:t> </a:t>
            </a:r>
            <a:endParaRPr lang="ru-RU" sz="1600" dirty="0">
              <a:latin typeface="Bookman Old Style" panose="02050604050505020204" pitchFamily="18" charset="0"/>
            </a:endParaRPr>
          </a:p>
        </p:txBody>
      </p:sp>
      <p:cxnSp>
        <p:nvCxnSpPr>
          <p:cNvPr id="117" name="Прямая со стрелкой 116"/>
          <p:cNvCxnSpPr/>
          <p:nvPr/>
        </p:nvCxnSpPr>
        <p:spPr>
          <a:xfrm flipV="1">
            <a:off x="10466647" y="2358994"/>
            <a:ext cx="1" cy="323941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0" name="Прямоугольник 119"/>
          <p:cNvSpPr/>
          <p:nvPr/>
        </p:nvSpPr>
        <p:spPr>
          <a:xfrm>
            <a:off x="5838009" y="5961719"/>
            <a:ext cx="6353991" cy="830997"/>
          </a:xfrm>
          <a:prstGeom prst="rect">
            <a:avLst/>
          </a:prstGeom>
          <a:solidFill>
            <a:srgbClr val="FFFF00"/>
          </a:solidFill>
          <a:ln w="5715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1605</a:t>
            </a:r>
            <a:r>
              <a:rPr lang="ru-RU" sz="1600" dirty="0" smtClean="0">
                <a:latin typeface="Bookman Old Style" panose="02050604050505020204" pitchFamily="18" charset="0"/>
              </a:rPr>
              <a:t> </a:t>
            </a:r>
            <a:r>
              <a:rPr lang="ru-RU" sz="1400" b="1" dirty="0" smtClean="0">
                <a:latin typeface="Bookman Old Style" panose="02050604050505020204" pitchFamily="18" charset="0"/>
              </a:rPr>
              <a:t>учащихся</a:t>
            </a:r>
            <a:r>
              <a:rPr lang="ru-RU" sz="1400" dirty="0" smtClean="0">
                <a:latin typeface="Bookman Old Style" panose="02050604050505020204" pitchFamily="18" charset="0"/>
              </a:rPr>
              <a:t>,</a:t>
            </a:r>
            <a:r>
              <a:rPr lang="ru-RU" sz="1600" dirty="0" smtClean="0">
                <a:latin typeface="Bookman Old Style" panose="02050604050505020204" pitchFamily="18" charset="0"/>
              </a:rPr>
              <a:t> </a:t>
            </a:r>
            <a:r>
              <a:rPr 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268</a:t>
            </a:r>
            <a:r>
              <a:rPr lang="ru-RU" sz="1600" dirty="0" smtClean="0">
                <a:latin typeface="Bookman Old Style" panose="02050604050505020204" pitchFamily="18" charset="0"/>
              </a:rPr>
              <a:t>  </a:t>
            </a:r>
            <a:r>
              <a:rPr lang="ru-RU" sz="1400" b="1" dirty="0" smtClean="0">
                <a:latin typeface="Bookman Old Style" panose="02050604050505020204" pitchFamily="18" charset="0"/>
              </a:rPr>
              <a:t>(учителей-кураторов, экспертов, приглашенных к сотрудничеству деятелей культуры, общественности) </a:t>
            </a:r>
            <a:endParaRPr lang="ru-RU" sz="1400" b="1" dirty="0">
              <a:latin typeface="Bookman Old Style" panose="02050604050505020204" pitchFamily="18" charset="0"/>
            </a:endParaRPr>
          </a:p>
        </p:txBody>
      </p:sp>
      <p:cxnSp>
        <p:nvCxnSpPr>
          <p:cNvPr id="2070" name="Прямая соединительная линия 2069"/>
          <p:cNvCxnSpPr/>
          <p:nvPr/>
        </p:nvCxnSpPr>
        <p:spPr>
          <a:xfrm>
            <a:off x="5838092" y="5976592"/>
            <a:ext cx="63539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2" name="Picture 10" descr="E:\с Рабочего стола\Изображения\юлины документы по работе\отчеты\аттестация\моя страна моя россия\gold-lin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4673" y="4182541"/>
            <a:ext cx="2738427" cy="26449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" name="Picture 10" descr="E:\с Рабочего стола\Изображения\юлины документы по работе\отчеты\аттестация\моя страна моя россия\gold-lin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0134" y="970293"/>
            <a:ext cx="2738427" cy="26449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7" name="Picture 10" descr="E:\с Рабочего стола\Изображения\юлины документы по работе\отчеты\аттестация\моя страна моя россия\gold-lin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16284" y="1102539"/>
            <a:ext cx="2738427" cy="26449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8" name="Picture 10" descr="E:\с Рабочего стола\Изображения\юлины документы по работе\отчеты\аттестация\моя страна моя россия\gold-lin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4250" y="4169428"/>
            <a:ext cx="2738427" cy="26449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0" name="Picture 10" descr="E:\с Рабочего стола\Изображения\юлины документы по работе\отчеты\аттестация\моя страна моя россия\gold-lin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019" y="4001033"/>
            <a:ext cx="2738427" cy="26449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7" name="Picture 10" descr="E:\с Рабочего стола\Изображения\юлины документы по работе\отчеты\аттестация\моя страна моя россия\gold-lin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7611" y="1367031"/>
            <a:ext cx="2738427" cy="26449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27716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5271" t="12386" r="16344" b="19846"/>
          <a:stretch>
            <a:fillRect/>
          </a:stretch>
        </p:blipFill>
        <p:spPr bwMode="auto">
          <a:xfrm>
            <a:off x="2897139" y="631079"/>
            <a:ext cx="5693257" cy="5952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7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5563" y="4253894"/>
            <a:ext cx="1146023" cy="663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8032" y="1356214"/>
            <a:ext cx="763057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3119" y="4323743"/>
            <a:ext cx="954616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0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1165" y="2382257"/>
            <a:ext cx="641078" cy="537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1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9830" y="2341503"/>
            <a:ext cx="688638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2" name="Рисунок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5711" y="5284196"/>
            <a:ext cx="6477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5" name="Заголовок 1"/>
          <p:cNvSpPr>
            <a:spLocks noGrp="1"/>
          </p:cNvSpPr>
          <p:nvPr>
            <p:ph type="title"/>
          </p:nvPr>
        </p:nvSpPr>
        <p:spPr>
          <a:xfrm>
            <a:off x="218515" y="0"/>
            <a:ext cx="11188092" cy="523105"/>
          </a:xfrm>
        </p:spPr>
        <p:txBody>
          <a:bodyPr>
            <a:normAutofit fontScale="90000"/>
          </a:bodyPr>
          <a:lstStyle/>
          <a:p>
            <a:pPr algn="just" eaLnBrk="1" hangingPunct="1"/>
            <a:r>
              <a:rPr lang="ru-RU" altLang="ru-RU" sz="28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Направления работы Площадки сетевых проектов (</a:t>
            </a:r>
            <a:r>
              <a:rPr lang="ru-RU" altLang="ru-RU" sz="28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проведено 18 сетевых мероприятий</a:t>
            </a:r>
            <a:r>
              <a:rPr lang="ru-RU" altLang="ru-RU" sz="28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)</a:t>
            </a:r>
          </a:p>
        </p:txBody>
      </p:sp>
      <p:sp>
        <p:nvSpPr>
          <p:cNvPr id="16398" name="TextBox 20"/>
          <p:cNvSpPr txBox="1">
            <a:spLocks noChangeArrowheads="1"/>
          </p:cNvSpPr>
          <p:nvPr/>
        </p:nvSpPr>
        <p:spPr bwMode="auto">
          <a:xfrm>
            <a:off x="725709" y="950121"/>
            <a:ext cx="2393604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>
                <a:latin typeface="Bookman Old Style" panose="02050604050505020204" pitchFamily="18" charset="0"/>
              </a:rPr>
              <a:t>Гражданско-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latin typeface="Bookman Old Style" panose="02050604050505020204" pitchFamily="18" charset="0"/>
              </a:rPr>
              <a:t>Патриотическое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 dirty="0">
              <a:latin typeface="Bookman Old Style" panose="020506040505050202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 b="1" i="1" dirty="0" smtClean="0">
                <a:solidFill>
                  <a:schemeClr val="accent1"/>
                </a:solidFill>
                <a:latin typeface="Bookman Old Style" panose="02050604050505020204" pitchFamily="18" charset="0"/>
              </a:rPr>
              <a:t>(</a:t>
            </a:r>
            <a:r>
              <a:rPr lang="ru-RU" altLang="ru-RU" sz="1400" b="1" i="1" dirty="0" smtClean="0">
                <a:solidFill>
                  <a:schemeClr val="accent1"/>
                </a:solidFill>
                <a:latin typeface="Bookman Old Style" panose="02050604050505020204" pitchFamily="18" charset="0"/>
              </a:rPr>
              <a:t>Проект </a:t>
            </a:r>
            <a:r>
              <a:rPr lang="ru-RU" altLang="ru-RU" sz="1400" b="1" i="1" dirty="0">
                <a:solidFill>
                  <a:schemeClr val="accent1"/>
                </a:solidFill>
                <a:latin typeface="Bookman Old Style" panose="02050604050505020204" pitchFamily="18" charset="0"/>
              </a:rPr>
              <a:t>«Эхо Победы</a:t>
            </a:r>
            <a:r>
              <a:rPr lang="ru-RU" altLang="ru-RU" sz="1400" b="1" i="1" dirty="0" smtClean="0">
                <a:solidFill>
                  <a:schemeClr val="accent1"/>
                </a:solidFill>
                <a:latin typeface="Bookman Old Style" panose="02050604050505020204" pitchFamily="18" charset="0"/>
              </a:rPr>
              <a:t>»)</a:t>
            </a:r>
            <a:endParaRPr lang="ru-RU" altLang="ru-RU" sz="1400" b="1" i="1" dirty="0">
              <a:solidFill>
                <a:schemeClr val="accent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16402" name="TextBox 39"/>
          <p:cNvSpPr txBox="1">
            <a:spLocks noChangeArrowheads="1"/>
          </p:cNvSpPr>
          <p:nvPr/>
        </p:nvSpPr>
        <p:spPr bwMode="auto">
          <a:xfrm>
            <a:off x="474948" y="2418882"/>
            <a:ext cx="242219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latin typeface="Bookman Old Style" panose="02050604050505020204" pitchFamily="18" charset="0"/>
              </a:rPr>
              <a:t>Сбережение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latin typeface="Bookman Old Style" panose="02050604050505020204" pitchFamily="18" charset="0"/>
              </a:rPr>
              <a:t>здоровья</a:t>
            </a:r>
            <a:endParaRPr lang="ru-RU" altLang="ru-RU" sz="1800" b="1" dirty="0">
              <a:latin typeface="Bookman Old Style" panose="02050604050505020204" pitchFamily="18" charset="0"/>
            </a:endParaRPr>
          </a:p>
        </p:txBody>
      </p:sp>
      <p:sp>
        <p:nvSpPr>
          <p:cNvPr id="16404" name="TextBox 43"/>
          <p:cNvSpPr txBox="1">
            <a:spLocks noChangeArrowheads="1"/>
          </p:cNvSpPr>
          <p:nvPr/>
        </p:nvSpPr>
        <p:spPr bwMode="auto">
          <a:xfrm>
            <a:off x="197332" y="4389628"/>
            <a:ext cx="3132307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ru-RU" altLang="ru-RU" sz="1800" b="1" dirty="0" smtClean="0">
                <a:latin typeface="Bookman Old Style" panose="02050604050505020204" pitchFamily="18" charset="0"/>
              </a:rPr>
              <a:t>     Этнокультурное,</a:t>
            </a:r>
            <a:endParaRPr lang="ru-RU" altLang="ru-RU" sz="1800" b="1" dirty="0">
              <a:latin typeface="Bookman Old Style" panose="020506040505050202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latin typeface="Bookman Old Style" panose="02050604050505020204" pitchFamily="18" charset="0"/>
              </a:rPr>
              <a:t>культурологическое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400" b="1" i="1" dirty="0" smtClean="0">
              <a:solidFill>
                <a:schemeClr val="accent1"/>
              </a:solidFill>
              <a:latin typeface="Bookman Old Style" panose="020506040505050202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 b="1" i="1" dirty="0" smtClean="0">
                <a:solidFill>
                  <a:schemeClr val="accent1"/>
                </a:solidFill>
                <a:latin typeface="Bookman Old Style" panose="02050604050505020204" pitchFamily="18" charset="0"/>
              </a:rPr>
              <a:t>(1. Проект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 b="1" i="1" dirty="0" smtClean="0">
                <a:solidFill>
                  <a:schemeClr val="accent1"/>
                </a:solidFill>
                <a:latin typeface="Bookman Old Style" panose="02050604050505020204" pitchFamily="18" charset="0"/>
              </a:rPr>
              <a:t>«</a:t>
            </a:r>
            <a:r>
              <a:rPr lang="ru-RU" altLang="ru-RU" sz="1400" b="1" i="1" dirty="0">
                <a:solidFill>
                  <a:schemeClr val="accent1"/>
                </a:solidFill>
                <a:latin typeface="Bookman Old Style" panose="02050604050505020204" pitchFamily="18" charset="0"/>
              </a:rPr>
              <a:t>Театральная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 b="1" i="1" dirty="0">
                <a:solidFill>
                  <a:schemeClr val="accent1"/>
                </a:solidFill>
                <a:latin typeface="Bookman Old Style" panose="02050604050505020204" pitchFamily="18" charset="0"/>
              </a:rPr>
              <a:t> кухня»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 b="1" i="1" dirty="0">
                <a:solidFill>
                  <a:schemeClr val="accent1"/>
                </a:solidFill>
                <a:latin typeface="Bookman Old Style" panose="02050604050505020204" pitchFamily="18" charset="0"/>
              </a:rPr>
              <a:t>2. Проект «Шерлок Арт»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 b="1" i="1" dirty="0">
                <a:solidFill>
                  <a:schemeClr val="accent1"/>
                </a:solidFill>
                <a:latin typeface="Bookman Old Style" panose="02050604050505020204" pitchFamily="18" charset="0"/>
              </a:rPr>
              <a:t>3. Проект «Этнокарусель</a:t>
            </a:r>
            <a:r>
              <a:rPr lang="ru-RU" altLang="ru-RU" sz="1400" b="1" dirty="0" smtClean="0">
                <a:solidFill>
                  <a:schemeClr val="accent1"/>
                </a:solidFill>
                <a:latin typeface="Bookman Old Style" panose="02050604050505020204" pitchFamily="18" charset="0"/>
              </a:rPr>
              <a:t>»)</a:t>
            </a:r>
            <a:endParaRPr lang="ru-RU" altLang="ru-RU" sz="1400" b="1" dirty="0">
              <a:solidFill>
                <a:schemeClr val="accent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16410" name="TextBox 49"/>
          <p:cNvSpPr txBox="1">
            <a:spLocks noChangeArrowheads="1"/>
          </p:cNvSpPr>
          <p:nvPr/>
        </p:nvSpPr>
        <p:spPr bwMode="auto">
          <a:xfrm>
            <a:off x="8833220" y="4868674"/>
            <a:ext cx="3388784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latin typeface="Bookman Old Style" panose="02050604050505020204" pitchFamily="18" charset="0"/>
              </a:rPr>
              <a:t>  Духовно-нравственное</a:t>
            </a:r>
            <a:endParaRPr lang="ru-RU" altLang="ru-RU" sz="1800" b="1" dirty="0">
              <a:latin typeface="Bookman Old Style" panose="020506040505050202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400" b="1" i="1" dirty="0" smtClean="0">
              <a:solidFill>
                <a:schemeClr val="accent1"/>
              </a:solidFill>
              <a:latin typeface="Bookman Old Style" panose="020506040505050202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 b="1" i="1" dirty="0" smtClean="0">
                <a:solidFill>
                  <a:schemeClr val="accent1"/>
                </a:solidFill>
                <a:latin typeface="Bookman Old Style" panose="02050604050505020204" pitchFamily="18" charset="0"/>
              </a:rPr>
              <a:t>(1</a:t>
            </a:r>
            <a:r>
              <a:rPr lang="ru-RU" altLang="ru-RU" sz="1400" b="1" i="1" dirty="0">
                <a:solidFill>
                  <a:schemeClr val="accent1"/>
                </a:solidFill>
                <a:latin typeface="Bookman Old Style" panose="02050604050505020204" pitchFamily="18" charset="0"/>
              </a:rPr>
              <a:t>. Проект «Я слышу цвет, я вижу звук»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 b="1" i="1" dirty="0">
                <a:solidFill>
                  <a:schemeClr val="accent1"/>
                </a:solidFill>
                <a:latin typeface="Bookman Old Style" panose="02050604050505020204" pitchFamily="18" charset="0"/>
              </a:rPr>
              <a:t>2. Проект «Сказки водят хоровод</a:t>
            </a:r>
            <a:r>
              <a:rPr lang="ru-RU" altLang="ru-RU" sz="1400" b="1" i="1" dirty="0" smtClean="0">
                <a:solidFill>
                  <a:schemeClr val="accent1"/>
                </a:solidFill>
                <a:latin typeface="Bookman Old Style" panose="02050604050505020204" pitchFamily="18" charset="0"/>
              </a:rPr>
              <a:t>»)</a:t>
            </a:r>
            <a:endParaRPr lang="ru-RU" altLang="ru-RU" sz="1400" b="1" i="1" dirty="0">
              <a:solidFill>
                <a:schemeClr val="accent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16412" name="TextBox 55"/>
          <p:cNvSpPr txBox="1">
            <a:spLocks noChangeArrowheads="1"/>
          </p:cNvSpPr>
          <p:nvPr/>
        </p:nvSpPr>
        <p:spPr bwMode="auto">
          <a:xfrm>
            <a:off x="9270820" y="3537349"/>
            <a:ext cx="2921180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latin typeface="Bookman Old Style" panose="02050604050505020204" pitchFamily="18" charset="0"/>
              </a:rPr>
              <a:t>       Экологическое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 dirty="0">
              <a:latin typeface="Bookman Old Style" panose="020506040505050202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 b="1" i="1" dirty="0" smtClean="0">
                <a:solidFill>
                  <a:schemeClr val="accent1"/>
                </a:solidFill>
                <a:latin typeface="Bookman Old Style" panose="02050604050505020204" pitchFamily="18" charset="0"/>
              </a:rPr>
              <a:t>(Проект </a:t>
            </a:r>
            <a:r>
              <a:rPr lang="ru-RU" altLang="ru-RU" sz="1400" b="1" i="1" dirty="0">
                <a:solidFill>
                  <a:schemeClr val="accent1"/>
                </a:solidFill>
                <a:latin typeface="Bookman Old Style" panose="02050604050505020204" pitchFamily="18" charset="0"/>
              </a:rPr>
              <a:t>«Экология и мы</a:t>
            </a:r>
            <a:r>
              <a:rPr lang="ru-RU" altLang="ru-RU" sz="1400" b="1" i="1" dirty="0" smtClean="0">
                <a:solidFill>
                  <a:schemeClr val="accent1"/>
                </a:solidFill>
                <a:latin typeface="Bookman Old Style" panose="02050604050505020204" pitchFamily="18" charset="0"/>
              </a:rPr>
              <a:t>»)</a:t>
            </a:r>
            <a:endParaRPr lang="ru-RU" altLang="ru-RU" sz="1400" b="1" i="1" dirty="0">
              <a:solidFill>
                <a:schemeClr val="accent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9124227" y="1283929"/>
            <a:ext cx="3067456" cy="2369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    Интеллектуальное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latin typeface="Bookman Old Style" panose="02050604050505020204" pitchFamily="18" charset="0"/>
              <a:cs typeface="Arial" panose="020B0604020202020204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i="1" dirty="0" smtClean="0">
                <a:solidFill>
                  <a:schemeClr val="accent1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(1</a:t>
            </a:r>
            <a:r>
              <a:rPr lang="ru-RU" sz="1400" b="1" i="1" dirty="0">
                <a:solidFill>
                  <a:schemeClr val="accent1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. Проект «Математика без границ»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i="1" dirty="0">
                <a:solidFill>
                  <a:schemeClr val="accent1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2.Проект «Волшебный мир детства с Агнией </a:t>
            </a:r>
            <a:r>
              <a:rPr lang="ru-RU" sz="1400" b="1" i="1" dirty="0" err="1">
                <a:solidFill>
                  <a:schemeClr val="accent1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Барто</a:t>
            </a:r>
            <a:r>
              <a:rPr lang="ru-RU" sz="1400" b="1" i="1" dirty="0">
                <a:solidFill>
                  <a:schemeClr val="accent1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»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i="1" dirty="0">
                <a:solidFill>
                  <a:schemeClr val="accent1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3 Проект «Космический десант</a:t>
            </a:r>
            <a:r>
              <a:rPr lang="ru-RU" sz="1400" b="1" i="1" dirty="0" smtClean="0">
                <a:solidFill>
                  <a:schemeClr val="accent1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»)</a:t>
            </a:r>
            <a:endParaRPr lang="ru-RU" sz="1400" b="1" i="1" dirty="0">
              <a:solidFill>
                <a:schemeClr val="accent1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Нижний колонтитул 10">
            <a:extLst>
              <a:ext uri="{FF2B5EF4-FFF2-40B4-BE49-F238E27FC236}">
                <a16:creationId xmlns:a16="http://schemas.microsoft.com/office/drawing/2014/main" xmlns="" id="{878BB546-82AB-44C2-B05C-7003D9ED98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07209" y="6530473"/>
            <a:ext cx="8035634" cy="365125"/>
          </a:xfrm>
        </p:spPr>
        <p:txBody>
          <a:bodyPr/>
          <a:lstStyle/>
          <a:p>
            <a:pPr algn="r"/>
            <a:r>
              <a:rPr lang="ru-RU" altLang="ru-RU" sz="1100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«Интернет </a:t>
            </a:r>
            <a:r>
              <a:rPr lang="ru-RU" altLang="ru-RU" sz="1100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площадка сетевых проектов для </a:t>
            </a:r>
            <a:r>
              <a:rPr lang="ru-RU" altLang="ru-RU" sz="1100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госпитальных</a:t>
            </a:r>
            <a:r>
              <a:rPr lang="ru-RU" altLang="ru-RU" sz="1100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школ»</a:t>
            </a:r>
            <a:endParaRPr lang="ru-RU" sz="1100" i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92890" y="3060295"/>
            <a:ext cx="284369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ru-RU" altLang="ru-RU" sz="1400" b="1" i="1" dirty="0">
                <a:solidFill>
                  <a:schemeClr val="accent1"/>
                </a:solidFill>
                <a:latin typeface="Bookman Old Style" panose="02050604050505020204" pitchFamily="18" charset="0"/>
              </a:rPr>
              <a:t>(1. Проект </a:t>
            </a:r>
            <a:r>
              <a:rPr lang="ru-RU" altLang="ru-RU" sz="1400" b="1" i="1" dirty="0" smtClean="0">
                <a:solidFill>
                  <a:schemeClr val="accent1"/>
                </a:solidFill>
                <a:latin typeface="Bookman Old Style" panose="02050604050505020204" pitchFamily="18" charset="0"/>
              </a:rPr>
              <a:t>«</a:t>
            </a:r>
            <a:r>
              <a:rPr lang="ru-RU" altLang="ru-RU" sz="1400" b="1" i="1" dirty="0">
                <a:solidFill>
                  <a:schemeClr val="accent1"/>
                </a:solidFill>
                <a:latin typeface="Bookman Old Style" panose="02050604050505020204" pitchFamily="18" charset="0"/>
              </a:rPr>
              <a:t>Математика  здоровья»</a:t>
            </a:r>
          </a:p>
          <a:p>
            <a:pPr>
              <a:spcBef>
                <a:spcPct val="0"/>
              </a:spcBef>
            </a:pPr>
            <a:r>
              <a:rPr lang="ru-RU" altLang="ru-RU" sz="1400" b="1" i="1" dirty="0">
                <a:solidFill>
                  <a:schemeClr val="accent1"/>
                </a:solidFill>
                <a:latin typeface="Bookman Old Style" panose="02050604050505020204" pitchFamily="18" charset="0"/>
              </a:rPr>
              <a:t>2</a:t>
            </a:r>
            <a:r>
              <a:rPr lang="ru-RU" altLang="ru-RU" sz="1400" b="1" dirty="0">
                <a:solidFill>
                  <a:schemeClr val="accent1"/>
                </a:solidFill>
                <a:latin typeface="Bookman Old Style" panose="02050604050505020204" pitchFamily="18" charset="0"/>
              </a:rPr>
              <a:t>. </a:t>
            </a:r>
            <a:r>
              <a:rPr lang="ru-RU" altLang="ru-RU" sz="1400" b="1" i="1" dirty="0">
                <a:solidFill>
                  <a:schemeClr val="accent1"/>
                </a:solidFill>
                <a:latin typeface="Bookman Old Style" panose="02050604050505020204" pitchFamily="18" charset="0"/>
              </a:rPr>
              <a:t>Проект </a:t>
            </a:r>
          </a:p>
          <a:p>
            <a:pPr>
              <a:spcBef>
                <a:spcPct val="0"/>
              </a:spcBef>
            </a:pPr>
            <a:r>
              <a:rPr lang="ru-RU" altLang="ru-RU" sz="1400" b="1" i="1" dirty="0">
                <a:solidFill>
                  <a:schemeClr val="accent1"/>
                </a:solidFill>
                <a:latin typeface="Bookman Old Style" panose="02050604050505020204" pitchFamily="18" charset="0"/>
              </a:rPr>
              <a:t>«Здоровье – </a:t>
            </a:r>
            <a:r>
              <a:rPr lang="ru-RU" altLang="ru-RU" sz="1400" b="1" i="1" dirty="0" smtClean="0">
                <a:solidFill>
                  <a:schemeClr val="accent1"/>
                </a:solidFill>
                <a:latin typeface="Bookman Old Style" panose="02050604050505020204" pitchFamily="18" charset="0"/>
              </a:rPr>
              <a:t>это здорово</a:t>
            </a:r>
            <a:r>
              <a:rPr lang="ru-RU" altLang="ru-RU" sz="1400" b="1" i="1" dirty="0">
                <a:solidFill>
                  <a:schemeClr val="accent1"/>
                </a:solidFill>
                <a:latin typeface="Bookman Old Style" panose="02050604050505020204" pitchFamily="18" charset="0"/>
              </a:rPr>
              <a:t>»)</a:t>
            </a:r>
          </a:p>
        </p:txBody>
      </p:sp>
      <p:pic>
        <p:nvPicPr>
          <p:cNvPr id="65" name="Рисунок 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186" y="973439"/>
            <a:ext cx="406152" cy="38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" name="Рисунок 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376" y="2465059"/>
            <a:ext cx="338886" cy="284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" name="Рисунок 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61" y="4389628"/>
            <a:ext cx="588182" cy="3227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" name="Рисунок 9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1660" y="1356214"/>
            <a:ext cx="377122" cy="316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" name="Рисунок 3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0502" y="3500746"/>
            <a:ext cx="74416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" name="Рисунок 12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2223" y="4953415"/>
            <a:ext cx="322064" cy="2652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Прямая со стрелкой 4"/>
          <p:cNvCxnSpPr/>
          <p:nvPr/>
        </p:nvCxnSpPr>
        <p:spPr>
          <a:xfrm flipH="1">
            <a:off x="3109585" y="1255898"/>
            <a:ext cx="1609410" cy="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4" name="Picture 5" descr="E:\с Рабочего стола\Изображения\юлины документы по работе\отчеты\аттестация\моя страна моя россия\cerceve_nisanboard476rfksa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8994" y="1107166"/>
            <a:ext cx="340711" cy="321023"/>
          </a:xfrm>
          <a:prstGeom prst="rect">
            <a:avLst/>
          </a:prstGeom>
          <a:extLst/>
        </p:spPr>
      </p:pic>
      <p:pic>
        <p:nvPicPr>
          <p:cNvPr id="75" name="Picture 5" descr="E:\с Рабочего стола\Изображения\юлины документы по работе\отчеты\аттестация\моя страна моя россия\cerceve_nisanboard476rfksa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8958" y="2506541"/>
            <a:ext cx="340711" cy="321023"/>
          </a:xfrm>
          <a:prstGeom prst="rect">
            <a:avLst/>
          </a:prstGeom>
          <a:extLst/>
        </p:spPr>
      </p:pic>
      <p:cxnSp>
        <p:nvCxnSpPr>
          <p:cNvPr id="77" name="Прямая со стрелкой 76"/>
          <p:cNvCxnSpPr/>
          <p:nvPr/>
        </p:nvCxnSpPr>
        <p:spPr>
          <a:xfrm flipH="1" flipV="1">
            <a:off x="2611129" y="2667052"/>
            <a:ext cx="337830" cy="1"/>
          </a:xfrm>
          <a:prstGeom prst="straightConnector1">
            <a:avLst/>
          </a:prstGeom>
          <a:ln w="38100">
            <a:solidFill>
              <a:srgbClr val="952B98"/>
            </a:solidFill>
            <a:tailEnd type="arrow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8" name="Picture 5" descr="E:\с Рабочего стола\Изображения\юлины документы по работе\отчеты\аттестация\моя страна моя россия\cerceve_nisanboard476rfksa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2764" y="5238961"/>
            <a:ext cx="340711" cy="321023"/>
          </a:xfrm>
          <a:prstGeom prst="rect">
            <a:avLst/>
          </a:prstGeom>
          <a:extLst/>
        </p:spPr>
      </p:pic>
      <p:cxnSp>
        <p:nvCxnSpPr>
          <p:cNvPr id="79" name="Прямая со стрелкой 78"/>
          <p:cNvCxnSpPr/>
          <p:nvPr/>
        </p:nvCxnSpPr>
        <p:spPr>
          <a:xfrm flipH="1">
            <a:off x="2129505" y="5399472"/>
            <a:ext cx="1243259" cy="0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0" name="Picture 5" descr="E:\с Рабочего стола\Изображения\юлины документы по работе\отчеты\аттестация\моя страна моя россия\cerceve_nisanboard476rfksa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113" y="1694982"/>
            <a:ext cx="340711" cy="321023"/>
          </a:xfrm>
          <a:prstGeom prst="rect">
            <a:avLst/>
          </a:prstGeom>
          <a:extLst/>
        </p:spPr>
      </p:pic>
      <p:pic>
        <p:nvPicPr>
          <p:cNvPr id="83" name="Picture 5" descr="E:\с Рабочего стола\Изображения\юлины документы по работе\отчеты\аттестация\моя страна моя россия\cerceve_nisanboard476rfksa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9165" y="3817454"/>
            <a:ext cx="340711" cy="321023"/>
          </a:xfrm>
          <a:prstGeom prst="rect">
            <a:avLst/>
          </a:prstGeom>
          <a:extLst/>
        </p:spPr>
      </p:pic>
      <p:cxnSp>
        <p:nvCxnSpPr>
          <p:cNvPr id="84" name="Прямая со стрелкой 83"/>
          <p:cNvCxnSpPr/>
          <p:nvPr/>
        </p:nvCxnSpPr>
        <p:spPr>
          <a:xfrm flipV="1">
            <a:off x="6803142" y="5720495"/>
            <a:ext cx="1945546" cy="1659"/>
          </a:xfrm>
          <a:prstGeom prst="straightConnector1">
            <a:avLst/>
          </a:prstGeom>
          <a:ln w="38100">
            <a:solidFill>
              <a:srgbClr val="00B0F0"/>
            </a:solidFill>
            <a:tailEnd type="arrow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5" name="Picture 5" descr="E:\с Рабочего стола\Изображения\юлины документы по работе\отчеты\аттестация\моя страна моя россия\cerceve_nisanboard476rfksa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2431" y="5559984"/>
            <a:ext cx="340711" cy="321023"/>
          </a:xfrm>
          <a:prstGeom prst="rect">
            <a:avLst/>
          </a:prstGeom>
          <a:extLst/>
        </p:spPr>
      </p:pic>
      <p:pic>
        <p:nvPicPr>
          <p:cNvPr id="7171" name="Picture 3" descr="E:\с Рабочего стола\Изображения\юлины документы по работе\отчеты\аттестация\моя страна моя россия\tonkaja-ramka_07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3255" y="1107166"/>
            <a:ext cx="3120132" cy="75249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4" name="Picture 3" descr="E:\с Рабочего стола\Изображения\юлины документы по работе\отчеты\аттестация\моя страна моя россия\tonkaja-ramka_07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0729" y="3385978"/>
            <a:ext cx="2901727" cy="75249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" name="Picture 3" descr="E:\с Рабочего стола\Изображения\юлины документы по работе\отчеты\аттестация\моя страна моя россия\tonkaja-ramka_07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1472" y="4675320"/>
            <a:ext cx="3622456" cy="75249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" name="Picture 3" descr="E:\с Рабочего стола\Изображения\юлины документы по работе\отчеты\аттестация\моя страна моя россия\tonkaja-ramka_07.pn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6" y="4299070"/>
            <a:ext cx="2979351" cy="75249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" name="Picture 3" descr="E:\с Рабочего стола\Изображения\юлины документы по работе\отчеты\аттестация\моя страна моя россия\tonkaja-ramka_07.pn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802" y="2312714"/>
            <a:ext cx="2366634" cy="75249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" name="Picture 3" descr="E:\с Рабочего стола\Изображения\юлины документы по работе\отчеты\аттестация\моя страна моя россия\tonkaja-ramka_07.pn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601" y="984226"/>
            <a:ext cx="2842995" cy="75249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" name="Picture 5" descr="E:\с Рабочего стола\Изображения\юлины документы по работе\отчеты\аттестация\моя страна моя россия\cerceve_nisanboard476rfksa.png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5395" y="1694982"/>
            <a:ext cx="1817508" cy="191225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Овал 23"/>
          <p:cNvSpPr/>
          <p:nvPr/>
        </p:nvSpPr>
        <p:spPr>
          <a:xfrm>
            <a:off x="4646826" y="2504300"/>
            <a:ext cx="2265469" cy="2205870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5" name="TextBox 24"/>
          <p:cNvSpPr txBox="1"/>
          <p:nvPr/>
        </p:nvSpPr>
        <p:spPr>
          <a:xfrm>
            <a:off x="4718995" y="2791124"/>
            <a:ext cx="2147200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 smtClean="0">
                <a:solidFill>
                  <a:srgbClr val="002060"/>
                </a:solidFill>
              </a:rPr>
              <a:t>привлечь </a:t>
            </a:r>
            <a:r>
              <a:rPr lang="ru-RU" sz="1100" b="1" dirty="0">
                <a:solidFill>
                  <a:srgbClr val="002060"/>
                </a:solidFill>
              </a:rPr>
              <a:t>учащихся к физическому развитию и охране </a:t>
            </a:r>
            <a:r>
              <a:rPr lang="ru-RU" sz="1100" b="1" dirty="0" smtClean="0">
                <a:solidFill>
                  <a:srgbClr val="002060"/>
                </a:solidFill>
              </a:rPr>
              <a:t>здоровья,  воспитанию </a:t>
            </a:r>
            <a:r>
              <a:rPr lang="ru-RU" sz="1100" b="1" dirty="0">
                <a:solidFill>
                  <a:srgbClr val="002060"/>
                </a:solidFill>
              </a:rPr>
              <a:t>духа патриотизма , </a:t>
            </a:r>
            <a:r>
              <a:rPr lang="ru-RU" sz="1100" b="1" dirty="0" smtClean="0">
                <a:solidFill>
                  <a:srgbClr val="002060"/>
                </a:solidFill>
              </a:rPr>
              <a:t>уважению </a:t>
            </a:r>
            <a:r>
              <a:rPr lang="ru-RU" sz="1100" b="1" dirty="0">
                <a:solidFill>
                  <a:srgbClr val="002060"/>
                </a:solidFill>
              </a:rPr>
              <a:t>к народной памяти и истории своей </a:t>
            </a:r>
            <a:r>
              <a:rPr lang="ru-RU" sz="1100" b="1" dirty="0" smtClean="0">
                <a:solidFill>
                  <a:srgbClr val="002060"/>
                </a:solidFill>
              </a:rPr>
              <a:t>страны,  уважению </a:t>
            </a:r>
            <a:r>
              <a:rPr lang="ru-RU" sz="1100" b="1" dirty="0">
                <a:solidFill>
                  <a:srgbClr val="002060"/>
                </a:solidFill>
              </a:rPr>
              <a:t>к культуре и искусству родного края и </a:t>
            </a:r>
            <a:r>
              <a:rPr lang="ru-RU" sz="1100" b="1" dirty="0" smtClean="0">
                <a:solidFill>
                  <a:srgbClr val="002060"/>
                </a:solidFill>
              </a:rPr>
              <a:t>охране </a:t>
            </a:r>
            <a:r>
              <a:rPr lang="ru-RU" sz="1100" b="1" dirty="0">
                <a:solidFill>
                  <a:srgbClr val="002060"/>
                </a:solidFill>
              </a:rPr>
              <a:t>окружающей </a:t>
            </a:r>
            <a:r>
              <a:rPr lang="ru-RU" sz="1100" b="1" dirty="0" smtClean="0">
                <a:solidFill>
                  <a:srgbClr val="002060"/>
                </a:solidFill>
              </a:rPr>
              <a:t>среды</a:t>
            </a:r>
            <a:endParaRPr lang="ru-RU" sz="1100" b="1" dirty="0">
              <a:solidFill>
                <a:srgbClr val="002060"/>
              </a:solidFill>
            </a:endParaRPr>
          </a:p>
        </p:txBody>
      </p:sp>
      <p:sp>
        <p:nvSpPr>
          <p:cNvPr id="92" name="Овал 91"/>
          <p:cNvSpPr/>
          <p:nvPr/>
        </p:nvSpPr>
        <p:spPr>
          <a:xfrm>
            <a:off x="7700952" y="1728657"/>
            <a:ext cx="255576" cy="230551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1" name="Прямая со стрелкой 80"/>
          <p:cNvCxnSpPr/>
          <p:nvPr/>
        </p:nvCxnSpPr>
        <p:spPr>
          <a:xfrm flipV="1">
            <a:off x="8008824" y="1866474"/>
            <a:ext cx="661604" cy="1"/>
          </a:xfrm>
          <a:prstGeom prst="straightConnector1">
            <a:avLst/>
          </a:prstGeom>
          <a:ln w="38100">
            <a:solidFill>
              <a:schemeClr val="accent2"/>
            </a:solidFill>
            <a:tailEnd type="arrow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5" name="Picture 5" descr="E:\с Рабочего стола\Изображения\юлины документы по работе\отчеты\аттестация\моя страна моя россия\cerceve_nisanboard476rfksa.png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2242" y="3647517"/>
            <a:ext cx="1817508" cy="191225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82" name="Прямая со стрелкой 81"/>
          <p:cNvCxnSpPr/>
          <p:nvPr/>
        </p:nvCxnSpPr>
        <p:spPr>
          <a:xfrm>
            <a:off x="8289876" y="3931633"/>
            <a:ext cx="556956" cy="1"/>
          </a:xfrm>
          <a:prstGeom prst="straightConnector1">
            <a:avLst/>
          </a:prstGeom>
          <a:ln w="38100">
            <a:solidFill>
              <a:srgbClr val="92D050"/>
            </a:solidFill>
            <a:tailEnd type="arrow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Овал 90"/>
          <p:cNvSpPr/>
          <p:nvPr/>
        </p:nvSpPr>
        <p:spPr>
          <a:xfrm>
            <a:off x="7987891" y="3852961"/>
            <a:ext cx="255576" cy="230551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6" name="Picture 5" descr="E:\с Рабочего стола\Изображения\юлины документы по работе\отчеты\аттестация\моя страна моя россия\cerceve_nisanboard476rfksa.png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6938" y="4676824"/>
            <a:ext cx="1992483" cy="190807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" name="Picture 5" descr="E:\с Рабочего стола\Изображения\юлины документы по работе\отчеты\аттестация\моя страна моя россия\cerceve_nisanboard476rfksa.png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3408" y="3626167"/>
            <a:ext cx="1913494" cy="190807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0" name="Овал 89"/>
          <p:cNvSpPr/>
          <p:nvPr/>
        </p:nvSpPr>
        <p:spPr>
          <a:xfrm>
            <a:off x="6495270" y="5606480"/>
            <a:ext cx="255576" cy="230551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9" name="Овал 88"/>
          <p:cNvSpPr/>
          <p:nvPr/>
        </p:nvSpPr>
        <p:spPr>
          <a:xfrm>
            <a:off x="3415331" y="5284196"/>
            <a:ext cx="255576" cy="230551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8" name="Picture 5" descr="E:\с Рабочего стола\Изображения\юлины документы по работе\отчеты\аттестация\моя страна моя россия\cerceve_nisanboard476rfksa.png"/>
          <p:cNvPicPr>
            <a:picLocks noChangeAspect="1" noChangeArrowheads="1"/>
          </p:cNvPicPr>
          <p:nvPr/>
        </p:nvPicPr>
        <p:blipFill>
          <a:blip r:embed="rId2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7114" y="1700637"/>
            <a:ext cx="1857054" cy="185179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8" name="Овал 87"/>
          <p:cNvSpPr/>
          <p:nvPr/>
        </p:nvSpPr>
        <p:spPr>
          <a:xfrm>
            <a:off x="2981797" y="2551777"/>
            <a:ext cx="255576" cy="230551"/>
          </a:xfrm>
          <a:prstGeom prst="ellipse">
            <a:avLst/>
          </a:prstGeom>
          <a:solidFill>
            <a:srgbClr val="952B9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9" name="Picture 5" descr="E:\с Рабочего стола\Изображения\юлины документы по работе\отчеты\аттестация\моя страна моя россия\cerceve_nisanboard476rfksa.png"/>
          <p:cNvPicPr>
            <a:picLocks noChangeAspect="1" noChangeArrowheads="1"/>
          </p:cNvPicPr>
          <p:nvPr/>
        </p:nvPicPr>
        <p:blipFill>
          <a:blip r:embed="rId2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1033" y="698678"/>
            <a:ext cx="1857054" cy="185179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Овал 20"/>
          <p:cNvSpPr/>
          <p:nvPr/>
        </p:nvSpPr>
        <p:spPr>
          <a:xfrm>
            <a:off x="4758363" y="1146605"/>
            <a:ext cx="255576" cy="230551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" name="Picture 5" descr="E:\с Рабочего стола\Изображения\юлины документы по работе\отчеты\аттестация\моя страна моя россия\cerceve_nisanboard476rfksa.png"/>
          <p:cNvPicPr>
            <a:picLocks noChangeAspect="1" noChangeArrowheads="1"/>
          </p:cNvPicPr>
          <p:nvPr/>
        </p:nvPicPr>
        <p:blipFill>
          <a:blip r:embed="rId2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2408" y="2382257"/>
            <a:ext cx="2514306" cy="251430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408260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Овал 21"/>
          <p:cNvSpPr/>
          <p:nvPr/>
        </p:nvSpPr>
        <p:spPr>
          <a:xfrm>
            <a:off x="9261503" y="3244034"/>
            <a:ext cx="2175375" cy="2066322"/>
          </a:xfrm>
          <a:prstGeom prst="ellipse">
            <a:avLst/>
          </a:prstGeom>
          <a:blipFill>
            <a:blip r:embed="rId2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5575" y="160338"/>
            <a:ext cx="11615285" cy="795081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«Кухня» сетевого проекта для госпитальной школы </a:t>
            </a:r>
            <a:endParaRPr lang="ru-RU" b="1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C63C6-1990-4CF1-B6C6-5F21AB3DF64E}" type="slidenum">
              <a:rPr lang="ru-RU" smtClean="0"/>
              <a:pPr/>
              <a:t>8</a:t>
            </a:fld>
            <a:endParaRPr lang="ru-RU"/>
          </a:p>
        </p:txBody>
      </p:sp>
      <p:sp>
        <p:nvSpPr>
          <p:cNvPr id="6" name="AutoShape 2" descr="м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534534" y="3143189"/>
            <a:ext cx="2256817" cy="2101175"/>
          </a:xfrm>
          <a:prstGeom prst="ellipse">
            <a:avLst/>
          </a:prstGeom>
          <a:blipFill>
            <a:blip r:embed="rId3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Picture 5" descr="E:\с Рабочего стола\Изображения\юлины документы по работе\отчеты\аттестация\моя страна моя россия\cerceve_nisanboard476rfksa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4" y="3084824"/>
            <a:ext cx="2330977" cy="22179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Овал 16"/>
          <p:cNvSpPr/>
          <p:nvPr/>
        </p:nvSpPr>
        <p:spPr>
          <a:xfrm>
            <a:off x="2446452" y="1143578"/>
            <a:ext cx="2081720" cy="1941246"/>
          </a:xfrm>
          <a:prstGeom prst="ellipse">
            <a:avLst/>
          </a:prstGeom>
          <a:blipFill>
            <a:blip r:embed="rId5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Picture 5" descr="E:\с Рабочего стола\Изображения\юлины документы по работе\отчеты\аттестация\моя страна моя россия\cerceve_nisanboard476rfksa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3274" y="1072998"/>
            <a:ext cx="2219731" cy="211205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Овал 17"/>
          <p:cNvSpPr/>
          <p:nvPr/>
        </p:nvSpPr>
        <p:spPr>
          <a:xfrm>
            <a:off x="5143506" y="909536"/>
            <a:ext cx="2131188" cy="1888322"/>
          </a:xfrm>
          <a:prstGeom prst="ellipse">
            <a:avLst/>
          </a:prstGeom>
          <a:blipFill>
            <a:blip r:embed="rId7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Picture 5" descr="E:\с Рабочего стола\Изображения\юлины документы по работе\отчеты\аттестация\моя страна моя россия\cerceve_nisanboard476rfksa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5140" y="812025"/>
            <a:ext cx="2189554" cy="208334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Овал 19"/>
          <p:cNvSpPr/>
          <p:nvPr/>
        </p:nvSpPr>
        <p:spPr>
          <a:xfrm>
            <a:off x="8021020" y="1175193"/>
            <a:ext cx="1965818" cy="1878015"/>
          </a:xfrm>
          <a:prstGeom prst="ellipse">
            <a:avLst/>
          </a:prstGeom>
          <a:blipFill>
            <a:blip r:embed="rId9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" name="Picture 5" descr="E:\с Рабочего стола\Изображения\юлины документы по работе\отчеты\аттестация\моя страна моя россия\cerceve_nisanboard476rfksa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9887" y="3180336"/>
            <a:ext cx="2238609" cy="213002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5" descr="E:\с Рабочего стола\Изображения\юлины документы по работе\отчеты\аттестация\моя страна моя россия\cerceve_nisanboard476rfksa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6242" y="1072528"/>
            <a:ext cx="2189553" cy="208334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Овал 25"/>
          <p:cNvSpPr/>
          <p:nvPr/>
        </p:nvSpPr>
        <p:spPr>
          <a:xfrm>
            <a:off x="6657300" y="4164296"/>
            <a:ext cx="2158297" cy="1964795"/>
          </a:xfrm>
          <a:prstGeom prst="ellipse">
            <a:avLst/>
          </a:prstGeom>
          <a:blipFill>
            <a:blip r:embed="rId11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7" name="Picture 5" descr="E:\с Рабочего стола\Изображения\юлины документы по работе\отчеты\аттестация\моя страна моя россия\cerceve_nisanboard476rfksa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7144" y="4081683"/>
            <a:ext cx="2238609" cy="213002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Овал 27"/>
          <p:cNvSpPr/>
          <p:nvPr/>
        </p:nvSpPr>
        <p:spPr>
          <a:xfrm>
            <a:off x="3408867" y="4081684"/>
            <a:ext cx="2158297" cy="1964795"/>
          </a:xfrm>
          <a:prstGeom prst="ellipse">
            <a:avLst/>
          </a:prstGeom>
          <a:blipFill>
            <a:blip r:embed="rId12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9" name="Picture 5" descr="E:\с Рабочего стола\Изображения\юлины документы по работе\отчеты\аттестация\моя страна моя россия\cerceve_nisanboard476rfksa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8867" y="3999071"/>
            <a:ext cx="2238609" cy="213002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Нижний колонтитул 10">
            <a:extLst>
              <a:ext uri="{FF2B5EF4-FFF2-40B4-BE49-F238E27FC236}">
                <a16:creationId xmlns:a16="http://schemas.microsoft.com/office/drawing/2014/main" xmlns="" id="{878BB546-82AB-44C2-B05C-7003D9ED987A}"/>
              </a:ext>
            </a:extLst>
          </p:cNvPr>
          <p:cNvSpPr txBox="1">
            <a:spLocks/>
          </p:cNvSpPr>
          <p:nvPr/>
        </p:nvSpPr>
        <p:spPr>
          <a:xfrm>
            <a:off x="4133192" y="6526351"/>
            <a:ext cx="80356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altLang="ru-RU" sz="1100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«Интернет площадка сетевых проектов для госпитальных школ»</a:t>
            </a:r>
            <a:endParaRPr lang="ru-RU" sz="1100" i="1" dirty="0"/>
          </a:p>
        </p:txBody>
      </p:sp>
      <p:sp>
        <p:nvSpPr>
          <p:cNvPr id="33" name="TextBox 32"/>
          <p:cNvSpPr txBox="1"/>
          <p:nvPr/>
        </p:nvSpPr>
        <p:spPr>
          <a:xfrm>
            <a:off x="307975" y="1544251"/>
            <a:ext cx="2347188" cy="95410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</a:t>
            </a:r>
            <a:r>
              <a:rPr lang="ru-RU" sz="1400" b="1" dirty="0" smtClean="0"/>
              <a:t>Оформление проекта на сайте, разработка всех материалов</a:t>
            </a:r>
            <a:endParaRPr lang="ru-RU" sz="1400" b="1" dirty="0"/>
          </a:p>
        </p:txBody>
      </p:sp>
      <p:sp>
        <p:nvSpPr>
          <p:cNvPr id="34" name="TextBox 33"/>
          <p:cNvSpPr txBox="1"/>
          <p:nvPr/>
        </p:nvSpPr>
        <p:spPr>
          <a:xfrm>
            <a:off x="4681750" y="2589191"/>
            <a:ext cx="3054699" cy="89255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</a:t>
            </a:r>
            <a:r>
              <a:rPr lang="ru-RU" sz="1400" b="1" dirty="0" smtClean="0"/>
              <a:t>Анонс проекта, определение кураторов, регистрация команд,</a:t>
            </a:r>
          </a:p>
          <a:p>
            <a:r>
              <a:rPr lang="ru-RU" sz="1400" b="1" dirty="0"/>
              <a:t>и</a:t>
            </a:r>
            <a:r>
              <a:rPr lang="ru-RU" sz="1400" b="1" dirty="0" smtClean="0"/>
              <a:t>зучение критериев оценки</a:t>
            </a:r>
            <a:endParaRPr lang="ru-RU" sz="14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9773476" y="1046300"/>
            <a:ext cx="2347188" cy="110799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 </a:t>
            </a:r>
            <a:r>
              <a:rPr lang="ru-RU" sz="1400" b="1" dirty="0" smtClean="0"/>
              <a:t>Этапная работа команд над проектными зданиями в Интернете и офлайн ( с кураторами)</a:t>
            </a:r>
            <a:endParaRPr lang="ru-RU" sz="1400" b="1" dirty="0"/>
          </a:p>
        </p:txBody>
      </p:sp>
      <p:sp>
        <p:nvSpPr>
          <p:cNvPr id="36" name="TextBox 35"/>
          <p:cNvSpPr txBox="1"/>
          <p:nvPr/>
        </p:nvSpPr>
        <p:spPr>
          <a:xfrm>
            <a:off x="9594952" y="5146694"/>
            <a:ext cx="2347188" cy="89255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 </a:t>
            </a:r>
            <a:r>
              <a:rPr lang="ru-RU" sz="1400" b="1" dirty="0" smtClean="0"/>
              <a:t>Промежуточное оценивание экспертами проектных заданий</a:t>
            </a:r>
            <a:endParaRPr lang="ru-RU" sz="1400" b="1" dirty="0"/>
          </a:p>
        </p:txBody>
      </p:sp>
      <p:sp>
        <p:nvSpPr>
          <p:cNvPr id="37" name="TextBox 36"/>
          <p:cNvSpPr txBox="1"/>
          <p:nvPr/>
        </p:nvSpPr>
        <p:spPr>
          <a:xfrm>
            <a:off x="5725901" y="3810353"/>
            <a:ext cx="2435382" cy="67710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6. </a:t>
            </a:r>
            <a:r>
              <a:rPr lang="ru-RU" sz="1400" b="1" dirty="0" smtClean="0"/>
              <a:t>Подведение итогов, защита, рефлексия</a:t>
            </a:r>
            <a:endParaRPr lang="ru-RU" sz="1600" b="1" dirty="0" smtClean="0"/>
          </a:p>
        </p:txBody>
      </p:sp>
      <p:sp>
        <p:nvSpPr>
          <p:cNvPr id="38" name="TextBox 37"/>
          <p:cNvSpPr txBox="1"/>
          <p:nvPr/>
        </p:nvSpPr>
        <p:spPr>
          <a:xfrm>
            <a:off x="1779098" y="5869836"/>
            <a:ext cx="3800281" cy="89255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sz="1400" b="1" dirty="0" smtClean="0"/>
              <a:t>Награждение победителей, дальнейшее продвижение результатов проекта, участие в конкурсах </a:t>
            </a:r>
            <a:endParaRPr lang="ru-RU" sz="1600" b="1" dirty="0" smtClean="0"/>
          </a:p>
        </p:txBody>
      </p:sp>
      <p:pic>
        <p:nvPicPr>
          <p:cNvPr id="1035" name="Picture 11" descr="E:\с Рабочего стола\Изображения\юлины документы по работе\отчеты\аттестация\моя страна моя россия\red_arrow_PNG7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703070" flipH="1">
            <a:off x="662956" y="2578295"/>
            <a:ext cx="779190" cy="78016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11" descr="E:\с Рабочего стола\Изображения\юлины документы по работе\отчеты\аттестация\моя страна моя россия\red_arrow_PNG7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487931" flipH="1">
            <a:off x="3978307" y="574622"/>
            <a:ext cx="1039219" cy="104052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11" descr="E:\с Рабочего стола\Изображения\юлины документы по работе\отчеты\аттестация\моя страна моя россия\red_arrow_PNG7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264748" flipH="1">
            <a:off x="7211139" y="698823"/>
            <a:ext cx="888396" cy="88951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11" descr="E:\с Рабочего стола\Изображения\юлины документы по работе\отчеты\аттестация\моя страна моя россия\red_arrow_PNG7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22802" flipH="1">
            <a:off x="10149385" y="2242188"/>
            <a:ext cx="852756" cy="85382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11" descr="E:\с Рабочего стола\Изображения\юлины документы по работе\отчеты\аттестация\моя страна моя россия\red_arrow_PNG7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618696" flipH="1">
            <a:off x="8768859" y="5320841"/>
            <a:ext cx="779190" cy="78016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11" descr="E:\с Рабочего стола\Изображения\юлины документы по работе\отчеты\аттестация\моя страна моя россия\red_arrow_PNG7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462694" flipH="1">
            <a:off x="5772813" y="5602496"/>
            <a:ext cx="1051865" cy="105318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11" descr="E:\с Рабочего стола\Изображения\юлины документы по работе\отчеты\аттестация\моя страна моя россия\red_arrow_PNG7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330212" flipH="1">
            <a:off x="2329240" y="5022081"/>
            <a:ext cx="909568" cy="91071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5" descr="E:\с Рабочего стола\Изображения\юлины документы по работе\отчеты\аттестация\моя страна моя россия\cerceve_nisanboard476rfksa.pn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0569" y="5824335"/>
            <a:ext cx="581051" cy="55286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Группа 9"/>
          <p:cNvGrpSpPr/>
          <p:nvPr/>
        </p:nvGrpSpPr>
        <p:grpSpPr>
          <a:xfrm>
            <a:off x="202293" y="4967931"/>
            <a:ext cx="1423569" cy="1195282"/>
            <a:chOff x="-197521" y="5040562"/>
            <a:chExt cx="1423569" cy="1195282"/>
          </a:xfrm>
        </p:grpSpPr>
        <p:sp>
          <p:nvSpPr>
            <p:cNvPr id="8" name="TextBox 7"/>
            <p:cNvSpPr txBox="1"/>
            <p:nvPr/>
          </p:nvSpPr>
          <p:spPr>
            <a:xfrm>
              <a:off x="-70190" y="5066293"/>
              <a:ext cx="1296238" cy="116955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57150" prst="angle"/>
            </a:sp3d>
          </p:spPr>
          <p:txBody>
            <a:bodyPr wrap="square" rtlCol="0">
              <a:spAutoFit/>
            </a:bodyPr>
            <a:lstStyle/>
            <a:p>
              <a:r>
                <a:rPr lang="ru-RU" sz="2800" b="1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1. </a:t>
              </a:r>
              <a:r>
                <a:rPr lang="ru-RU" sz="1400" b="1" dirty="0" smtClean="0"/>
                <a:t>Идея проекта, разработка концепции</a:t>
              </a:r>
              <a:endParaRPr lang="ru-RU" sz="1400" b="1" dirty="0"/>
            </a:p>
          </p:txBody>
        </p:sp>
        <p:pic>
          <p:nvPicPr>
            <p:cNvPr id="47" name="Picture 5" descr="E:\с Рабочего стола\Изображения\юлины документы по работе\отчеты\аттестация\моя страна моя россия\cerceve_nisanboard476rfksa.png"/>
            <p:cNvPicPr>
              <a:picLocks noChangeAspect="1" noChangeArrowheads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97521" y="5040562"/>
              <a:ext cx="546025" cy="552866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8" name="Picture 5" descr="E:\с Рабочего стола\Изображения\юлины документы по работе\отчеты\аттестация\моя страна моя россия\cerceve_nisanboard476rfksa.pn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1562050"/>
            <a:ext cx="546024" cy="5195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5" descr="E:\с Рабочего стола\Изображения\юлины документы по работе\отчеты\аттестация\моя страна моя россия\cerceve_nisanboard476rfksa.pn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8170" y="2508793"/>
            <a:ext cx="581051" cy="55286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5" descr="E:\с Рабочего стола\Изображения\юлины документы по работе\отчеты\аттестация\моя страна моя россия\cerceve_nisanboard476rfksa.pn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4952" y="1001028"/>
            <a:ext cx="581051" cy="55286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5" descr="E:\с Рабочего стола\Изображения\юлины документы по работе\отчеты\аттестация\моя страна моя россия\cerceve_nisanboard476rfksa.pn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5787" y="5085892"/>
            <a:ext cx="581051" cy="55286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5" descr="E:\с Рабочего стола\Изображения\юлины документы по работе\отчеты\аттестация\моя страна моя россия\cerceve_nisanboard476rfksa.pn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7164" y="3748678"/>
            <a:ext cx="581051" cy="55286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693451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5" descr="E:\с Рабочего стола\Изображения\юлины документы по работе\отчеты\аттестация\моя страна моя россия\cerceve_nisanboard476rfks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372" y="760296"/>
            <a:ext cx="3721255" cy="372125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848" t="8520" r="71245" b="79268"/>
          <a:stretch/>
        </p:blipFill>
        <p:spPr bwMode="auto">
          <a:xfrm>
            <a:off x="6105721" y="5575678"/>
            <a:ext cx="1919305" cy="930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6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3463" t="10556" r="56417" b="73130"/>
          <a:stretch/>
        </p:blipFill>
        <p:spPr bwMode="auto">
          <a:xfrm>
            <a:off x="10301591" y="5449613"/>
            <a:ext cx="1663431" cy="842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Номер слайда 13">
            <a:extLst>
              <a:ext uri="{FF2B5EF4-FFF2-40B4-BE49-F238E27FC236}">
                <a16:creationId xmlns:a16="http://schemas.microsoft.com/office/drawing/2014/main" xmlns="" id="{6FD9E407-EFA0-44F5-9633-6ECE19C635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C63C6-1990-4CF1-B6C6-5F21AB3DF64E}" type="slidenum">
              <a:rPr lang="ru-RU" smtClean="0"/>
              <a:pPr/>
              <a:t>9</a:t>
            </a:fld>
            <a:endParaRPr lang="ru-RU"/>
          </a:p>
        </p:txBody>
      </p:sp>
      <p:sp>
        <p:nvSpPr>
          <p:cNvPr id="24" name="Заголовок 14">
            <a:extLst>
              <a:ext uri="{FF2B5EF4-FFF2-40B4-BE49-F238E27FC236}">
                <a16:creationId xmlns:a16="http://schemas.microsoft.com/office/drawing/2014/main" xmlns="" id="{ADEEBB6D-DB41-4DCE-9A77-AF5BF5CC1D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5848" y="136010"/>
            <a:ext cx="7190578" cy="795081"/>
          </a:xfrm>
        </p:spPr>
        <p:txBody>
          <a:bodyPr>
            <a:normAutofit fontScale="90000"/>
          </a:bodyPr>
          <a:lstStyle/>
          <a:p>
            <a:pPr algn="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Новизна и специфика проекта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8315" y="5520088"/>
            <a:ext cx="2208950" cy="772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88333" y="1588406"/>
            <a:ext cx="293775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Все сетевые проекты проводятся  только для учеников госпитальных школ </a:t>
            </a:r>
          </a:p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(сетевая площадка «Эврика») </a:t>
            </a:r>
            <a:endParaRPr lang="ru-RU" sz="2000" b="1" dirty="0">
              <a:solidFill>
                <a:srgbClr val="0070C0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902811" y="760296"/>
            <a:ext cx="71011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4844" t="12745" r="17076" b="10982"/>
          <a:stretch/>
        </p:blipFill>
        <p:spPr bwMode="auto">
          <a:xfrm>
            <a:off x="5146703" y="1221961"/>
            <a:ext cx="4980562" cy="348750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8" name="Picture 4" descr="E:\с Рабочего стола\Изображения\юлины документы по работе\отчеты\аттестация\моя страна моя россия\0_71a2d_5b180a73_L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9628" y="2376813"/>
            <a:ext cx="989844" cy="38448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TextBox 33"/>
          <p:cNvSpPr txBox="1"/>
          <p:nvPr/>
        </p:nvSpPr>
        <p:spPr>
          <a:xfrm>
            <a:off x="440748" y="5394024"/>
            <a:ext cx="343292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Bookman Old Style" panose="02050604050505020204" pitchFamily="18" charset="0"/>
                <a:cs typeface="Arial" panose="020B0604020202020204" pitchFamily="34" charset="0"/>
              </a:rPr>
              <a:t>Организации, которые проводят сетевые проекты для общеобразовательных школ</a:t>
            </a:r>
            <a:endParaRPr lang="ru-RU" sz="1600" b="1" dirty="0">
              <a:solidFill>
                <a:srgbClr val="0070C0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sp>
        <p:nvSpPr>
          <p:cNvPr id="35" name="Нижний колонтитул 10">
            <a:extLst>
              <a:ext uri="{FF2B5EF4-FFF2-40B4-BE49-F238E27FC236}">
                <a16:creationId xmlns:a16="http://schemas.microsoft.com/office/drawing/2014/main" xmlns="" id="{878BB546-82AB-44C2-B05C-7003D9ED987A}"/>
              </a:ext>
            </a:extLst>
          </p:cNvPr>
          <p:cNvSpPr txBox="1">
            <a:spLocks/>
          </p:cNvSpPr>
          <p:nvPr/>
        </p:nvSpPr>
        <p:spPr>
          <a:xfrm>
            <a:off x="4007209" y="6530473"/>
            <a:ext cx="80356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altLang="ru-RU" sz="1100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«Интернет площадка сетевых проектов для госпитальных школ»</a:t>
            </a:r>
            <a:endParaRPr lang="ru-RU" sz="1100" i="1" dirty="0"/>
          </a:p>
        </p:txBody>
      </p:sp>
      <p:pic>
        <p:nvPicPr>
          <p:cNvPr id="36" name="Picture 4" descr="E:\с Рабочего стола\Изображения\юлины документы по работе\отчеты\аттестация\моя страна моя россия\0_71a2d_5b180a73_L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5929" y="5661464"/>
            <a:ext cx="1562873" cy="4897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9573"/>
          <a:stretch/>
        </p:blipFill>
        <p:spPr bwMode="auto">
          <a:xfrm>
            <a:off x="10223769" y="963039"/>
            <a:ext cx="1819074" cy="4215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3" name="Picture 10" descr="E:\с Рабочего стола\Изображения\юлины документы по работе\отчеты\аттестация\моя страна моя россия\gold-line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495" y="5006208"/>
            <a:ext cx="9870615" cy="26449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032702" y="4769122"/>
            <a:ext cx="36147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https://ylka77.wixsite.com/proekt</a:t>
            </a:r>
            <a:r>
              <a:rPr lang="en-US" dirty="0">
                <a:solidFill>
                  <a:srgbClr val="FF0000"/>
                </a:solidFill>
              </a:rPr>
              <a:t>/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86350" y="4769122"/>
            <a:ext cx="34329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70C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Адрес площадки - </a:t>
            </a:r>
            <a:endParaRPr lang="ru-RU" sz="1600" b="1" dirty="0">
              <a:solidFill>
                <a:srgbClr val="0070C0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50203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orbel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orbel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2520</TotalTime>
  <Words>1600</Words>
  <Application>Microsoft Office PowerPoint</Application>
  <PresentationFormat>Произвольный</PresentationFormat>
  <Paragraphs>332</Paragraphs>
  <Slides>20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20</vt:i4>
      </vt:variant>
    </vt:vector>
  </HeadingPairs>
  <TitlesOfParts>
    <vt:vector size="22" baseType="lpstr">
      <vt:lpstr>Тема Office</vt:lpstr>
      <vt:lpstr>Специальное оформление</vt:lpstr>
      <vt:lpstr>                    «Интернет площадка сетевых проектов для госпитальных школ»</vt:lpstr>
      <vt:lpstr>Цель</vt:lpstr>
      <vt:lpstr>Актуальность</vt:lpstr>
      <vt:lpstr>Команда проекта</vt:lpstr>
      <vt:lpstr>Заинтересованные лица</vt:lpstr>
      <vt:lpstr>Слайд 6</vt:lpstr>
      <vt:lpstr>Направления работы Площадки сетевых проектов (проведено 18 сетевых мероприятий)</vt:lpstr>
      <vt:lpstr>«Кухня» сетевого проекта для госпитальной школы </vt:lpstr>
      <vt:lpstr>Новизна и специфика проекта</vt:lpstr>
      <vt:lpstr>Новизна и специфика проекта</vt:lpstr>
      <vt:lpstr>Новизна и специфика проекта</vt:lpstr>
      <vt:lpstr>Новизна и специфика проекта</vt:lpstr>
      <vt:lpstr>Новизна и специфика проекта</vt:lpstr>
      <vt:lpstr>Новизна и специфика проекта</vt:lpstr>
      <vt:lpstr>Новизна и специфика проекта</vt:lpstr>
      <vt:lpstr>Ожидаемые результаты - качественные показатели </vt:lpstr>
      <vt:lpstr>Обеспечение каждого сетевого проекта, бюджет</vt:lpstr>
      <vt:lpstr>Тиражирование </vt:lpstr>
      <vt:lpstr>Перспективы и планы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MNS</dc:creator>
  <cp:lastModifiedBy>user</cp:lastModifiedBy>
  <cp:revision>202</cp:revision>
  <dcterms:created xsi:type="dcterms:W3CDTF">2020-04-24T12:23:13Z</dcterms:created>
  <dcterms:modified xsi:type="dcterms:W3CDTF">2021-03-29T13:51:55Z</dcterms:modified>
</cp:coreProperties>
</file>