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2"/>
  </p:notesMasterIdLst>
  <p:sldIdLst>
    <p:sldId id="328" r:id="rId2"/>
    <p:sldId id="365" r:id="rId3"/>
    <p:sldId id="288" r:id="rId4"/>
    <p:sldId id="359" r:id="rId5"/>
    <p:sldId id="360" r:id="rId6"/>
    <p:sldId id="368" r:id="rId7"/>
    <p:sldId id="373" r:id="rId8"/>
    <p:sldId id="361" r:id="rId9"/>
    <p:sldId id="374" r:id="rId10"/>
    <p:sldId id="36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FF99"/>
    <a:srgbClr val="66FFCC"/>
    <a:srgbClr val="000099"/>
    <a:srgbClr val="000066"/>
    <a:srgbClr val="FFFF00"/>
    <a:srgbClr val="6666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76130" autoAdjust="0"/>
  </p:normalViewPr>
  <p:slideViewPr>
    <p:cSldViewPr>
      <p:cViewPr varScale="1">
        <p:scale>
          <a:sx n="56" d="100"/>
          <a:sy n="56" d="100"/>
        </p:scale>
        <p:origin x="9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98303C3-B324-48F4-A9D5-31FCDCA8AF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23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771F-D579-4D74-9776-1FA6E2B53A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93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33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87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4551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53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190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730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2038C-201E-4089-82A6-39FF9CDA6F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45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35383-E4E6-4B90-9775-CCC9594640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19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9CA95-483D-4347-9A1C-5E68E76439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96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EC72E-9849-4FCF-BCA3-384AE3CDB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79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8165E-DCC4-4B05-9B3F-1AA1C413AE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947-5108-4E76-8C59-CD8421125E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23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48AF-7E4C-4C4D-B9D2-BB6227D658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620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45B42-E387-473E-AA4F-3119335C98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03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6DF6-1EDF-4018-873F-4296A9CA7F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81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12946-09D8-4358-A3EE-911992A2DC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1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44AB3-13DB-4803-8089-FE3C73D3A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9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F796E20-3A9F-410E-A662-52302A0FBC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93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0;&#1082;&#1090;&#1086;&#1088;&#1080;&#1085;&#1072;%20&#1060;&#1080;&#1085;&#1072;&#1085;&#1089;&#1099;%20&#1074;%20&#1087;&#1088;&#1086;&#1080;&#1079;&#1074;&#1077;&#1076;&#1077;&#1085;&#1080;&#1103;&#1093;%20&#1055;&#1091;&#1096;&#1082;&#1080;&#1085;&#1072;.ppt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838196" y="6060816"/>
            <a:ext cx="2200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0066"/>
                </a:solidFill>
              </a:rPr>
              <a:t>(1799 – 1837)</a:t>
            </a: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4114800" y="2019226"/>
            <a:ext cx="4876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C0000"/>
                </a:solidFill>
                <a:latin typeface="Monotype Corsiva" pitchFamily="66" charset="0"/>
              </a:rPr>
              <a:t>10 февраля - день </a:t>
            </a:r>
            <a:r>
              <a:rPr lang="ru-RU" sz="6000" b="1" dirty="0">
                <a:solidFill>
                  <a:srgbClr val="CC0000"/>
                </a:solidFill>
                <a:latin typeface="Monotype Corsiva" pitchFamily="66" charset="0"/>
              </a:rPr>
              <a:t>памяти </a:t>
            </a:r>
          </a:p>
          <a:p>
            <a:pPr algn="ctr"/>
            <a:r>
              <a:rPr lang="ru-RU" sz="6000" b="1" dirty="0" smtClean="0">
                <a:solidFill>
                  <a:srgbClr val="CC0000"/>
                </a:solidFill>
                <a:latin typeface="Monotype Corsiva" pitchFamily="66" charset="0"/>
              </a:rPr>
              <a:t>А.С. Пушкина</a:t>
            </a:r>
            <a:r>
              <a:rPr lang="ru-RU" sz="6000" b="1" dirty="0" smtClean="0">
                <a:solidFill>
                  <a:srgbClr val="0000FF"/>
                </a:solidFill>
                <a:latin typeface="Monotype Corsiva" pitchFamily="66" charset="0"/>
              </a:rPr>
              <a:t>   </a:t>
            </a:r>
            <a:endParaRPr lang="ru-RU" b="1" i="1" dirty="0">
              <a:solidFill>
                <a:srgbClr val="993300"/>
              </a:solidFill>
            </a:endParaRPr>
          </a:p>
        </p:txBody>
      </p:sp>
      <p:sp>
        <p:nvSpPr>
          <p:cNvPr id="166920" name="Rectangle 8"/>
          <p:cNvSpPr>
            <a:spLocks noChangeArrowheads="1"/>
          </p:cNvSpPr>
          <p:nvPr/>
        </p:nvSpPr>
        <p:spPr bwMode="auto">
          <a:xfrm>
            <a:off x="2743200" y="5181600"/>
            <a:ext cx="62484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/>
              <a:t>                                                                 </a:t>
            </a:r>
          </a:p>
          <a:p>
            <a:pPr algn="r"/>
            <a:r>
              <a:rPr lang="ru-RU" sz="2000" b="1" i="1" dirty="0">
                <a:solidFill>
                  <a:schemeClr val="accent2"/>
                </a:solidFill>
              </a:rPr>
              <a:t>                                     </a:t>
            </a:r>
            <a:r>
              <a:rPr lang="ru-RU" sz="2000" b="1" i="1" dirty="0" smtClean="0">
                <a:solidFill>
                  <a:schemeClr val="accent2"/>
                </a:solidFill>
              </a:rPr>
              <a:t>Мазанова Ольга Юрьевна, </a:t>
            </a:r>
            <a:r>
              <a:rPr lang="ru-RU" sz="2000" b="1" i="1" dirty="0" err="1" smtClean="0">
                <a:solidFill>
                  <a:schemeClr val="accent2"/>
                </a:solidFill>
              </a:rPr>
              <a:t>к.п.н</a:t>
            </a:r>
            <a:r>
              <a:rPr lang="ru-RU" sz="2000" b="1" i="1" dirty="0" smtClean="0">
                <a:solidFill>
                  <a:schemeClr val="accent2"/>
                </a:solidFill>
              </a:rPr>
              <a:t>., учитель УКП «РДБ» ГОУ РК «РЦО» </a:t>
            </a:r>
            <a:endParaRPr lang="ru-RU" sz="2000" b="1" i="1" dirty="0">
              <a:solidFill>
                <a:srgbClr val="800000"/>
              </a:solidFill>
            </a:endParaRPr>
          </a:p>
        </p:txBody>
      </p:sp>
      <p:pic>
        <p:nvPicPr>
          <p:cNvPr id="1669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76" y="1447800"/>
            <a:ext cx="3643313" cy="44958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76" y="-34119"/>
            <a:ext cx="987638" cy="9876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78733" y="260812"/>
            <a:ext cx="75128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7030A0"/>
                </a:solidFill>
              </a:rPr>
              <a:t>Учебно-консультационный пункт «Республиканская детская больница» Государственного общеобразовательного учреждения Республики Коми «Республиканский центр образования»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331" y="1600200"/>
            <a:ext cx="7773339" cy="2511835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спасибо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за активное участие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Желаю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Всем финансово благоразумного поведения!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88" y="2286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38" y="-31385"/>
            <a:ext cx="875714" cy="87571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84980" y="780186"/>
            <a:ext cx="7773338" cy="8893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Arial Narrow" panose="020B0606020202030204" pitchFamily="34" charset="0"/>
              </a:rPr>
              <a:t>Литературное наследие А.С. Пушкина является неоценимым вкладом в мировую культуру. </a:t>
            </a:r>
            <a:br>
              <a:rPr lang="ru-RU" b="1" dirty="0">
                <a:solidFill>
                  <a:srgbClr val="7030A0"/>
                </a:solidFill>
                <a:latin typeface="Arial Narrow" panose="020B0606020202030204" pitchFamily="34" charset="0"/>
              </a:rPr>
            </a:br>
            <a:endParaRPr lang="ru-RU" b="1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79042" y="1799669"/>
            <a:ext cx="8916153" cy="853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Назовите ваше любимое произведение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459997"/>
            <a:ext cx="3349957" cy="23346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9287" y="2459997"/>
            <a:ext cx="4185908" cy="23107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0328" y="4794599"/>
            <a:ext cx="2743002" cy="205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228600" y="533400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21" y="0"/>
            <a:ext cx="920010" cy="9144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0" y="1652651"/>
            <a:ext cx="5943600" cy="4065422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5943600" y="23812"/>
            <a:ext cx="3829050" cy="68865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У лукоморья дуб зелёный;</a:t>
            </a:r>
            <a:br>
              <a:rPr lang="ru-RU" b="1" dirty="0"/>
            </a:br>
            <a:r>
              <a:rPr lang="ru-RU" b="1" dirty="0"/>
              <a:t>Златая цепь на дубе том:</a:t>
            </a:r>
            <a:br>
              <a:rPr lang="ru-RU" b="1" dirty="0"/>
            </a:br>
            <a:r>
              <a:rPr lang="ru-RU" b="1" dirty="0"/>
              <a:t>И днём и ночью кот учёный</a:t>
            </a:r>
            <a:br>
              <a:rPr lang="ru-RU" b="1" dirty="0"/>
            </a:br>
            <a:r>
              <a:rPr lang="ru-RU" b="1" dirty="0"/>
              <a:t>Всё ходит по цепи кругом;</a:t>
            </a:r>
            <a:br>
              <a:rPr lang="ru-RU" b="1" dirty="0"/>
            </a:br>
            <a:r>
              <a:rPr lang="ru-RU" b="1" dirty="0"/>
              <a:t>Идёт направо — песнь заводит,</a:t>
            </a:r>
            <a:br>
              <a:rPr lang="ru-RU" b="1" dirty="0"/>
            </a:br>
            <a:r>
              <a:rPr lang="ru-RU" b="1" dirty="0"/>
              <a:t>Налево — сказку говорит.</a:t>
            </a:r>
            <a:br>
              <a:rPr lang="ru-RU" b="1" dirty="0"/>
            </a:br>
            <a:r>
              <a:rPr lang="ru-RU" b="1" dirty="0"/>
              <a:t>Там чудеса: там леший бродит,</a:t>
            </a:r>
            <a:br>
              <a:rPr lang="ru-RU" b="1" dirty="0"/>
            </a:br>
            <a:r>
              <a:rPr lang="ru-RU" b="1" dirty="0"/>
              <a:t>Русалка на ветвях сидит;</a:t>
            </a:r>
            <a:br>
              <a:rPr lang="ru-RU" b="1" dirty="0"/>
            </a:br>
            <a:r>
              <a:rPr lang="ru-RU" b="1" dirty="0"/>
              <a:t>Там на неведомых дорожках</a:t>
            </a:r>
            <a:br>
              <a:rPr lang="ru-RU" b="1" dirty="0"/>
            </a:br>
            <a:r>
              <a:rPr lang="ru-RU" b="1" dirty="0"/>
              <a:t>Следы невиданных зверей;</a:t>
            </a:r>
            <a:br>
              <a:rPr lang="ru-RU" b="1" dirty="0"/>
            </a:br>
            <a:r>
              <a:rPr lang="ru-RU" b="1" dirty="0"/>
              <a:t>Избушка там на курьих ножках</a:t>
            </a:r>
            <a:br>
              <a:rPr lang="ru-RU" b="1" dirty="0"/>
            </a:br>
            <a:r>
              <a:rPr lang="ru-RU" b="1" dirty="0"/>
              <a:t>Стоит без окон, без дверей;</a:t>
            </a:r>
            <a:br>
              <a:rPr lang="ru-RU" b="1" dirty="0"/>
            </a:br>
            <a:r>
              <a:rPr lang="ru-RU" b="1" dirty="0"/>
              <a:t>Там лес и дол видений полны;</a:t>
            </a:r>
            <a:br>
              <a:rPr lang="ru-RU" b="1" dirty="0"/>
            </a:br>
            <a:r>
              <a:rPr lang="ru-RU" b="1" dirty="0"/>
              <a:t>Там о заре прихлынут волны</a:t>
            </a:r>
            <a:br>
              <a:rPr lang="ru-RU" b="1" dirty="0"/>
            </a:br>
            <a:r>
              <a:rPr lang="ru-RU" b="1" dirty="0"/>
              <a:t>На брег песчаный и пустой,</a:t>
            </a:r>
            <a:br>
              <a:rPr lang="ru-RU" b="1" dirty="0"/>
            </a:br>
            <a:r>
              <a:rPr lang="ru-RU" b="1" dirty="0"/>
              <a:t>И тридцать витязей прекрасных</a:t>
            </a:r>
            <a:br>
              <a:rPr lang="ru-RU" b="1" dirty="0"/>
            </a:br>
            <a:r>
              <a:rPr lang="ru-RU" b="1" dirty="0"/>
              <a:t>Чредой из вод выходят ясных,</a:t>
            </a:r>
            <a:br>
              <a:rPr lang="ru-RU" b="1" dirty="0"/>
            </a:br>
            <a:r>
              <a:rPr lang="ru-RU" b="1" dirty="0"/>
              <a:t>И с ними дядька их морской;</a:t>
            </a:r>
            <a:br>
              <a:rPr lang="ru-RU" b="1" dirty="0"/>
            </a:br>
            <a:r>
              <a:rPr lang="ru-RU" b="1" dirty="0"/>
              <a:t>Там королевич мимоходом</a:t>
            </a:r>
            <a:br>
              <a:rPr lang="ru-RU" b="1" dirty="0"/>
            </a:br>
            <a:r>
              <a:rPr lang="ru-RU" b="1" dirty="0"/>
              <a:t>Пленяет грозного царя;</a:t>
            </a:r>
            <a:br>
              <a:rPr lang="ru-RU" b="1" dirty="0"/>
            </a:br>
            <a:r>
              <a:rPr lang="ru-RU" b="1" dirty="0"/>
              <a:t>Там в облаках перед народом</a:t>
            </a:r>
            <a:br>
              <a:rPr lang="ru-RU" b="1" dirty="0"/>
            </a:br>
            <a:r>
              <a:rPr lang="ru-RU" b="1" dirty="0"/>
              <a:t>Через леса, через моря</a:t>
            </a:r>
            <a:br>
              <a:rPr lang="ru-RU" b="1" dirty="0"/>
            </a:br>
            <a:r>
              <a:rPr lang="ru-RU" b="1" dirty="0"/>
              <a:t>Колдун несёт богатыря;</a:t>
            </a:r>
            <a:br>
              <a:rPr lang="ru-RU" b="1" dirty="0"/>
            </a:br>
            <a:r>
              <a:rPr lang="ru-RU" b="1" dirty="0"/>
              <a:t>В темнице там царевна тужит,</a:t>
            </a:r>
            <a:br>
              <a:rPr lang="ru-RU" b="1" dirty="0"/>
            </a:br>
            <a:r>
              <a:rPr lang="ru-RU" b="1" dirty="0"/>
              <a:t>А бурый волк ей верно служит;</a:t>
            </a:r>
            <a:br>
              <a:rPr lang="ru-RU" b="1" dirty="0"/>
            </a:br>
            <a:r>
              <a:rPr lang="ru-RU" b="1" dirty="0"/>
              <a:t>Там ступа с Бабою Ягой</a:t>
            </a:r>
            <a:br>
              <a:rPr lang="ru-RU" b="1" dirty="0"/>
            </a:br>
            <a:r>
              <a:rPr lang="ru-RU" b="1" dirty="0"/>
              <a:t>Идёт, бредёт сама собой,</a:t>
            </a:r>
            <a:br>
              <a:rPr lang="ru-RU" b="1" dirty="0"/>
            </a:br>
            <a:r>
              <a:rPr lang="ru-RU" b="1" dirty="0"/>
              <a:t>Там царь </a:t>
            </a:r>
            <a:r>
              <a:rPr lang="ru-RU" b="1" dirty="0" err="1"/>
              <a:t>Кащей</a:t>
            </a:r>
            <a:r>
              <a:rPr lang="ru-RU" b="1" dirty="0"/>
              <a:t> над златом чахнет;</a:t>
            </a:r>
            <a:br>
              <a:rPr lang="ru-RU" b="1" dirty="0"/>
            </a:br>
            <a:r>
              <a:rPr lang="ru-RU" b="1" dirty="0"/>
              <a:t>Там русский дух… там Русью пахнет!</a:t>
            </a:r>
            <a:br>
              <a:rPr lang="ru-RU" b="1" dirty="0"/>
            </a:br>
            <a:r>
              <a:rPr lang="ru-RU" b="1" dirty="0"/>
              <a:t>И там я был, и мёд я пил;</a:t>
            </a:r>
            <a:br>
              <a:rPr lang="ru-RU" b="1" dirty="0"/>
            </a:br>
            <a:r>
              <a:rPr lang="ru-RU" b="1" dirty="0"/>
              <a:t>У моря видел дуб зелёный;</a:t>
            </a:r>
            <a:br>
              <a:rPr lang="ru-RU" b="1" dirty="0"/>
            </a:br>
            <a:r>
              <a:rPr lang="ru-RU" b="1" dirty="0"/>
              <a:t>Под ним сидел, и кот учёный</a:t>
            </a:r>
            <a:br>
              <a:rPr lang="ru-RU" b="1" dirty="0"/>
            </a:br>
            <a:r>
              <a:rPr lang="ru-RU" b="1" dirty="0"/>
              <a:t>Свои мне сказки говорил.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28449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ru-RU" sz="33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Black" panose="020B0A04020102020204" pitchFamily="34" charset="0"/>
              </a:rPr>
              <a:t>Деление на команды</a:t>
            </a: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906" y="2022620"/>
            <a:ext cx="5526188" cy="379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33" y="0"/>
            <a:ext cx="810833" cy="81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9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0568" y="-1219200"/>
            <a:ext cx="7763814" cy="2736819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Сколько сказок написал А.С. Пушкин?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37" y="0"/>
            <a:ext cx="863194" cy="8579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18" y="1477886"/>
            <a:ext cx="1902117" cy="25178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831" y="4096751"/>
            <a:ext cx="1754361" cy="27049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2975" y="1477886"/>
            <a:ext cx="1891715" cy="24685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65863">
            <a:off x="3076195" y="3841073"/>
            <a:ext cx="2695164" cy="32162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5906" y="1496936"/>
            <a:ext cx="1918278" cy="24685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5680" y="1343685"/>
            <a:ext cx="2118264" cy="26520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8567" y="4039113"/>
            <a:ext cx="2112390" cy="28188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875" y="676275"/>
            <a:ext cx="73342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4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055" y="152400"/>
            <a:ext cx="7773338" cy="1596177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Викторина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«Финансы в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произведениях А. С. Пушкина"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33" y="-61419"/>
            <a:ext cx="910068" cy="904518"/>
          </a:xfrm>
          <a:prstGeom prst="rect">
            <a:avLst/>
          </a:prstGeom>
        </p:spPr>
      </p:pic>
      <p:pic>
        <p:nvPicPr>
          <p:cNvPr id="9" name="Объект 8">
            <a:hlinkClick r:id="rId3" action="ppaction://hlinkpres?slideindex=1&amp;slidetitle="/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1066801" y="1676950"/>
            <a:ext cx="7178754" cy="403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6422"/>
            <a:ext cx="7773338" cy="159617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Кейс «Семейный бюджет 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С. Пушкина"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" y="1219201"/>
            <a:ext cx="5867400" cy="56388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Ознакомьтесь с текстом кейса</a:t>
            </a:r>
          </a:p>
          <a:p>
            <a:r>
              <a:rPr lang="ru-RU" b="1" dirty="0">
                <a:solidFill>
                  <a:srgbClr val="0070C0"/>
                </a:solidFill>
              </a:rPr>
              <a:t>Из чего складывались доходы и расходы типичного помещика первой половины XIX века, который живёт в столице и обращается в высшем свете</a:t>
            </a:r>
            <a:r>
              <a:rPr lang="ru-RU" b="1" dirty="0" smtClean="0">
                <a:solidFill>
                  <a:srgbClr val="0070C0"/>
                </a:solidFill>
              </a:rPr>
              <a:t>?</a:t>
            </a:r>
          </a:p>
          <a:p>
            <a:r>
              <a:rPr lang="ru-RU" b="1" dirty="0">
                <a:solidFill>
                  <a:srgbClr val="0070C0"/>
                </a:solidFill>
              </a:rPr>
              <a:t>Что такое личный бюджет? Зачем он нужен</a:t>
            </a:r>
            <a:r>
              <a:rPr lang="ru-RU" b="1" dirty="0" smtClean="0">
                <a:solidFill>
                  <a:srgbClr val="0070C0"/>
                </a:solidFill>
              </a:rPr>
              <a:t>?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Какие бывают виды бюджета?</a:t>
            </a:r>
          </a:p>
          <a:p>
            <a:r>
              <a:rPr lang="ru-RU" b="1" dirty="0">
                <a:solidFill>
                  <a:srgbClr val="0070C0"/>
                </a:solidFill>
              </a:rPr>
              <a:t>Какие причины дефицита семейного бюджета Пушкиных описаны в тексте? В какой степени на его финансовом положении сказались объективные факторы (например, род занятий и принадлежность к определённому сословию), а в какой — особенности личности поэта</a:t>
            </a:r>
            <a:r>
              <a:rPr lang="ru-RU" b="1" dirty="0" smtClean="0">
                <a:solidFill>
                  <a:srgbClr val="0070C0"/>
                </a:solidFill>
              </a:rPr>
              <a:t>?</a:t>
            </a:r>
          </a:p>
          <a:p>
            <a:r>
              <a:rPr lang="ru-RU" b="1" dirty="0">
                <a:solidFill>
                  <a:srgbClr val="0070C0"/>
                </a:solidFill>
              </a:rPr>
              <a:t>Какие уроки можно извлечь из истории личных финансов Пушкина?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6400800" y="2367093"/>
            <a:ext cx="2590800" cy="342410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Выполните задания к кейсу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33" y="-61419"/>
            <a:ext cx="910068" cy="90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2260015"/>
            <a:ext cx="3886200" cy="2235785"/>
          </a:xfrm>
        </p:spPr>
        <p:txBody>
          <a:bodyPr>
            <a:noAutofit/>
          </a:bodyPr>
          <a:lstStyle/>
          <a:p>
            <a:r>
              <a:rPr lang="ru-RU" sz="3300" b="1" dirty="0"/>
              <a:t>Подведение итогов конкурса команд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85" y="18691"/>
            <a:ext cx="767309" cy="767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8580" r="8042"/>
          <a:stretch/>
        </p:blipFill>
        <p:spPr>
          <a:xfrm>
            <a:off x="4443283" y="2260015"/>
            <a:ext cx="4700718" cy="254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6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330" y="218323"/>
            <a:ext cx="7773338" cy="905482"/>
          </a:xfrm>
        </p:spPr>
        <p:txBody>
          <a:bodyPr/>
          <a:lstStyle/>
          <a:p>
            <a:r>
              <a:rPr lang="ru-RU" b="1" smtClean="0">
                <a:solidFill>
                  <a:schemeClr val="accent6">
                    <a:lumMod val="50000"/>
                  </a:schemeClr>
                </a:solidFill>
              </a:rPr>
              <a:t>Рефлексия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85330" y="985632"/>
            <a:ext cx="7772870" cy="5872367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70C0"/>
                </a:solidFill>
              </a:rPr>
              <a:t>сегодня я узнал...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было </a:t>
            </a:r>
            <a:r>
              <a:rPr lang="ru-RU" sz="2800" b="1" i="1" dirty="0">
                <a:solidFill>
                  <a:srgbClr val="0070C0"/>
                </a:solidFill>
              </a:rPr>
              <a:t>трудно…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я </a:t>
            </a:r>
            <a:r>
              <a:rPr lang="ru-RU" sz="2800" b="1" i="1" dirty="0">
                <a:solidFill>
                  <a:srgbClr val="0070C0"/>
                </a:solidFill>
              </a:rPr>
              <a:t>понял, что…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я </a:t>
            </a:r>
            <a:r>
              <a:rPr lang="ru-RU" sz="2800" b="1" i="1" dirty="0">
                <a:solidFill>
                  <a:srgbClr val="0070C0"/>
                </a:solidFill>
              </a:rPr>
              <a:t>научился…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я </a:t>
            </a:r>
            <a:r>
              <a:rPr lang="ru-RU" sz="2800" b="1" i="1" dirty="0">
                <a:solidFill>
                  <a:srgbClr val="0070C0"/>
                </a:solidFill>
              </a:rPr>
              <a:t>смог…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было </a:t>
            </a:r>
            <a:r>
              <a:rPr lang="ru-RU" sz="2800" b="1" i="1" dirty="0">
                <a:solidFill>
                  <a:srgbClr val="0070C0"/>
                </a:solidFill>
              </a:rPr>
              <a:t>интересно узнать, что…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меня </a:t>
            </a:r>
            <a:r>
              <a:rPr lang="ru-RU" sz="2800" b="1" i="1" dirty="0">
                <a:solidFill>
                  <a:srgbClr val="0070C0"/>
                </a:solidFill>
              </a:rPr>
              <a:t>удивило…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мне </a:t>
            </a:r>
            <a:r>
              <a:rPr lang="ru-RU" sz="2800" b="1" i="1" dirty="0">
                <a:solidFill>
                  <a:srgbClr val="0070C0"/>
                </a:solidFill>
              </a:rPr>
              <a:t>захотелось…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85" y="18691"/>
            <a:ext cx="767309" cy="76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15499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7245</TotalTime>
  <Words>240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Arial Narrow</vt:lpstr>
      <vt:lpstr>Monotype Corsiva</vt:lpstr>
      <vt:lpstr>Times New Roman</vt:lpstr>
      <vt:lpstr>Tw Cen MT</vt:lpstr>
      <vt:lpstr>Капля</vt:lpstr>
      <vt:lpstr>Презентация PowerPoint</vt:lpstr>
      <vt:lpstr>Литературное наследие А.С. Пушкина является неоценимым вкладом в мировую культуру.  </vt:lpstr>
      <vt:lpstr>Презентация PowerPoint</vt:lpstr>
      <vt:lpstr>Деление на команды</vt:lpstr>
      <vt:lpstr>Сколько сказок написал А.С. Пушкин?</vt:lpstr>
      <vt:lpstr>Викторина «Финансы в произведениях А. С. Пушкина" </vt:lpstr>
      <vt:lpstr>Кейс «Семейный бюджет А. С. Пушкина" </vt:lpstr>
      <vt:lpstr>Подведение итогов конкурса команд</vt:lpstr>
      <vt:lpstr>Рефлексия </vt:lpstr>
      <vt:lpstr>спасибо за активное участие! Желаю Всем финансово благоразумного поведения!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мазанова Ольга</dc:creator>
  <cp:lastModifiedBy>Мазанова Ольга</cp:lastModifiedBy>
  <cp:revision>124</cp:revision>
  <cp:lastPrinted>1601-01-01T00:00:00Z</cp:lastPrinted>
  <dcterms:created xsi:type="dcterms:W3CDTF">1601-01-01T00:00:00Z</dcterms:created>
  <dcterms:modified xsi:type="dcterms:W3CDTF">2024-02-14T14:59:57Z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