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60" r:id="rId1"/>
  </p:sldMasterIdLst>
  <p:notesMasterIdLst>
    <p:notesMasterId r:id="rId175"/>
  </p:notesMasterIdLst>
  <p:sldIdLst>
    <p:sldId id="495" r:id="rId2"/>
    <p:sldId id="497" r:id="rId3"/>
    <p:sldId id="496" r:id="rId4"/>
    <p:sldId id="264" r:id="rId5"/>
    <p:sldId id="323" r:id="rId6"/>
    <p:sldId id="324" r:id="rId7"/>
    <p:sldId id="326" r:id="rId8"/>
    <p:sldId id="327" r:id="rId9"/>
    <p:sldId id="328" r:id="rId10"/>
    <p:sldId id="329" r:id="rId11"/>
    <p:sldId id="330" r:id="rId12"/>
    <p:sldId id="331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5" r:id="rId27"/>
    <p:sldId id="346" r:id="rId28"/>
    <p:sldId id="347" r:id="rId29"/>
    <p:sldId id="348" r:id="rId30"/>
    <p:sldId id="349" r:id="rId31"/>
    <p:sldId id="350" r:id="rId32"/>
    <p:sldId id="351" r:id="rId33"/>
    <p:sldId id="352" r:id="rId34"/>
    <p:sldId id="353" r:id="rId35"/>
    <p:sldId id="354" r:id="rId36"/>
    <p:sldId id="355" r:id="rId37"/>
    <p:sldId id="356" r:id="rId38"/>
    <p:sldId id="357" r:id="rId39"/>
    <p:sldId id="358" r:id="rId40"/>
    <p:sldId id="359" r:id="rId41"/>
    <p:sldId id="360" r:id="rId42"/>
    <p:sldId id="361" r:id="rId43"/>
    <p:sldId id="362" r:id="rId44"/>
    <p:sldId id="365" r:id="rId45"/>
    <p:sldId id="366" r:id="rId46"/>
    <p:sldId id="367" r:id="rId47"/>
    <p:sldId id="368" r:id="rId48"/>
    <p:sldId id="369" r:id="rId49"/>
    <p:sldId id="370" r:id="rId50"/>
    <p:sldId id="371" r:id="rId51"/>
    <p:sldId id="372" r:id="rId52"/>
    <p:sldId id="373" r:id="rId53"/>
    <p:sldId id="374" r:id="rId54"/>
    <p:sldId id="375" r:id="rId55"/>
    <p:sldId id="376" r:id="rId56"/>
    <p:sldId id="377" r:id="rId57"/>
    <p:sldId id="378" r:id="rId58"/>
    <p:sldId id="379" r:id="rId59"/>
    <p:sldId id="380" r:id="rId60"/>
    <p:sldId id="381" r:id="rId61"/>
    <p:sldId id="382" r:id="rId62"/>
    <p:sldId id="383" r:id="rId63"/>
    <p:sldId id="384" r:id="rId64"/>
    <p:sldId id="385" r:id="rId65"/>
    <p:sldId id="386" r:id="rId66"/>
    <p:sldId id="387" r:id="rId67"/>
    <p:sldId id="388" r:id="rId68"/>
    <p:sldId id="389" r:id="rId69"/>
    <p:sldId id="390" r:id="rId70"/>
    <p:sldId id="391" r:id="rId71"/>
    <p:sldId id="392" r:id="rId72"/>
    <p:sldId id="393" r:id="rId73"/>
    <p:sldId id="394" r:id="rId74"/>
    <p:sldId id="395" r:id="rId75"/>
    <p:sldId id="396" r:id="rId76"/>
    <p:sldId id="397" r:id="rId77"/>
    <p:sldId id="398" r:id="rId78"/>
    <p:sldId id="399" r:id="rId79"/>
    <p:sldId id="400" r:id="rId80"/>
    <p:sldId id="401" r:id="rId81"/>
    <p:sldId id="402" r:id="rId82"/>
    <p:sldId id="403" r:id="rId83"/>
    <p:sldId id="404" r:id="rId84"/>
    <p:sldId id="405" r:id="rId85"/>
    <p:sldId id="406" r:id="rId86"/>
    <p:sldId id="407" r:id="rId87"/>
    <p:sldId id="408" r:id="rId88"/>
    <p:sldId id="409" r:id="rId89"/>
    <p:sldId id="410" r:id="rId90"/>
    <p:sldId id="411" r:id="rId91"/>
    <p:sldId id="412" r:id="rId92"/>
    <p:sldId id="413" r:id="rId93"/>
    <p:sldId id="414" r:id="rId94"/>
    <p:sldId id="415" r:id="rId95"/>
    <p:sldId id="416" r:id="rId96"/>
    <p:sldId id="417" r:id="rId97"/>
    <p:sldId id="418" r:id="rId98"/>
    <p:sldId id="419" r:id="rId99"/>
    <p:sldId id="420" r:id="rId100"/>
    <p:sldId id="421" r:id="rId101"/>
    <p:sldId id="422" r:id="rId102"/>
    <p:sldId id="423" r:id="rId103"/>
    <p:sldId id="424" r:id="rId104"/>
    <p:sldId id="425" r:id="rId105"/>
    <p:sldId id="426" r:id="rId106"/>
    <p:sldId id="427" r:id="rId107"/>
    <p:sldId id="428" r:id="rId108"/>
    <p:sldId id="429" r:id="rId109"/>
    <p:sldId id="430" r:id="rId110"/>
    <p:sldId id="431" r:id="rId111"/>
    <p:sldId id="432" r:id="rId112"/>
    <p:sldId id="433" r:id="rId113"/>
    <p:sldId id="434" r:id="rId114"/>
    <p:sldId id="435" r:id="rId115"/>
    <p:sldId id="436" r:id="rId116"/>
    <p:sldId id="437" r:id="rId117"/>
    <p:sldId id="438" r:id="rId118"/>
    <p:sldId id="439" r:id="rId119"/>
    <p:sldId id="440" r:id="rId120"/>
    <p:sldId id="441" r:id="rId121"/>
    <p:sldId id="442" r:id="rId122"/>
    <p:sldId id="443" r:id="rId123"/>
    <p:sldId id="444" r:id="rId124"/>
    <p:sldId id="445" r:id="rId125"/>
    <p:sldId id="446" r:id="rId126"/>
    <p:sldId id="447" r:id="rId127"/>
    <p:sldId id="448" r:id="rId128"/>
    <p:sldId id="449" r:id="rId129"/>
    <p:sldId id="450" r:id="rId130"/>
    <p:sldId id="451" r:id="rId131"/>
    <p:sldId id="452" r:id="rId132"/>
    <p:sldId id="453" r:id="rId133"/>
    <p:sldId id="454" r:id="rId134"/>
    <p:sldId id="455" r:id="rId135"/>
    <p:sldId id="456" r:id="rId136"/>
    <p:sldId id="457" r:id="rId137"/>
    <p:sldId id="458" r:id="rId138"/>
    <p:sldId id="459" r:id="rId139"/>
    <p:sldId id="460" r:id="rId140"/>
    <p:sldId id="461" r:id="rId141"/>
    <p:sldId id="462" r:id="rId142"/>
    <p:sldId id="463" r:id="rId143"/>
    <p:sldId id="464" r:id="rId144"/>
    <p:sldId id="465" r:id="rId145"/>
    <p:sldId id="466" r:id="rId146"/>
    <p:sldId id="467" r:id="rId147"/>
    <p:sldId id="468" r:id="rId148"/>
    <p:sldId id="469" r:id="rId149"/>
    <p:sldId id="470" r:id="rId150"/>
    <p:sldId id="471" r:id="rId151"/>
    <p:sldId id="472" r:id="rId152"/>
    <p:sldId id="473" r:id="rId153"/>
    <p:sldId id="474" r:id="rId154"/>
    <p:sldId id="475" r:id="rId155"/>
    <p:sldId id="476" r:id="rId156"/>
    <p:sldId id="477" r:id="rId157"/>
    <p:sldId id="478" r:id="rId158"/>
    <p:sldId id="479" r:id="rId159"/>
    <p:sldId id="480" r:id="rId160"/>
    <p:sldId id="481" r:id="rId161"/>
    <p:sldId id="482" r:id="rId162"/>
    <p:sldId id="483" r:id="rId163"/>
    <p:sldId id="484" r:id="rId164"/>
    <p:sldId id="485" r:id="rId165"/>
    <p:sldId id="486" r:id="rId166"/>
    <p:sldId id="487" r:id="rId167"/>
    <p:sldId id="488" r:id="rId168"/>
    <p:sldId id="489" r:id="rId169"/>
    <p:sldId id="490" r:id="rId170"/>
    <p:sldId id="491" r:id="rId171"/>
    <p:sldId id="492" r:id="rId172"/>
    <p:sldId id="493" r:id="rId173"/>
    <p:sldId id="494" r:id="rId174"/>
  </p:sldIdLst>
  <p:sldSz cx="9144000" cy="5143500" type="screen16x9"/>
  <p:notesSz cx="6858000" cy="9144000"/>
  <p:embeddedFontLst>
    <p:embeddedFont>
      <p:font typeface="Tahoma" panose="020B0604030504040204" pitchFamily="34" charset="0"/>
      <p:regular r:id="rId176"/>
      <p:bold r:id="rId177"/>
    </p:embeddedFont>
    <p:embeddedFont>
      <p:font typeface="Cambria Math" panose="02040503050406030204" pitchFamily="18" charset="0"/>
      <p:regular r:id="rId178"/>
    </p:embeddedFont>
    <p:embeddedFont>
      <p:font typeface="Calibri" panose="020F0502020204030204" pitchFamily="34" charset="0"/>
      <p:regular r:id="rId179"/>
      <p:bold r:id="rId180"/>
      <p:italic r:id="rId181"/>
      <p:boldItalic r:id="rId182"/>
    </p:embeddedFont>
    <p:embeddedFont>
      <p:font typeface="Merriweather" panose="020B0604020202020204" charset="-52"/>
      <p:regular r:id="rId183"/>
      <p:bold r:id="rId184"/>
      <p:italic r:id="rId185"/>
      <p:boldItalic r:id="rId186"/>
    </p:embeddedFont>
    <p:embeddedFont>
      <p:font typeface="Roboto" panose="020B0604020202020204" charset="0"/>
      <p:regular r:id="rId187"/>
      <p:bold r:id="rId188"/>
      <p:italic r:id="rId189"/>
      <p:boldItalic r:id="rId190"/>
    </p:embeddedFont>
    <p:embeddedFont>
      <p:font typeface="Roboto Slab" panose="020B0604020202020204" charset="0"/>
      <p:regular r:id="rId191"/>
      <p:bold r:id="rId192"/>
    </p:embeddedFont>
  </p:embeddedFontLst>
  <p:defaultTextStyle>
    <a:defPPr>
      <a:defRPr lang="ru-RU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7" userDrawn="1">
          <p15:clr>
            <a:srgbClr val="A4A3A4"/>
          </p15:clr>
        </p15:guide>
        <p15:guide id="2" pos="5534" userDrawn="1">
          <p15:clr>
            <a:srgbClr val="A4A3A4"/>
          </p15:clr>
        </p15:guide>
        <p15:guide id="3" orient="horz" pos="3003" userDrawn="1">
          <p15:clr>
            <a:srgbClr val="A4A3A4"/>
          </p15:clr>
        </p15:guide>
        <p15:guide id="4" pos="2948" userDrawn="1">
          <p15:clr>
            <a:srgbClr val="A4A3A4"/>
          </p15:clr>
        </p15:guide>
        <p15:guide id="6" pos="204" userDrawn="1">
          <p15:clr>
            <a:srgbClr val="A4A3A4"/>
          </p15:clr>
        </p15:guide>
        <p15:guide id="11" pos="2744" userDrawn="1">
          <p15:clr>
            <a:srgbClr val="A4A3A4"/>
          </p15:clr>
        </p15:guide>
        <p15:guide id="12" pos="1837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2109" userDrawn="1">
          <p15:clr>
            <a:srgbClr val="A4A3A4"/>
          </p15:clr>
        </p15:guide>
        <p15:guide id="15" pos="36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DDDF"/>
    <a:srgbClr val="DD4935"/>
    <a:srgbClr val="005014"/>
    <a:srgbClr val="006644"/>
    <a:srgbClr val="0070C0"/>
    <a:srgbClr val="098EAA"/>
    <a:srgbClr val="000000"/>
    <a:srgbClr val="FFFFFF"/>
    <a:srgbClr val="0D3380"/>
    <a:srgbClr val="040D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173" autoAdjust="0"/>
    <p:restoredTop sz="92597" autoAdjust="0"/>
  </p:normalViewPr>
  <p:slideViewPr>
    <p:cSldViewPr snapToGrid="0" showGuides="1">
      <p:cViewPr varScale="1">
        <p:scale>
          <a:sx n="83" d="100"/>
          <a:sy n="83" d="100"/>
        </p:scale>
        <p:origin x="84" y="330"/>
      </p:cViewPr>
      <p:guideLst>
        <p:guide orient="horz" pos="237"/>
        <p:guide pos="5534"/>
        <p:guide orient="horz" pos="3003"/>
        <p:guide pos="2948"/>
        <p:guide pos="204"/>
        <p:guide pos="2744"/>
        <p:guide pos="1837"/>
        <p:guide pos="3901"/>
        <p:guide pos="2109"/>
        <p:guide pos="36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98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5" Type="http://schemas.openxmlformats.org/officeDocument/2006/relationships/notesMaster" Target="notesMasters/notesMaster1.xml"/><Relationship Id="rId170" Type="http://schemas.openxmlformats.org/officeDocument/2006/relationships/slide" Target="slides/slide169.xml"/><Relationship Id="rId191" Type="http://schemas.openxmlformats.org/officeDocument/2006/relationships/font" Target="fonts/font16.fntdata"/><Relationship Id="rId196" Type="http://schemas.openxmlformats.org/officeDocument/2006/relationships/tableStyles" Target="tableStyle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181" Type="http://schemas.openxmlformats.org/officeDocument/2006/relationships/font" Target="fonts/font6.fntdata"/><Relationship Id="rId186" Type="http://schemas.openxmlformats.org/officeDocument/2006/relationships/font" Target="fonts/font11.fntdata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font" Target="fonts/font1.fntdata"/><Relationship Id="rId192" Type="http://schemas.openxmlformats.org/officeDocument/2006/relationships/font" Target="fonts/font17.fntdata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font" Target="fonts/font7.fntdata"/><Relationship Id="rId187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font" Target="fonts/font2.fntdata"/><Relationship Id="rId172" Type="http://schemas.openxmlformats.org/officeDocument/2006/relationships/slide" Target="slides/slide171.xml"/><Relationship Id="rId193" Type="http://schemas.openxmlformats.org/officeDocument/2006/relationships/presProps" Target="presProp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font" Target="fonts/font13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font" Target="fonts/font8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font" Target="fonts/font3.fntdata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font" Target="fonts/font9.fntdata"/><Relationship Id="rId189" Type="http://schemas.openxmlformats.org/officeDocument/2006/relationships/font" Target="fonts/font14.fntdata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font" Target="fonts/font4.fntdata"/><Relationship Id="rId195" Type="http://schemas.openxmlformats.org/officeDocument/2006/relationships/theme" Target="theme/theme1.xml"/><Relationship Id="rId190" Type="http://schemas.openxmlformats.org/officeDocument/2006/relationships/font" Target="fonts/font15.fntdata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font" Target="fonts/font5.fntdata"/><Relationship Id="rId26" Type="http://schemas.openxmlformats.org/officeDocument/2006/relationships/slide" Target="slides/slide2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5BEF2C-B300-46D5-8036-A5B0A33E22D9}" type="datetimeFigureOut">
              <a:rPr lang="ru-RU" smtClean="0"/>
              <a:pPr/>
              <a:t>09.01.2024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1E0E06-5A83-4907-924B-CCA8D8A712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4702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E0E06-5A83-4907-924B-CCA8D8A71266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083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E0E06-5A83-4907-924B-CCA8D8A71266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5768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E0E06-5A83-4907-924B-CCA8D8A71266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5219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pPr/>
              <a:t>09.01.2024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5502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pPr/>
              <a:t>09.01.2024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250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pPr/>
              <a:t>09.01.2024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8150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pPr/>
              <a:t>09.01.2024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21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pPr/>
              <a:t>09.01.2024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768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pPr/>
              <a:t>09.01.2024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0226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pPr/>
              <a:t>09.01.2024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623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pPr/>
              <a:t>09.01.2024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775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pPr/>
              <a:t>09.01.2024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4678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pPr/>
              <a:t>09.01.2024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6480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3A9A6-A7C6-4281-A39F-5DC6615D86C6}" type="datetimeFigureOut">
              <a:rPr lang="ru-RU" smtClean="0"/>
              <a:pPr/>
              <a:t>09.01.2024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F8C33-7088-481A-939B-C850E0D4CD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7541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83A9A6-A7C6-4281-A39F-5DC6615D86C6}" type="datetimeFigureOut">
              <a:rPr lang="ru-RU" smtClean="0"/>
              <a:pPr/>
              <a:t>09.01.2024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F8C33-7088-481A-939B-C850E0D4CD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838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" Target="slide101.xml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103.xml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105.xml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" Target="slide107.xml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" Target="slide109.xml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" Target="slide111.xml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" Target="slide113.xml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" Target="slide115.xml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117.xml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119.xml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" Target="slide121.xml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" Target="slide123.xml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" Target="slide125.xml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" Target="slide127.xml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" Target="slide129.xml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131.xml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133.xml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" Target="slide135.xml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" Target="slide137.xml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" Target="slide139.xml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" Target="slide141.xml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" Target="slide143.xml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145.xml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147.xml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" Target="slide149.xml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" Target="slide151.xml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" Target="slide153.xml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" Target="slide155.xml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" Target="slide157.xml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159.xml"/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161.xml"/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" Target="slide163.xml"/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" Target="slide165.xml"/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" Target="slide167.xml"/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" Target="slide169.xml"/><Relationship Id="rId1" Type="http://schemas.openxmlformats.org/officeDocument/2006/relationships/slideLayout" Target="../slideLayouts/slideLayout7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" Target="slide171.xml"/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173.xml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slide" Target="slide61.xml"/><Relationship Id="rId18" Type="http://schemas.openxmlformats.org/officeDocument/2006/relationships/slide" Target="slide76.xml"/><Relationship Id="rId26" Type="http://schemas.openxmlformats.org/officeDocument/2006/relationships/slide" Target="slide98.xml"/><Relationship Id="rId39" Type="http://schemas.openxmlformats.org/officeDocument/2006/relationships/slide" Target="slide124.xml"/><Relationship Id="rId21" Type="http://schemas.openxmlformats.org/officeDocument/2006/relationships/slide" Target="slide85.xml"/><Relationship Id="rId34" Type="http://schemas.openxmlformats.org/officeDocument/2006/relationships/slide" Target="slide114.xml"/><Relationship Id="rId42" Type="http://schemas.openxmlformats.org/officeDocument/2006/relationships/slide" Target="slide130.xml"/><Relationship Id="rId47" Type="http://schemas.openxmlformats.org/officeDocument/2006/relationships/slide" Target="slide140.xml"/><Relationship Id="rId50" Type="http://schemas.openxmlformats.org/officeDocument/2006/relationships/slide" Target="slide146.xml"/><Relationship Id="rId55" Type="http://schemas.openxmlformats.org/officeDocument/2006/relationships/slide" Target="slide156.xml"/><Relationship Id="rId63" Type="http://schemas.openxmlformats.org/officeDocument/2006/relationships/slide" Target="slide19.xml"/><Relationship Id="rId68" Type="http://schemas.openxmlformats.org/officeDocument/2006/relationships/slide" Target="slide162.xml"/><Relationship Id="rId7" Type="http://schemas.openxmlformats.org/officeDocument/2006/relationships/slide" Target="slide43.xml"/><Relationship Id="rId71" Type="http://schemas.openxmlformats.org/officeDocument/2006/relationships/slide" Target="slide168.xml"/><Relationship Id="rId2" Type="http://schemas.openxmlformats.org/officeDocument/2006/relationships/notesSlide" Target="../notesSlides/notesSlide3.xml"/><Relationship Id="rId16" Type="http://schemas.openxmlformats.org/officeDocument/2006/relationships/slide" Target="slide70.xml"/><Relationship Id="rId29" Type="http://schemas.openxmlformats.org/officeDocument/2006/relationships/slide" Target="slide104.xml"/><Relationship Id="rId11" Type="http://schemas.openxmlformats.org/officeDocument/2006/relationships/slide" Target="slide55.xml"/><Relationship Id="rId24" Type="http://schemas.openxmlformats.org/officeDocument/2006/relationships/slide" Target="slide94.xml"/><Relationship Id="rId32" Type="http://schemas.openxmlformats.org/officeDocument/2006/relationships/slide" Target="slide110.xml"/><Relationship Id="rId37" Type="http://schemas.openxmlformats.org/officeDocument/2006/relationships/slide" Target="slide120.xml"/><Relationship Id="rId40" Type="http://schemas.openxmlformats.org/officeDocument/2006/relationships/slide" Target="slide126.xml"/><Relationship Id="rId45" Type="http://schemas.openxmlformats.org/officeDocument/2006/relationships/slide" Target="slide136.xml"/><Relationship Id="rId53" Type="http://schemas.openxmlformats.org/officeDocument/2006/relationships/slide" Target="slide152.xml"/><Relationship Id="rId58" Type="http://schemas.openxmlformats.org/officeDocument/2006/relationships/slide" Target="slide4.xml"/><Relationship Id="rId66" Type="http://schemas.openxmlformats.org/officeDocument/2006/relationships/slide" Target="slide28.xml"/><Relationship Id="rId5" Type="http://schemas.openxmlformats.org/officeDocument/2006/relationships/slide" Target="slide37.xml"/><Relationship Id="rId15" Type="http://schemas.openxmlformats.org/officeDocument/2006/relationships/slide" Target="slide67.xml"/><Relationship Id="rId23" Type="http://schemas.openxmlformats.org/officeDocument/2006/relationships/slide" Target="slide91.xml"/><Relationship Id="rId28" Type="http://schemas.openxmlformats.org/officeDocument/2006/relationships/slide" Target="slide102.xml"/><Relationship Id="rId36" Type="http://schemas.openxmlformats.org/officeDocument/2006/relationships/slide" Target="slide118.xml"/><Relationship Id="rId49" Type="http://schemas.openxmlformats.org/officeDocument/2006/relationships/slide" Target="slide144.xml"/><Relationship Id="rId57" Type="http://schemas.openxmlformats.org/officeDocument/2006/relationships/slide" Target="slide160.xml"/><Relationship Id="rId61" Type="http://schemas.openxmlformats.org/officeDocument/2006/relationships/slide" Target="slide13.xml"/><Relationship Id="rId10" Type="http://schemas.openxmlformats.org/officeDocument/2006/relationships/slide" Target="slide52.xml"/><Relationship Id="rId19" Type="http://schemas.openxmlformats.org/officeDocument/2006/relationships/slide" Target="slide79.xml"/><Relationship Id="rId31" Type="http://schemas.openxmlformats.org/officeDocument/2006/relationships/slide" Target="slide108.xml"/><Relationship Id="rId44" Type="http://schemas.openxmlformats.org/officeDocument/2006/relationships/slide" Target="slide134.xml"/><Relationship Id="rId52" Type="http://schemas.openxmlformats.org/officeDocument/2006/relationships/slide" Target="slide150.xml"/><Relationship Id="rId60" Type="http://schemas.openxmlformats.org/officeDocument/2006/relationships/slide" Target="slide10.xml"/><Relationship Id="rId65" Type="http://schemas.openxmlformats.org/officeDocument/2006/relationships/slide" Target="slide25.xml"/><Relationship Id="rId73" Type="http://schemas.openxmlformats.org/officeDocument/2006/relationships/slide" Target="slide172.xml"/><Relationship Id="rId4" Type="http://schemas.openxmlformats.org/officeDocument/2006/relationships/slide" Target="slide34.xml"/><Relationship Id="rId9" Type="http://schemas.openxmlformats.org/officeDocument/2006/relationships/slide" Target="slide49.xml"/><Relationship Id="rId14" Type="http://schemas.openxmlformats.org/officeDocument/2006/relationships/slide" Target="slide64.xml"/><Relationship Id="rId22" Type="http://schemas.openxmlformats.org/officeDocument/2006/relationships/slide" Target="slide88.xml"/><Relationship Id="rId27" Type="http://schemas.openxmlformats.org/officeDocument/2006/relationships/slide" Target="slide100.xml"/><Relationship Id="rId30" Type="http://schemas.openxmlformats.org/officeDocument/2006/relationships/slide" Target="slide106.xml"/><Relationship Id="rId35" Type="http://schemas.openxmlformats.org/officeDocument/2006/relationships/slide" Target="slide116.xml"/><Relationship Id="rId43" Type="http://schemas.openxmlformats.org/officeDocument/2006/relationships/slide" Target="slide132.xml"/><Relationship Id="rId48" Type="http://schemas.openxmlformats.org/officeDocument/2006/relationships/slide" Target="slide142.xml"/><Relationship Id="rId56" Type="http://schemas.openxmlformats.org/officeDocument/2006/relationships/slide" Target="slide158.xml"/><Relationship Id="rId64" Type="http://schemas.openxmlformats.org/officeDocument/2006/relationships/slide" Target="slide22.xml"/><Relationship Id="rId69" Type="http://schemas.openxmlformats.org/officeDocument/2006/relationships/slide" Target="slide164.xml"/><Relationship Id="rId8" Type="http://schemas.openxmlformats.org/officeDocument/2006/relationships/slide" Target="slide46.xml"/><Relationship Id="rId51" Type="http://schemas.openxmlformats.org/officeDocument/2006/relationships/slide" Target="slide148.xml"/><Relationship Id="rId72" Type="http://schemas.openxmlformats.org/officeDocument/2006/relationships/slide" Target="slide170.xml"/><Relationship Id="rId3" Type="http://schemas.openxmlformats.org/officeDocument/2006/relationships/image" Target="../media/image4.png"/><Relationship Id="rId12" Type="http://schemas.openxmlformats.org/officeDocument/2006/relationships/slide" Target="slide58.xml"/><Relationship Id="rId17" Type="http://schemas.openxmlformats.org/officeDocument/2006/relationships/slide" Target="slide73.xml"/><Relationship Id="rId25" Type="http://schemas.openxmlformats.org/officeDocument/2006/relationships/slide" Target="slide96.xml"/><Relationship Id="rId33" Type="http://schemas.openxmlformats.org/officeDocument/2006/relationships/slide" Target="slide112.xml"/><Relationship Id="rId38" Type="http://schemas.openxmlformats.org/officeDocument/2006/relationships/slide" Target="slide122.xml"/><Relationship Id="rId46" Type="http://schemas.openxmlformats.org/officeDocument/2006/relationships/slide" Target="slide138.xml"/><Relationship Id="rId59" Type="http://schemas.openxmlformats.org/officeDocument/2006/relationships/slide" Target="slide7.xml"/><Relationship Id="rId67" Type="http://schemas.openxmlformats.org/officeDocument/2006/relationships/slide" Target="slide31.xml"/><Relationship Id="rId20" Type="http://schemas.openxmlformats.org/officeDocument/2006/relationships/slide" Target="slide82.xml"/><Relationship Id="rId41" Type="http://schemas.openxmlformats.org/officeDocument/2006/relationships/slide" Target="slide128.xml"/><Relationship Id="rId54" Type="http://schemas.openxmlformats.org/officeDocument/2006/relationships/slide" Target="slide154.xml"/><Relationship Id="rId62" Type="http://schemas.openxmlformats.org/officeDocument/2006/relationships/slide" Target="slide16.xml"/><Relationship Id="rId70" Type="http://schemas.openxmlformats.org/officeDocument/2006/relationships/slide" Target="slide16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3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47.xml"/><Relationship Id="rId2" Type="http://schemas.openxmlformats.org/officeDocument/2006/relationships/slide" Target="slide4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50.xml"/><Relationship Id="rId2" Type="http://schemas.openxmlformats.org/officeDocument/2006/relationships/slide" Target="slide5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2" Type="http://schemas.openxmlformats.org/officeDocument/2006/relationships/slide" Target="slide5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56.xml"/><Relationship Id="rId2" Type="http://schemas.openxmlformats.org/officeDocument/2006/relationships/slide" Target="slide5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60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59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63.xml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65.xml"/><Relationship Id="rId2" Type="http://schemas.openxmlformats.org/officeDocument/2006/relationships/slide" Target="slide6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69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68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72.xml"/><Relationship Id="rId2" Type="http://schemas.openxmlformats.org/officeDocument/2006/relationships/slide" Target="slide7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2" Type="http://schemas.openxmlformats.org/officeDocument/2006/relationships/slide" Target="slide7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" Target="slide78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7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80.xml"/><Relationship Id="rId2" Type="http://schemas.openxmlformats.org/officeDocument/2006/relationships/slide" Target="slide8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" Target="slide83.xml"/><Relationship Id="rId2" Type="http://schemas.openxmlformats.org/officeDocument/2006/relationships/slide" Target="slide8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" Target="slide87.xml"/><Relationship Id="rId2" Type="http://schemas.openxmlformats.org/officeDocument/2006/relationships/slide" Target="slide8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" Target="slide89.xml"/><Relationship Id="rId2" Type="http://schemas.openxmlformats.org/officeDocument/2006/relationships/slide" Target="slide9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93.xml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" Target="slide95.xml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" Target="slide97.xml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" Target="slide99.xml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23851" y="893688"/>
            <a:ext cx="4032250" cy="147732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4800" dirty="0">
                <a:solidFill>
                  <a:srgbClr val="005014"/>
                </a:solidFill>
                <a:latin typeface="+mj-lt"/>
              </a:rPr>
              <a:t>Новогодняя игра</a:t>
            </a:r>
          </a:p>
        </p:txBody>
      </p:sp>
      <p:sp>
        <p:nvSpPr>
          <p:cNvPr id="5" name="Скругленный прямоугольник 15">
            <a:hlinkClick r:id="rId4" action="ppaction://hlinksldjump"/>
            <a:extLst>
              <a:ext uri="{FF2B5EF4-FFF2-40B4-BE49-F238E27FC236}">
                <a16:creationId xmlns:a16="http://schemas.microsoft.com/office/drawing/2014/main" xmlns="" id="{4F70C4FF-0826-40ED-81BD-E78A29987A61}"/>
              </a:ext>
            </a:extLst>
          </p:cNvPr>
          <p:cNvSpPr/>
          <p:nvPr/>
        </p:nvSpPr>
        <p:spPr>
          <a:xfrm>
            <a:off x="975986" y="2710601"/>
            <a:ext cx="2799417" cy="774937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 w="38100">
            <a:noFill/>
          </a:ln>
          <a:effectLst>
            <a:outerShdw blurRad="381000" dist="152400" dir="5400000" sx="96000" sy="96000" algn="t" rotWithShape="0">
              <a:schemeClr val="accent6">
                <a:lumMod val="50000"/>
                <a:alpha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+mj-lt"/>
              </a:rPr>
              <a:t>Начать</a:t>
            </a:r>
          </a:p>
        </p:txBody>
      </p:sp>
      <p:sp>
        <p:nvSpPr>
          <p:cNvPr id="7" name="Скругленный прямоугольник 15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4F70C4FF-0826-40ED-81BD-E78A29987A61}"/>
              </a:ext>
            </a:extLst>
          </p:cNvPr>
          <p:cNvSpPr/>
          <p:nvPr/>
        </p:nvSpPr>
        <p:spPr>
          <a:xfrm>
            <a:off x="975986" y="3868402"/>
            <a:ext cx="2799417" cy="688378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 w="38100">
            <a:noFill/>
          </a:ln>
          <a:effectLst>
            <a:outerShdw blurRad="381000" dist="152400" dir="5400000" sx="96000" sy="96000" algn="t" rotWithShape="0">
              <a:schemeClr val="accent6">
                <a:lumMod val="50000"/>
                <a:alpha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+mj-lt"/>
              </a:rPr>
              <a:t>Правила игры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95" r="14894"/>
          <a:stretch/>
        </p:blipFill>
        <p:spPr>
          <a:xfrm>
            <a:off x="5352123" y="364602"/>
            <a:ext cx="2384092" cy="4414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441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3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28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947782" y="2335765"/>
            <a:ext cx="3837443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Венгрии </a:t>
            </a:r>
          </a:p>
        </p:txBody>
      </p:sp>
      <p:sp>
        <p:nvSpPr>
          <p:cNvPr id="29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947782" y="3263682"/>
            <a:ext cx="3837443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Англии </a:t>
            </a:r>
          </a:p>
        </p:txBody>
      </p:sp>
      <p:sp>
        <p:nvSpPr>
          <p:cNvPr id="30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947782" y="4191599"/>
            <a:ext cx="3837443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На Кубе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4" y="648146"/>
            <a:ext cx="5473701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1800" dirty="0">
                <a:latin typeface="+mj-lt"/>
                <a:ea typeface="Tahoma" panose="020B0604030504040204" pitchFamily="34" charset="0"/>
              </a:rPr>
              <a:t>В какой стране есть традиция перед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1800" dirty="0">
                <a:latin typeface="+mj-lt"/>
                <a:ea typeface="Tahoma" panose="020B0604030504040204" pitchFamily="34" charset="0"/>
              </a:rPr>
              <a:t>Новым годом наполнять всю посуду водой, а с наступлением праздника - выливать её из окон?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3" t="12152" r="4993"/>
          <a:stretch/>
        </p:blipFill>
        <p:spPr>
          <a:xfrm>
            <a:off x="740740" y="2423451"/>
            <a:ext cx="2118208" cy="2720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724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34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6" y="648146"/>
            <a:ext cx="3997324" cy="10497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Что находится внутри новогодней хлопушки?</a:t>
            </a:r>
          </a:p>
        </p:txBody>
      </p:sp>
      <p:sp>
        <p:nvSpPr>
          <p:cNvPr id="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B1757EF4-5E4A-1E64-3B09-4780FA6FA9C5}"/>
              </a:ext>
            </a:extLst>
          </p:cNvPr>
          <p:cNvSpPr/>
          <p:nvPr/>
        </p:nvSpPr>
        <p:spPr>
          <a:xfrm>
            <a:off x="358775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tx1"/>
                </a:solidFill>
              </a:rPr>
              <a:t>Узнать ответ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8AA5B9F-58B1-7CCA-F069-3BFE1F4769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626"/>
          <a:stretch/>
        </p:blipFill>
        <p:spPr>
          <a:xfrm>
            <a:off x="4787901" y="249641"/>
            <a:ext cx="4545509" cy="4619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122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34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024AFBC9-13C1-A49E-8F43-DBE12213DF6E}"/>
              </a:ext>
            </a:extLst>
          </p:cNvPr>
          <p:cNvSpPr/>
          <p:nvPr/>
        </p:nvSpPr>
        <p:spPr>
          <a:xfrm>
            <a:off x="323850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Следующий вопрос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A25A5265-F9E3-180E-BB9B-075EF4FA87E1}"/>
              </a:ext>
            </a:extLst>
          </p:cNvPr>
          <p:cNvSpPr txBox="1"/>
          <p:nvPr/>
        </p:nvSpPr>
        <p:spPr>
          <a:xfrm>
            <a:off x="358776" y="648146"/>
            <a:ext cx="3997324" cy="10497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Что находится внутри новогодней хлопушки?</a:t>
            </a:r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xmlns="" id="{730AB2D3-7E4C-740F-2E4D-5813AFBE9ADB}"/>
              </a:ext>
            </a:extLst>
          </p:cNvPr>
          <p:cNvSpPr txBox="1"/>
          <p:nvPr/>
        </p:nvSpPr>
        <p:spPr>
          <a:xfrm>
            <a:off x="323850" y="2276853"/>
            <a:ext cx="5371556" cy="11880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</a:pPr>
            <a:r>
              <a:rPr lang="ru-RU" sz="7000" dirty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Конфетти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r="29373"/>
          <a:stretch/>
        </p:blipFill>
        <p:spPr>
          <a:xfrm>
            <a:off x="5259251" y="582605"/>
            <a:ext cx="3676405" cy="3572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39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35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4501323" cy="16037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Где расположена ледяная избушка, в которой проживает зима?</a:t>
            </a:r>
          </a:p>
        </p:txBody>
      </p:sp>
      <p:sp>
        <p:nvSpPr>
          <p:cNvPr id="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B1757EF4-5E4A-1E64-3B09-4780FA6FA9C5}"/>
              </a:ext>
            </a:extLst>
          </p:cNvPr>
          <p:cNvSpPr/>
          <p:nvPr/>
        </p:nvSpPr>
        <p:spPr>
          <a:xfrm>
            <a:off x="358775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tx1"/>
                </a:solidFill>
              </a:rPr>
              <a:t>Узнать ответ</a:t>
            </a:r>
          </a:p>
        </p:txBody>
      </p:sp>
      <p:pic>
        <p:nvPicPr>
          <p:cNvPr id="3" name="Picture 10">
            <a:extLst>
              <a:ext uri="{FF2B5EF4-FFF2-40B4-BE49-F238E27FC236}">
                <a16:creationId xmlns:a16="http://schemas.microsoft.com/office/drawing/2014/main" xmlns="" id="{89E9A64D-FB88-B883-2DC7-E211F81D4A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000"/>
          <a:stretch/>
        </p:blipFill>
        <p:spPr bwMode="auto">
          <a:xfrm>
            <a:off x="5543876" y="376238"/>
            <a:ext cx="3189097" cy="4502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283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35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024AFBC9-13C1-A49E-8F43-DBE12213DF6E}"/>
              </a:ext>
            </a:extLst>
          </p:cNvPr>
          <p:cNvSpPr/>
          <p:nvPr/>
        </p:nvSpPr>
        <p:spPr>
          <a:xfrm>
            <a:off x="323850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Следующий вопрос</a:t>
            </a:r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xmlns="" id="{EF9FD0B4-A3EB-EBB0-982E-7B8B5D2BEC53}"/>
              </a:ext>
            </a:extLst>
          </p:cNvPr>
          <p:cNvSpPr txBox="1"/>
          <p:nvPr/>
        </p:nvSpPr>
        <p:spPr>
          <a:xfrm>
            <a:off x="358775" y="648146"/>
            <a:ext cx="4501323" cy="16037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Где расположена ледяная избушка, в которой проживает зима?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3413" y="1188137"/>
            <a:ext cx="3976626" cy="3183272"/>
          </a:xfrm>
          <a:prstGeom prst="rect">
            <a:avLst/>
          </a:prstGeom>
        </p:spPr>
      </p:pic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3BC165DF-735D-29BA-0E02-AA2E1EDA5BE6}"/>
              </a:ext>
            </a:extLst>
          </p:cNvPr>
          <p:cNvSpPr txBox="1"/>
          <p:nvPr/>
        </p:nvSpPr>
        <p:spPr>
          <a:xfrm>
            <a:off x="323850" y="2779773"/>
            <a:ext cx="5371556" cy="7590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</a:pPr>
            <a:r>
              <a:rPr lang="ru-RU" sz="4600" dirty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У леса на опушке</a:t>
            </a:r>
          </a:p>
        </p:txBody>
      </p:sp>
    </p:spTree>
    <p:extLst>
      <p:ext uri="{BB962C8B-B14F-4D97-AF65-F5344CB8AC3E}">
        <p14:creationId xmlns:p14="http://schemas.microsoft.com/office/powerpoint/2010/main" val="4283737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36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4501323" cy="16037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Запах какого фрукта ассоциируется с Новым годом?</a:t>
            </a:r>
          </a:p>
        </p:txBody>
      </p:sp>
      <p:sp>
        <p:nvSpPr>
          <p:cNvPr id="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B1757EF4-5E4A-1E64-3B09-4780FA6FA9C5}"/>
              </a:ext>
            </a:extLst>
          </p:cNvPr>
          <p:cNvSpPr/>
          <p:nvPr/>
        </p:nvSpPr>
        <p:spPr>
          <a:xfrm>
            <a:off x="358775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tx1"/>
                </a:solidFill>
              </a:rPr>
              <a:t>Узнать ответ</a:t>
            </a:r>
          </a:p>
        </p:txBody>
      </p:sp>
      <p:pic>
        <p:nvPicPr>
          <p:cNvPr id="5" name="Picture 8">
            <a:extLst>
              <a:ext uri="{FF2B5EF4-FFF2-40B4-BE49-F238E27FC236}">
                <a16:creationId xmlns:a16="http://schemas.microsoft.com/office/drawing/2014/main" xmlns="" id="{8F45F723-4108-A5D2-0DF8-ABBBFE9002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533"/>
          <a:stretch/>
        </p:blipFill>
        <p:spPr bwMode="auto">
          <a:xfrm>
            <a:off x="5403867" y="905776"/>
            <a:ext cx="3209653" cy="3603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7378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36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024AFBC9-13C1-A49E-8F43-DBE12213DF6E}"/>
              </a:ext>
            </a:extLst>
          </p:cNvPr>
          <p:cNvSpPr/>
          <p:nvPr/>
        </p:nvSpPr>
        <p:spPr>
          <a:xfrm>
            <a:off x="323850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Следующий вопрос</a:t>
            </a:r>
          </a:p>
        </p:txBody>
      </p:sp>
      <p:sp>
        <p:nvSpPr>
          <p:cNvPr id="8" name="TextBox 18">
            <a:extLst>
              <a:ext uri="{FF2B5EF4-FFF2-40B4-BE49-F238E27FC236}">
                <a16:creationId xmlns:a16="http://schemas.microsoft.com/office/drawing/2014/main" xmlns="" id="{D76CD2A3-34E1-BAD2-476D-31050C07C4E7}"/>
              </a:ext>
            </a:extLst>
          </p:cNvPr>
          <p:cNvSpPr txBox="1"/>
          <p:nvPr/>
        </p:nvSpPr>
        <p:spPr>
          <a:xfrm>
            <a:off x="358775" y="648146"/>
            <a:ext cx="4501323" cy="16037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Запах какого фрукта ассоциируется с Новым годом?</a:t>
            </a:r>
          </a:p>
        </p:txBody>
      </p:sp>
      <p:sp>
        <p:nvSpPr>
          <p:cNvPr id="6" name="TextBox 18">
            <a:extLst>
              <a:ext uri="{FF2B5EF4-FFF2-40B4-BE49-F238E27FC236}">
                <a16:creationId xmlns:a16="http://schemas.microsoft.com/office/drawing/2014/main" xmlns="" id="{6A758F5E-37AC-AF2B-F489-6C9E252AB3D8}"/>
              </a:ext>
            </a:extLst>
          </p:cNvPr>
          <p:cNvSpPr txBox="1"/>
          <p:nvPr/>
        </p:nvSpPr>
        <p:spPr>
          <a:xfrm>
            <a:off x="103931" y="2251855"/>
            <a:ext cx="5371556" cy="11880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</a:pPr>
            <a:r>
              <a:rPr lang="ru-RU" sz="7000" dirty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Мандарин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3645" y="1284790"/>
            <a:ext cx="4017932" cy="2673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268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37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4501323" cy="10497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Как иначе называют Деда Мороза в рассказах?</a:t>
            </a:r>
          </a:p>
        </p:txBody>
      </p:sp>
      <p:sp>
        <p:nvSpPr>
          <p:cNvPr id="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B1757EF4-5E4A-1E64-3B09-4780FA6FA9C5}"/>
              </a:ext>
            </a:extLst>
          </p:cNvPr>
          <p:cNvSpPr/>
          <p:nvPr/>
        </p:nvSpPr>
        <p:spPr>
          <a:xfrm>
            <a:off x="358775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tx1"/>
                </a:solidFill>
              </a:rPr>
              <a:t>Узнать ответ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448CC6D-99AD-90D8-1CF8-55132EC460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374"/>
          <a:stretch/>
        </p:blipFill>
        <p:spPr>
          <a:xfrm>
            <a:off x="5324147" y="376238"/>
            <a:ext cx="3767601" cy="4415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005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37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024AFBC9-13C1-A49E-8F43-DBE12213DF6E}"/>
              </a:ext>
            </a:extLst>
          </p:cNvPr>
          <p:cNvSpPr/>
          <p:nvPr/>
        </p:nvSpPr>
        <p:spPr>
          <a:xfrm>
            <a:off x="323850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Следующий вопрос</a:t>
            </a:r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xmlns="" id="{2CB1B85E-5D3E-16ED-CEEC-93DB95BA3AE9}"/>
              </a:ext>
            </a:extLst>
          </p:cNvPr>
          <p:cNvSpPr txBox="1"/>
          <p:nvPr/>
        </p:nvSpPr>
        <p:spPr>
          <a:xfrm>
            <a:off x="323850" y="2317024"/>
            <a:ext cx="5371556" cy="11880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</a:pPr>
            <a:r>
              <a:rPr lang="ru-RU" sz="7000" dirty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Морозко</a:t>
            </a:r>
          </a:p>
        </p:txBody>
      </p:sp>
      <p:sp>
        <p:nvSpPr>
          <p:cNvPr id="2" name="TextBox 18">
            <a:extLst>
              <a:ext uri="{FF2B5EF4-FFF2-40B4-BE49-F238E27FC236}">
                <a16:creationId xmlns:a16="http://schemas.microsoft.com/office/drawing/2014/main" xmlns="" id="{A9E04B8A-CE5B-A279-595E-BBEC5735FDDE}"/>
              </a:ext>
            </a:extLst>
          </p:cNvPr>
          <p:cNvSpPr txBox="1"/>
          <p:nvPr/>
        </p:nvSpPr>
        <p:spPr>
          <a:xfrm>
            <a:off x="358775" y="648146"/>
            <a:ext cx="4501323" cy="10497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Как иначе называют Деда Мороза в рассказах?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2613" y="1118250"/>
            <a:ext cx="4521843" cy="3391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44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38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4927209" cy="16037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Каждый год этого большого белого друга можно встретить в любом дворе?</a:t>
            </a:r>
          </a:p>
        </p:txBody>
      </p:sp>
      <p:sp>
        <p:nvSpPr>
          <p:cNvPr id="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B1757EF4-5E4A-1E64-3B09-4780FA6FA9C5}"/>
              </a:ext>
            </a:extLst>
          </p:cNvPr>
          <p:cNvSpPr/>
          <p:nvPr/>
        </p:nvSpPr>
        <p:spPr>
          <a:xfrm>
            <a:off x="358775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tx1"/>
                </a:solidFill>
              </a:rPr>
              <a:t>Узнать ответ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59883C2-4741-4E11-4567-B029404AD0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922"/>
          <a:stretch/>
        </p:blipFill>
        <p:spPr>
          <a:xfrm flipH="1">
            <a:off x="5408930" y="525487"/>
            <a:ext cx="3226072" cy="4010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209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38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024AFBC9-13C1-A49E-8F43-DBE12213DF6E}"/>
              </a:ext>
            </a:extLst>
          </p:cNvPr>
          <p:cNvSpPr/>
          <p:nvPr/>
        </p:nvSpPr>
        <p:spPr>
          <a:xfrm>
            <a:off x="323850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Следующий вопрос</a:t>
            </a:r>
          </a:p>
        </p:txBody>
      </p:sp>
      <p:sp>
        <p:nvSpPr>
          <p:cNvPr id="2" name="TextBox 18">
            <a:extLst>
              <a:ext uri="{FF2B5EF4-FFF2-40B4-BE49-F238E27FC236}">
                <a16:creationId xmlns:a16="http://schemas.microsoft.com/office/drawing/2014/main" xmlns="" id="{131CF899-439E-ADFD-E832-21EF3CEBFDCB}"/>
              </a:ext>
            </a:extLst>
          </p:cNvPr>
          <p:cNvSpPr txBox="1"/>
          <p:nvPr/>
        </p:nvSpPr>
        <p:spPr>
          <a:xfrm>
            <a:off x="358775" y="648146"/>
            <a:ext cx="4927209" cy="16037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Каждый год этого большого белого друга можно встретить в любом дворе?</a:t>
            </a:r>
          </a:p>
        </p:txBody>
      </p:sp>
      <p:sp>
        <p:nvSpPr>
          <p:cNvPr id="6" name="TextBox 18">
            <a:extLst>
              <a:ext uri="{FF2B5EF4-FFF2-40B4-BE49-F238E27FC236}">
                <a16:creationId xmlns:a16="http://schemas.microsoft.com/office/drawing/2014/main" xmlns="" id="{402DC079-312D-48E2-5482-932C9496F9CB}"/>
              </a:ext>
            </a:extLst>
          </p:cNvPr>
          <p:cNvSpPr txBox="1"/>
          <p:nvPr/>
        </p:nvSpPr>
        <p:spPr>
          <a:xfrm>
            <a:off x="323850" y="2571750"/>
            <a:ext cx="5371556" cy="11880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</a:pPr>
            <a:r>
              <a:rPr lang="ru-RU" sz="7000" dirty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Снеговик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1076" y="358775"/>
            <a:ext cx="2988568" cy="4491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89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947781" y="4195544"/>
            <a:ext cx="3837443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ru-RU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С</a:t>
            </a:r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На Кубе</a:t>
            </a:r>
          </a:p>
        </p:txBody>
      </p:sp>
      <p:sp>
        <p:nvSpPr>
          <p:cNvPr id="6" name="TextBox 19">
            <a:extLst>
              <a:ext uri="{FF2B5EF4-FFF2-40B4-BE49-F238E27FC236}">
                <a16:creationId xmlns:a16="http://schemas.microsoft.com/office/drawing/2014/main" xmlns="" id="{A035B435-1EBA-14F5-0476-C7277C33B9D4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3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12" name="Скругленный прямоугольник 12">
            <a:extLst>
              <a:ext uri="{FF2B5EF4-FFF2-40B4-BE49-F238E27FC236}">
                <a16:creationId xmlns:a16="http://schemas.microsoft.com/office/drawing/2014/main" xmlns="" id="{1FF699CA-CCCB-1F1D-6F50-5F58AD62637B}"/>
              </a:ext>
            </a:extLst>
          </p:cNvPr>
          <p:cNvSpPr/>
          <p:nvPr/>
        </p:nvSpPr>
        <p:spPr>
          <a:xfrm>
            <a:off x="4947782" y="2339710"/>
            <a:ext cx="3837443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Венгрии </a:t>
            </a:r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xmlns="" id="{42C36720-B1D0-82A4-1F08-B284F93384A6}"/>
              </a:ext>
            </a:extLst>
          </p:cNvPr>
          <p:cNvSpPr/>
          <p:nvPr/>
        </p:nvSpPr>
        <p:spPr>
          <a:xfrm>
            <a:off x="4947782" y="3267627"/>
            <a:ext cx="3837443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Англии 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0BFA4B91-CF25-ABF9-A98B-639DADAD6A84}"/>
              </a:ext>
            </a:extLst>
          </p:cNvPr>
          <p:cNvSpPr txBox="1"/>
          <p:nvPr/>
        </p:nvSpPr>
        <p:spPr>
          <a:xfrm>
            <a:off x="358774" y="648146"/>
            <a:ext cx="5473701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1800" dirty="0">
                <a:latin typeface="+mj-lt"/>
                <a:ea typeface="Tahoma" panose="020B0604030504040204" pitchFamily="34" charset="0"/>
              </a:rPr>
              <a:t>В какой стране есть традиция перед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1800" dirty="0">
                <a:latin typeface="+mj-lt"/>
                <a:ea typeface="Tahoma" panose="020B0604030504040204" pitchFamily="34" charset="0"/>
              </a:rPr>
              <a:t>Новым годом наполнять всю посуду водой, а с наступлением праздника - выливать её из окон?</a:t>
            </a:r>
          </a:p>
        </p:txBody>
      </p:sp>
      <p:sp>
        <p:nvSpPr>
          <p:cNvPr id="5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19D96A01-32D3-DEF9-8DBA-C23F718DB7E6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3" t="12152" r="4993"/>
          <a:stretch/>
        </p:blipFill>
        <p:spPr>
          <a:xfrm>
            <a:off x="740740" y="2423451"/>
            <a:ext cx="2118208" cy="2720049"/>
          </a:xfrm>
          <a:prstGeom prst="rect">
            <a:avLst/>
          </a:prstGeom>
        </p:spPr>
      </p:pic>
      <p:sp>
        <p:nvSpPr>
          <p:cNvPr id="3" name="Скругленная прямоугольная выноска 8">
            <a:extLst>
              <a:ext uri="{FF2B5EF4-FFF2-40B4-BE49-F238E27FC236}">
                <a16:creationId xmlns:a16="http://schemas.microsoft.com/office/drawing/2014/main" xmlns="" id="{CD2AB3A4-D106-F76F-E003-B9D5FEDD42A4}"/>
              </a:ext>
            </a:extLst>
          </p:cNvPr>
          <p:cNvSpPr/>
          <p:nvPr/>
        </p:nvSpPr>
        <p:spPr>
          <a:xfrm>
            <a:off x="3020805" y="2423451"/>
            <a:ext cx="1765119" cy="674481"/>
          </a:xfrm>
          <a:prstGeom prst="wedgeRoundRectCallout">
            <a:avLst>
              <a:gd name="adj1" fmla="val -80279"/>
              <a:gd name="adj2" fmla="val 56941"/>
              <a:gd name="adj3" fmla="val 16667"/>
            </a:avLst>
          </a:prstGeom>
          <a:ln w="25400">
            <a:solidFill>
              <a:srgbClr val="00B05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00B05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174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39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4814473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Про кого пел Морозко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в знаменитом одноимённом фильме-сказке?</a:t>
            </a:r>
          </a:p>
        </p:txBody>
      </p:sp>
      <p:sp>
        <p:nvSpPr>
          <p:cNvPr id="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B1757EF4-5E4A-1E64-3B09-4780FA6FA9C5}"/>
              </a:ext>
            </a:extLst>
          </p:cNvPr>
          <p:cNvSpPr/>
          <p:nvPr/>
        </p:nvSpPr>
        <p:spPr>
          <a:xfrm>
            <a:off x="358775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tx1"/>
                </a:solidFill>
              </a:rPr>
              <a:t>Узнать ответ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F226BE3-A8F0-AA06-82A0-9FF5A3F948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6920" y="252000"/>
            <a:ext cx="4594320" cy="459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565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39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024AFBC9-13C1-A49E-8F43-DBE12213DF6E}"/>
              </a:ext>
            </a:extLst>
          </p:cNvPr>
          <p:cNvSpPr/>
          <p:nvPr/>
        </p:nvSpPr>
        <p:spPr>
          <a:xfrm>
            <a:off x="323850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Следующий вопрос</a:t>
            </a:r>
          </a:p>
        </p:txBody>
      </p:sp>
      <p:sp>
        <p:nvSpPr>
          <p:cNvPr id="6" name="TextBox 18">
            <a:extLst>
              <a:ext uri="{FF2B5EF4-FFF2-40B4-BE49-F238E27FC236}">
                <a16:creationId xmlns:a16="http://schemas.microsoft.com/office/drawing/2014/main" xmlns="" id="{EFCF0E71-70B0-B6C0-866D-BA21A406D2B5}"/>
              </a:ext>
            </a:extLst>
          </p:cNvPr>
          <p:cNvSpPr txBox="1"/>
          <p:nvPr/>
        </p:nvSpPr>
        <p:spPr>
          <a:xfrm>
            <a:off x="358775" y="648146"/>
            <a:ext cx="4814473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Про кого пел Морозко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в знаменитом одноимённом фильме-сказке?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4197" y="1192191"/>
            <a:ext cx="3794252" cy="2893671"/>
          </a:xfrm>
          <a:prstGeom prst="rect">
            <a:avLst/>
          </a:prstGeom>
        </p:spPr>
      </p:pic>
      <p:sp>
        <p:nvSpPr>
          <p:cNvPr id="8" name="TextBox 18">
            <a:extLst>
              <a:ext uri="{FF2B5EF4-FFF2-40B4-BE49-F238E27FC236}">
                <a16:creationId xmlns:a16="http://schemas.microsoft.com/office/drawing/2014/main" xmlns="" id="{5AF56B70-F5C3-B680-9FCB-981FC6746691}"/>
              </a:ext>
            </a:extLst>
          </p:cNvPr>
          <p:cNvSpPr txBox="1"/>
          <p:nvPr/>
        </p:nvSpPr>
        <p:spPr>
          <a:xfrm>
            <a:off x="323850" y="2571750"/>
            <a:ext cx="5371556" cy="1154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</a:pPr>
            <a:r>
              <a:rPr lang="ru-RU" sz="6800" dirty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Про ёлочку</a:t>
            </a:r>
          </a:p>
        </p:txBody>
      </p:sp>
    </p:spTree>
    <p:extLst>
      <p:ext uri="{BB962C8B-B14F-4D97-AF65-F5344CB8AC3E}">
        <p14:creationId xmlns:p14="http://schemas.microsoft.com/office/powerpoint/2010/main" val="2261235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40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4595190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Кто хозяйничал в ледяной избушке, расположенной на опушке леса?</a:t>
            </a:r>
          </a:p>
        </p:txBody>
      </p:sp>
      <p:sp>
        <p:nvSpPr>
          <p:cNvPr id="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B1757EF4-5E4A-1E64-3B09-4780FA6FA9C5}"/>
              </a:ext>
            </a:extLst>
          </p:cNvPr>
          <p:cNvSpPr/>
          <p:nvPr/>
        </p:nvSpPr>
        <p:spPr>
          <a:xfrm>
            <a:off x="358775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tx1"/>
                </a:solidFill>
              </a:rPr>
              <a:t>Узнать ответ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C261D9E-AA4B-0766-195C-62EF6AFCC0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3703" y="252000"/>
            <a:ext cx="3711727" cy="4657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986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40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024AFBC9-13C1-A49E-8F43-DBE12213DF6E}"/>
              </a:ext>
            </a:extLst>
          </p:cNvPr>
          <p:cNvSpPr/>
          <p:nvPr/>
        </p:nvSpPr>
        <p:spPr>
          <a:xfrm>
            <a:off x="323850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Следующий вопрос</a:t>
            </a:r>
          </a:p>
        </p:txBody>
      </p:sp>
      <p:sp>
        <p:nvSpPr>
          <p:cNvPr id="2" name="TextBox 18">
            <a:extLst>
              <a:ext uri="{FF2B5EF4-FFF2-40B4-BE49-F238E27FC236}">
                <a16:creationId xmlns:a16="http://schemas.microsoft.com/office/drawing/2014/main" xmlns="" id="{80E51D25-43E1-B416-5A29-4EEC12A8414E}"/>
              </a:ext>
            </a:extLst>
          </p:cNvPr>
          <p:cNvSpPr txBox="1"/>
          <p:nvPr/>
        </p:nvSpPr>
        <p:spPr>
          <a:xfrm>
            <a:off x="358775" y="648146"/>
            <a:ext cx="4560466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Кто хозяйничал в ледяной избушке, расположенной на опушке леса?</a:t>
            </a:r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xmlns="" id="{AB413331-915B-ED60-645D-A9C9D4F08503}"/>
              </a:ext>
            </a:extLst>
          </p:cNvPr>
          <p:cNvSpPr txBox="1"/>
          <p:nvPr/>
        </p:nvSpPr>
        <p:spPr>
          <a:xfrm>
            <a:off x="323850" y="2571750"/>
            <a:ext cx="5371556" cy="11880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</a:pPr>
            <a:r>
              <a:rPr lang="ru-RU" sz="7200" dirty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Зима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2361" y="1318430"/>
            <a:ext cx="4192427" cy="279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322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41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4789421" cy="21577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Что в Англии делают со сладким пудингом перед тем, как принести его на праздничный стол?</a:t>
            </a:r>
          </a:p>
        </p:txBody>
      </p:sp>
      <p:sp>
        <p:nvSpPr>
          <p:cNvPr id="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B1757EF4-5E4A-1E64-3B09-4780FA6FA9C5}"/>
              </a:ext>
            </a:extLst>
          </p:cNvPr>
          <p:cNvSpPr/>
          <p:nvPr/>
        </p:nvSpPr>
        <p:spPr>
          <a:xfrm>
            <a:off x="358775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tx1"/>
                </a:solidFill>
              </a:rPr>
              <a:t>Узнать ответ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5BCAC91-1202-EA9C-D3CF-95D02098E4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626"/>
          <a:stretch/>
        </p:blipFill>
        <p:spPr>
          <a:xfrm>
            <a:off x="4787901" y="249641"/>
            <a:ext cx="4545509" cy="4619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69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41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024AFBC9-13C1-A49E-8F43-DBE12213DF6E}"/>
              </a:ext>
            </a:extLst>
          </p:cNvPr>
          <p:cNvSpPr/>
          <p:nvPr/>
        </p:nvSpPr>
        <p:spPr>
          <a:xfrm>
            <a:off x="323850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Следующий вопрос</a:t>
            </a:r>
          </a:p>
        </p:txBody>
      </p:sp>
      <p:sp>
        <p:nvSpPr>
          <p:cNvPr id="6" name="TextBox 18">
            <a:extLst>
              <a:ext uri="{FF2B5EF4-FFF2-40B4-BE49-F238E27FC236}">
                <a16:creationId xmlns:a16="http://schemas.microsoft.com/office/drawing/2014/main" xmlns="" id="{22284CF6-8DCE-466C-A617-DC2C7D2A3FF2}"/>
              </a:ext>
            </a:extLst>
          </p:cNvPr>
          <p:cNvSpPr txBox="1"/>
          <p:nvPr/>
        </p:nvSpPr>
        <p:spPr>
          <a:xfrm>
            <a:off x="358775" y="648146"/>
            <a:ext cx="4789421" cy="21577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Что в Англии делают со сладким пудингом перед тем, как принести его на праздничный стол?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868" y="1425663"/>
            <a:ext cx="4148112" cy="2760380"/>
          </a:xfrm>
          <a:prstGeom prst="rect">
            <a:avLst/>
          </a:prstGeom>
        </p:spPr>
      </p:pic>
      <p:sp>
        <p:nvSpPr>
          <p:cNvPr id="7" name="TextBox 18">
            <a:extLst>
              <a:ext uri="{FF2B5EF4-FFF2-40B4-BE49-F238E27FC236}">
                <a16:creationId xmlns:a16="http://schemas.microsoft.com/office/drawing/2014/main" xmlns="" id="{83738BCB-E0E2-8E79-33BA-62FF84E3E1F4}"/>
              </a:ext>
            </a:extLst>
          </p:cNvPr>
          <p:cNvSpPr txBox="1"/>
          <p:nvPr/>
        </p:nvSpPr>
        <p:spPr>
          <a:xfrm>
            <a:off x="0" y="2805853"/>
            <a:ext cx="5371556" cy="9899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</a:pPr>
            <a:r>
              <a:rPr lang="ru-RU" sz="6000" dirty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Поджигают</a:t>
            </a:r>
            <a:endParaRPr lang="ru-RU" sz="7200" dirty="0">
              <a:solidFill>
                <a:srgbClr val="005014"/>
              </a:solidFill>
              <a:latin typeface="+mj-lt"/>
              <a:ea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3136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42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5315515" cy="21577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Что в Чехии принято забирать из остатков от рождественского пиршества и носить с собой как амулет на удачу?</a:t>
            </a:r>
          </a:p>
        </p:txBody>
      </p:sp>
      <p:sp>
        <p:nvSpPr>
          <p:cNvPr id="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B1757EF4-5E4A-1E64-3B09-4780FA6FA9C5}"/>
              </a:ext>
            </a:extLst>
          </p:cNvPr>
          <p:cNvSpPr/>
          <p:nvPr/>
        </p:nvSpPr>
        <p:spPr>
          <a:xfrm>
            <a:off x="358775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tx1"/>
                </a:solidFill>
              </a:rPr>
              <a:t>Узнать ответ</a:t>
            </a:r>
          </a:p>
        </p:txBody>
      </p:sp>
      <p:pic>
        <p:nvPicPr>
          <p:cNvPr id="3" name="Picture 10">
            <a:extLst>
              <a:ext uri="{FF2B5EF4-FFF2-40B4-BE49-F238E27FC236}">
                <a16:creationId xmlns:a16="http://schemas.microsoft.com/office/drawing/2014/main" xmlns="" id="{737272B1-E8C0-B697-020C-28D30A0D22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000"/>
          <a:stretch/>
        </p:blipFill>
        <p:spPr bwMode="auto">
          <a:xfrm>
            <a:off x="5543876" y="376238"/>
            <a:ext cx="3189097" cy="4502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854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42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024AFBC9-13C1-A49E-8F43-DBE12213DF6E}"/>
              </a:ext>
            </a:extLst>
          </p:cNvPr>
          <p:cNvSpPr/>
          <p:nvPr/>
        </p:nvSpPr>
        <p:spPr>
          <a:xfrm>
            <a:off x="323850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Следующий вопрос</a:t>
            </a:r>
          </a:p>
        </p:txBody>
      </p:sp>
      <p:sp>
        <p:nvSpPr>
          <p:cNvPr id="2" name="TextBox 18">
            <a:extLst>
              <a:ext uri="{FF2B5EF4-FFF2-40B4-BE49-F238E27FC236}">
                <a16:creationId xmlns:a16="http://schemas.microsoft.com/office/drawing/2014/main" xmlns="" id="{1BBDF77F-0233-66AB-4F4D-D11D460FC989}"/>
              </a:ext>
            </a:extLst>
          </p:cNvPr>
          <p:cNvSpPr txBox="1"/>
          <p:nvPr/>
        </p:nvSpPr>
        <p:spPr>
          <a:xfrm>
            <a:off x="358775" y="648146"/>
            <a:ext cx="5315515" cy="21577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Что в Чехии принято забирать из остатков от рождественского пиршества и носить с собой как амулет на удачу?</a:t>
            </a:r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xmlns="" id="{60892F47-13E1-DBE4-F55A-72D6E370BD9E}"/>
              </a:ext>
            </a:extLst>
          </p:cNvPr>
          <p:cNvSpPr txBox="1"/>
          <p:nvPr/>
        </p:nvSpPr>
        <p:spPr>
          <a:xfrm>
            <a:off x="312238" y="3077761"/>
            <a:ext cx="5998573" cy="7259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</a:pPr>
            <a:r>
              <a:rPr lang="ru-RU" sz="4400" dirty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Чешуйку от карпа</a:t>
            </a:r>
            <a:endParaRPr lang="ru-RU" sz="6600" dirty="0">
              <a:solidFill>
                <a:srgbClr val="005014"/>
              </a:solidFill>
              <a:latin typeface="+mj-lt"/>
              <a:ea typeface="Tahoma" panose="020B060403050404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2802" y="1684716"/>
            <a:ext cx="3313892" cy="1764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719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43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4801948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Что такое «еда </a:t>
            </a:r>
            <a:r>
              <a:rPr lang="ru-RU" sz="2400" dirty="0" err="1">
                <a:latin typeface="+mj-lt"/>
                <a:ea typeface="Tahoma" panose="020B0604030504040204" pitchFamily="34" charset="0"/>
              </a:rPr>
              <a:t>Йоля</a:t>
            </a:r>
            <a:r>
              <a:rPr lang="ru-RU" sz="2400" dirty="0">
                <a:latin typeface="+mj-lt"/>
                <a:ea typeface="Tahoma" panose="020B0604030504040204" pitchFamily="34" charset="0"/>
              </a:rPr>
              <a:t>», подаваемая на праздничном ужине в Исландии?</a:t>
            </a:r>
          </a:p>
        </p:txBody>
      </p:sp>
      <p:sp>
        <p:nvSpPr>
          <p:cNvPr id="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B1757EF4-5E4A-1E64-3B09-4780FA6FA9C5}"/>
              </a:ext>
            </a:extLst>
          </p:cNvPr>
          <p:cNvSpPr/>
          <p:nvPr/>
        </p:nvSpPr>
        <p:spPr>
          <a:xfrm>
            <a:off x="358775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tx1"/>
                </a:solidFill>
              </a:rPr>
              <a:t>Узнать ответ</a:t>
            </a:r>
          </a:p>
        </p:txBody>
      </p:sp>
      <p:pic>
        <p:nvPicPr>
          <p:cNvPr id="5" name="Picture 8">
            <a:extLst>
              <a:ext uri="{FF2B5EF4-FFF2-40B4-BE49-F238E27FC236}">
                <a16:creationId xmlns:a16="http://schemas.microsoft.com/office/drawing/2014/main" xmlns="" id="{F0DB54CC-726D-8F31-D331-12092EDEAF9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533"/>
          <a:stretch/>
        </p:blipFill>
        <p:spPr bwMode="auto">
          <a:xfrm>
            <a:off x="5403867" y="905776"/>
            <a:ext cx="3209653" cy="3603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574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43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024AFBC9-13C1-A49E-8F43-DBE12213DF6E}"/>
              </a:ext>
            </a:extLst>
          </p:cNvPr>
          <p:cNvSpPr/>
          <p:nvPr/>
        </p:nvSpPr>
        <p:spPr>
          <a:xfrm>
            <a:off x="323850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Следующий вопрос</a:t>
            </a:r>
          </a:p>
        </p:txBody>
      </p:sp>
      <p:sp>
        <p:nvSpPr>
          <p:cNvPr id="2" name="TextBox 18">
            <a:extLst>
              <a:ext uri="{FF2B5EF4-FFF2-40B4-BE49-F238E27FC236}">
                <a16:creationId xmlns:a16="http://schemas.microsoft.com/office/drawing/2014/main" xmlns="" id="{26A02F66-70DB-CD68-22BF-0033F7DEF5DE}"/>
              </a:ext>
            </a:extLst>
          </p:cNvPr>
          <p:cNvSpPr txBox="1"/>
          <p:nvPr/>
        </p:nvSpPr>
        <p:spPr>
          <a:xfrm>
            <a:off x="358775" y="648146"/>
            <a:ext cx="4801948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Что такое «еда </a:t>
            </a:r>
            <a:r>
              <a:rPr lang="ru-RU" sz="2400" dirty="0" err="1">
                <a:latin typeface="+mj-lt"/>
                <a:ea typeface="Tahoma" panose="020B0604030504040204" pitchFamily="34" charset="0"/>
              </a:rPr>
              <a:t>Йоля</a:t>
            </a:r>
            <a:r>
              <a:rPr lang="ru-RU" sz="2400" dirty="0">
                <a:latin typeface="+mj-lt"/>
                <a:ea typeface="Tahoma" panose="020B0604030504040204" pitchFamily="34" charset="0"/>
              </a:rPr>
              <a:t>», подаваемая на праздничном ужине в Исландии?</a:t>
            </a:r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xmlns="" id="{30C977AE-A30F-B9EA-1092-F5F42CE55FE5}"/>
              </a:ext>
            </a:extLst>
          </p:cNvPr>
          <p:cNvSpPr txBox="1"/>
          <p:nvPr/>
        </p:nvSpPr>
        <p:spPr>
          <a:xfrm>
            <a:off x="323850" y="2854510"/>
            <a:ext cx="5914708" cy="7259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</a:pPr>
            <a:r>
              <a:rPr lang="ru-RU" sz="4400" dirty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Жареный ягнёнок</a:t>
            </a:r>
            <a:endParaRPr lang="ru-RU" sz="5400" dirty="0">
              <a:solidFill>
                <a:srgbClr val="005014"/>
              </a:solidFill>
              <a:latin typeface="+mj-lt"/>
              <a:ea typeface="Tahoma" panose="020B060403050404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9394" y="1574157"/>
            <a:ext cx="3059319" cy="2185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41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9">
            <a:extLst>
              <a:ext uri="{FF2B5EF4-FFF2-40B4-BE49-F238E27FC236}">
                <a16:creationId xmlns:a16="http://schemas.microsoft.com/office/drawing/2014/main" xmlns="" id="{A035B435-1EBA-14F5-0476-C7277C33B9D4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3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7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AC8B1C60-37B2-E495-70B7-CEB5A295E7F5}"/>
              </a:ext>
            </a:extLst>
          </p:cNvPr>
          <p:cNvSpPr/>
          <p:nvPr/>
        </p:nvSpPr>
        <p:spPr>
          <a:xfrm>
            <a:off x="4947781" y="4195544"/>
            <a:ext cx="3837443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ru-RU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С</a:t>
            </a:r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На Кубе</a:t>
            </a:r>
          </a:p>
        </p:txBody>
      </p:sp>
      <p:sp>
        <p:nvSpPr>
          <p:cNvPr id="8" name="Скругленный прямоугольник 12">
            <a:extLst>
              <a:ext uri="{FF2B5EF4-FFF2-40B4-BE49-F238E27FC236}">
                <a16:creationId xmlns:a16="http://schemas.microsoft.com/office/drawing/2014/main" xmlns="" id="{1628C6CA-7129-7F42-4C08-294882B7A387}"/>
              </a:ext>
            </a:extLst>
          </p:cNvPr>
          <p:cNvSpPr/>
          <p:nvPr/>
        </p:nvSpPr>
        <p:spPr>
          <a:xfrm>
            <a:off x="4947782" y="2339710"/>
            <a:ext cx="3837443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Венгрии </a:t>
            </a:r>
          </a:p>
        </p:txBody>
      </p:sp>
      <p:sp>
        <p:nvSpPr>
          <p:cNvPr id="14" name="Скругленный прямоугольник 12">
            <a:extLst>
              <a:ext uri="{FF2B5EF4-FFF2-40B4-BE49-F238E27FC236}">
                <a16:creationId xmlns:a16="http://schemas.microsoft.com/office/drawing/2014/main" xmlns="" id="{BA8B6E00-4463-03A6-0EC7-6C9431C0BB98}"/>
              </a:ext>
            </a:extLst>
          </p:cNvPr>
          <p:cNvSpPr/>
          <p:nvPr/>
        </p:nvSpPr>
        <p:spPr>
          <a:xfrm>
            <a:off x="4947782" y="3267627"/>
            <a:ext cx="3837443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Англии </a:t>
            </a:r>
          </a:p>
        </p:txBody>
      </p:sp>
      <p:sp>
        <p:nvSpPr>
          <p:cNvPr id="15" name="TextBox 18">
            <a:extLst>
              <a:ext uri="{FF2B5EF4-FFF2-40B4-BE49-F238E27FC236}">
                <a16:creationId xmlns:a16="http://schemas.microsoft.com/office/drawing/2014/main" xmlns="" id="{5DB90C2E-3E9F-A54D-942F-B383CE005E4E}"/>
              </a:ext>
            </a:extLst>
          </p:cNvPr>
          <p:cNvSpPr txBox="1"/>
          <p:nvPr/>
        </p:nvSpPr>
        <p:spPr>
          <a:xfrm>
            <a:off x="358774" y="648146"/>
            <a:ext cx="5473701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1800" dirty="0">
                <a:latin typeface="+mj-lt"/>
                <a:ea typeface="Tahoma" panose="020B0604030504040204" pitchFamily="34" charset="0"/>
              </a:rPr>
              <a:t>В какой стране есть традиция перед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1800" dirty="0">
                <a:latin typeface="+mj-lt"/>
                <a:ea typeface="Tahoma" panose="020B0604030504040204" pitchFamily="34" charset="0"/>
              </a:rPr>
              <a:t>Новым годом наполнять всю посуду водой, а с наступлением праздника - выливать её из окон?</a:t>
            </a:r>
          </a:p>
        </p:txBody>
      </p:sp>
      <p:sp>
        <p:nvSpPr>
          <p:cNvPr id="16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3D756D78-3871-0528-312F-5FF39EBBC4B3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3" t="12152" r="4993"/>
          <a:stretch/>
        </p:blipFill>
        <p:spPr>
          <a:xfrm>
            <a:off x="740740" y="2423451"/>
            <a:ext cx="2118208" cy="2720049"/>
          </a:xfrm>
          <a:prstGeom prst="rect">
            <a:avLst/>
          </a:prstGeom>
        </p:spPr>
      </p:pic>
      <p:sp>
        <p:nvSpPr>
          <p:cNvPr id="5" name="Скругленная прямоугольная выноска 8">
            <a:extLst>
              <a:ext uri="{FF2B5EF4-FFF2-40B4-BE49-F238E27FC236}">
                <a16:creationId xmlns:a16="http://schemas.microsoft.com/office/drawing/2014/main" xmlns="" id="{3EDA679D-2224-A34B-9153-349DEC256284}"/>
              </a:ext>
            </a:extLst>
          </p:cNvPr>
          <p:cNvSpPr/>
          <p:nvPr/>
        </p:nvSpPr>
        <p:spPr>
          <a:xfrm>
            <a:off x="2858947" y="2389069"/>
            <a:ext cx="2088833" cy="674481"/>
          </a:xfrm>
          <a:prstGeom prst="wedgeRoundRectCallout">
            <a:avLst>
              <a:gd name="adj1" fmla="val -67442"/>
              <a:gd name="adj2" fmla="val 60372"/>
              <a:gd name="adj3" fmla="val 16667"/>
            </a:avLst>
          </a:prstGeom>
          <a:ln w="25400">
            <a:solidFill>
              <a:srgbClr val="C0000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C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Неверно!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2971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44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5378146" cy="21577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Какой ингредиент, символизирующий удачу, обязательно добавляют в новогодние кушанья японцы?</a:t>
            </a:r>
          </a:p>
        </p:txBody>
      </p:sp>
      <p:sp>
        <p:nvSpPr>
          <p:cNvPr id="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B1757EF4-5E4A-1E64-3B09-4780FA6FA9C5}"/>
              </a:ext>
            </a:extLst>
          </p:cNvPr>
          <p:cNvSpPr/>
          <p:nvPr/>
        </p:nvSpPr>
        <p:spPr>
          <a:xfrm>
            <a:off x="358775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tx1"/>
                </a:solidFill>
              </a:rPr>
              <a:t>Узнать ответ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6BEEA4F-DB51-2C7C-9770-324B3D288A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374"/>
          <a:stretch/>
        </p:blipFill>
        <p:spPr>
          <a:xfrm>
            <a:off x="5324147" y="376238"/>
            <a:ext cx="3767601" cy="4415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610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44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024AFBC9-13C1-A49E-8F43-DBE12213DF6E}"/>
              </a:ext>
            </a:extLst>
          </p:cNvPr>
          <p:cNvSpPr/>
          <p:nvPr/>
        </p:nvSpPr>
        <p:spPr>
          <a:xfrm>
            <a:off x="323850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Следующий вопрос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B4D078A3-8AE5-5FF2-01E7-DB8DD970DDFB}"/>
              </a:ext>
            </a:extLst>
          </p:cNvPr>
          <p:cNvSpPr txBox="1"/>
          <p:nvPr/>
        </p:nvSpPr>
        <p:spPr>
          <a:xfrm>
            <a:off x="358775" y="648146"/>
            <a:ext cx="5378146" cy="21577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Какой ингредиент, символизирующий удачу, обязательно добавляют в новогодние кушанья японцы?</a:t>
            </a:r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xmlns="" id="{19A48CE7-E033-FF26-9C2D-C119A06EF0D8}"/>
              </a:ext>
            </a:extLst>
          </p:cNvPr>
          <p:cNvSpPr txBox="1"/>
          <p:nvPr/>
        </p:nvSpPr>
        <p:spPr>
          <a:xfrm>
            <a:off x="301927" y="2928512"/>
            <a:ext cx="5914708" cy="9899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</a:pPr>
            <a:r>
              <a:rPr lang="ru-RU" sz="6000" dirty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Каштаны</a:t>
            </a:r>
            <a:endParaRPr lang="ru-RU" sz="5400" dirty="0">
              <a:solidFill>
                <a:srgbClr val="005014"/>
              </a:solidFill>
              <a:latin typeface="+mj-lt"/>
              <a:ea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5231" y="1284790"/>
            <a:ext cx="3663045" cy="2546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201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45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B1757EF4-5E4A-1E64-3B09-4780FA6FA9C5}"/>
              </a:ext>
            </a:extLst>
          </p:cNvPr>
          <p:cNvSpPr/>
          <p:nvPr/>
        </p:nvSpPr>
        <p:spPr>
          <a:xfrm>
            <a:off x="358775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tx1"/>
                </a:solidFill>
              </a:rPr>
              <a:t>Узнать ответ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4911768-18F4-4F28-00BC-796DB92A77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922"/>
          <a:stretch/>
        </p:blipFill>
        <p:spPr>
          <a:xfrm flipH="1">
            <a:off x="5408930" y="525487"/>
            <a:ext cx="3226072" cy="4010751"/>
          </a:xfrm>
          <a:prstGeom prst="rect">
            <a:avLst/>
          </a:prstGeom>
        </p:spPr>
      </p:pic>
      <p:sp>
        <p:nvSpPr>
          <p:cNvPr id="7" name="TextBox 18">
            <a:extLst>
              <a:ext uri="{FF2B5EF4-FFF2-40B4-BE49-F238E27FC236}">
                <a16:creationId xmlns:a16="http://schemas.microsoft.com/office/drawing/2014/main" xmlns="" id="{EF2B409E-66F2-5050-C006-7BBA3550B520}"/>
              </a:ext>
            </a:extLst>
          </p:cNvPr>
          <p:cNvSpPr txBox="1"/>
          <p:nvPr/>
        </p:nvSpPr>
        <p:spPr>
          <a:xfrm>
            <a:off x="358775" y="648146"/>
            <a:ext cx="4927209" cy="1107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 smtClean="0">
                <a:latin typeface="+mj-lt"/>
                <a:ea typeface="Tahoma" panose="020B0604030504040204" pitchFamily="34" charset="0"/>
              </a:rPr>
              <a:t>Где можно </a:t>
            </a:r>
            <a:r>
              <a:rPr lang="ru-RU" sz="2400" dirty="0">
                <a:latin typeface="+mj-lt"/>
                <a:ea typeface="Tahoma" panose="020B0604030504040204" pitchFamily="34" charset="0"/>
              </a:rPr>
              <a:t>в</a:t>
            </a:r>
            <a:r>
              <a:rPr lang="ru-RU" sz="2400" dirty="0" smtClean="0">
                <a:latin typeface="+mj-lt"/>
                <a:ea typeface="Tahoma" panose="020B0604030504040204" pitchFamily="34" charset="0"/>
              </a:rPr>
              <a:t>стретить плавающие </a:t>
            </a:r>
            <a:r>
              <a:rPr lang="ru-RU" sz="2400" dirty="0">
                <a:latin typeface="+mj-lt"/>
                <a:ea typeface="Tahoma" panose="020B0604030504040204" pitchFamily="34" charset="0"/>
              </a:rPr>
              <a:t>ёлки?</a:t>
            </a:r>
          </a:p>
        </p:txBody>
      </p:sp>
    </p:spTree>
    <p:extLst>
      <p:ext uri="{BB962C8B-B14F-4D97-AF65-F5344CB8AC3E}">
        <p14:creationId xmlns:p14="http://schemas.microsoft.com/office/powerpoint/2010/main" val="4040700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45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024AFBC9-13C1-A49E-8F43-DBE12213DF6E}"/>
              </a:ext>
            </a:extLst>
          </p:cNvPr>
          <p:cNvSpPr/>
          <p:nvPr/>
        </p:nvSpPr>
        <p:spPr>
          <a:xfrm>
            <a:off x="323850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Следующий вопрос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EF2B409E-66F2-5050-C006-7BBA3550B520}"/>
              </a:ext>
            </a:extLst>
          </p:cNvPr>
          <p:cNvSpPr txBox="1"/>
          <p:nvPr/>
        </p:nvSpPr>
        <p:spPr>
          <a:xfrm>
            <a:off x="358775" y="648146"/>
            <a:ext cx="4927209" cy="1107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 smtClean="0">
                <a:latin typeface="+mj-lt"/>
                <a:ea typeface="Tahoma" panose="020B0604030504040204" pitchFamily="34" charset="0"/>
              </a:rPr>
              <a:t>Где можно </a:t>
            </a:r>
            <a:r>
              <a:rPr lang="ru-RU" sz="2400" dirty="0">
                <a:latin typeface="+mj-lt"/>
                <a:ea typeface="Tahoma" panose="020B0604030504040204" pitchFamily="34" charset="0"/>
              </a:rPr>
              <a:t>в</a:t>
            </a:r>
            <a:r>
              <a:rPr lang="ru-RU" sz="2400" dirty="0" smtClean="0">
                <a:latin typeface="+mj-lt"/>
                <a:ea typeface="Tahoma" panose="020B0604030504040204" pitchFamily="34" charset="0"/>
              </a:rPr>
              <a:t>стретить плавающие </a:t>
            </a:r>
            <a:r>
              <a:rPr lang="ru-RU" sz="2400" dirty="0">
                <a:latin typeface="+mj-lt"/>
                <a:ea typeface="Tahoma" panose="020B0604030504040204" pitchFamily="34" charset="0"/>
              </a:rPr>
              <a:t>ёлки?</a:t>
            </a:r>
          </a:p>
        </p:txBody>
      </p:sp>
      <p:sp>
        <p:nvSpPr>
          <p:cNvPr id="6" name="TextBox 18">
            <a:extLst>
              <a:ext uri="{FF2B5EF4-FFF2-40B4-BE49-F238E27FC236}">
                <a16:creationId xmlns:a16="http://schemas.microsoft.com/office/drawing/2014/main" xmlns="" id="{833A491F-CE06-0933-A9E1-E9C690F8FC25}"/>
              </a:ext>
            </a:extLst>
          </p:cNvPr>
          <p:cNvSpPr txBox="1"/>
          <p:nvPr/>
        </p:nvSpPr>
        <p:spPr>
          <a:xfrm>
            <a:off x="161805" y="2093474"/>
            <a:ext cx="7846967" cy="14034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</a:pPr>
            <a:r>
              <a:rPr lang="ru-RU" sz="4000" dirty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В </a:t>
            </a:r>
            <a:r>
              <a:rPr lang="ru-RU" sz="4000" dirty="0" smtClean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Рио-де-Жанейро (Бразилия)</a:t>
            </a:r>
            <a:endParaRPr lang="ru-RU" sz="3600" dirty="0">
              <a:solidFill>
                <a:srgbClr val="005014"/>
              </a:solidFill>
              <a:latin typeface="+mj-lt"/>
              <a:ea typeface="Tahoma" panose="020B060403050404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7399" y="2604305"/>
            <a:ext cx="3617879" cy="2407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294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46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4814473" cy="4957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Что такое мишура?</a:t>
            </a:r>
          </a:p>
        </p:txBody>
      </p:sp>
      <p:sp>
        <p:nvSpPr>
          <p:cNvPr id="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B1757EF4-5E4A-1E64-3B09-4780FA6FA9C5}"/>
              </a:ext>
            </a:extLst>
          </p:cNvPr>
          <p:cNvSpPr/>
          <p:nvPr/>
        </p:nvSpPr>
        <p:spPr>
          <a:xfrm>
            <a:off x="358775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tx1"/>
                </a:solidFill>
              </a:rPr>
              <a:t>Узнать ответ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03B466F-54EE-7E22-07F7-186F8C4F52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6920" y="252000"/>
            <a:ext cx="4594320" cy="459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673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46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024AFBC9-13C1-A49E-8F43-DBE12213DF6E}"/>
              </a:ext>
            </a:extLst>
          </p:cNvPr>
          <p:cNvSpPr/>
          <p:nvPr/>
        </p:nvSpPr>
        <p:spPr>
          <a:xfrm>
            <a:off x="323850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Следующий вопрос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606C166F-BCA4-3107-083F-E8B759BCC89B}"/>
              </a:ext>
            </a:extLst>
          </p:cNvPr>
          <p:cNvSpPr txBox="1"/>
          <p:nvPr/>
        </p:nvSpPr>
        <p:spPr>
          <a:xfrm>
            <a:off x="358775" y="648146"/>
            <a:ext cx="4814473" cy="4957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Что такое мишура?</a:t>
            </a:r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xmlns="" id="{CBA7662D-0ACC-3D50-8677-F9F6D371FD50}"/>
              </a:ext>
            </a:extLst>
          </p:cNvPr>
          <p:cNvSpPr txBox="1"/>
          <p:nvPr/>
        </p:nvSpPr>
        <p:spPr>
          <a:xfrm>
            <a:off x="323850" y="1754699"/>
            <a:ext cx="5097236" cy="16341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</a:pPr>
            <a:r>
              <a:rPr lang="ru-RU" sz="4800" dirty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Новогоднее украшение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4626" y="683136"/>
            <a:ext cx="3568866" cy="3568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334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47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5027417" cy="19778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200" dirty="0">
                <a:latin typeface="+mj-lt"/>
                <a:ea typeface="Tahoma" panose="020B0604030504040204" pitchFamily="34" charset="0"/>
              </a:rPr>
              <a:t>Как называется месяц, который знаменует начало зимы, но одновременно говорит о том, что заканчивается целый год? </a:t>
            </a:r>
          </a:p>
        </p:txBody>
      </p:sp>
      <p:sp>
        <p:nvSpPr>
          <p:cNvPr id="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B1757EF4-5E4A-1E64-3B09-4780FA6FA9C5}"/>
              </a:ext>
            </a:extLst>
          </p:cNvPr>
          <p:cNvSpPr/>
          <p:nvPr/>
        </p:nvSpPr>
        <p:spPr>
          <a:xfrm>
            <a:off x="358775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tx1"/>
                </a:solidFill>
              </a:rPr>
              <a:t>Узнать ответ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83DA9FE-7172-CA0D-4977-6B03F89A71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3703" y="252000"/>
            <a:ext cx="3711727" cy="4657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255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47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024AFBC9-13C1-A49E-8F43-DBE12213DF6E}"/>
              </a:ext>
            </a:extLst>
          </p:cNvPr>
          <p:cNvSpPr/>
          <p:nvPr/>
        </p:nvSpPr>
        <p:spPr>
          <a:xfrm>
            <a:off x="323850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Следующий вопрос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DC8CBD95-B76F-5F25-6FC5-C7466003E4DA}"/>
              </a:ext>
            </a:extLst>
          </p:cNvPr>
          <p:cNvSpPr txBox="1"/>
          <p:nvPr/>
        </p:nvSpPr>
        <p:spPr>
          <a:xfrm>
            <a:off x="358775" y="648146"/>
            <a:ext cx="5027417" cy="19778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200" dirty="0">
                <a:latin typeface="+mj-lt"/>
                <a:ea typeface="Tahoma" panose="020B0604030504040204" pitchFamily="34" charset="0"/>
              </a:rPr>
              <a:t>Как называется месяц, который знаменует начало зимы, но одновременно говорит о том, что заканчивается целый год? </a:t>
            </a:r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xmlns="" id="{6C9DDA7F-61A3-4BE1-1898-5033040BA41F}"/>
              </a:ext>
            </a:extLst>
          </p:cNvPr>
          <p:cNvSpPr txBox="1"/>
          <p:nvPr/>
        </p:nvSpPr>
        <p:spPr>
          <a:xfrm>
            <a:off x="323850" y="2937984"/>
            <a:ext cx="5097236" cy="7920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</a:pPr>
            <a:r>
              <a:rPr lang="ru-RU" sz="4800" dirty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Декабрь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2861" y="1412531"/>
            <a:ext cx="3931052" cy="2844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09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48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4789421" cy="16037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Часы, традиционно оповещающие страну о приходе Нового года.</a:t>
            </a:r>
          </a:p>
        </p:txBody>
      </p:sp>
      <p:sp>
        <p:nvSpPr>
          <p:cNvPr id="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B1757EF4-5E4A-1E64-3B09-4780FA6FA9C5}"/>
              </a:ext>
            </a:extLst>
          </p:cNvPr>
          <p:cNvSpPr/>
          <p:nvPr/>
        </p:nvSpPr>
        <p:spPr>
          <a:xfrm>
            <a:off x="358775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tx1"/>
                </a:solidFill>
              </a:rPr>
              <a:t>Узнать ответ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D2821BC-4BDE-3E52-8494-9223840584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626"/>
          <a:stretch/>
        </p:blipFill>
        <p:spPr>
          <a:xfrm>
            <a:off x="4787901" y="249641"/>
            <a:ext cx="4545509" cy="4619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570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48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024AFBC9-13C1-A49E-8F43-DBE12213DF6E}"/>
              </a:ext>
            </a:extLst>
          </p:cNvPr>
          <p:cNvSpPr/>
          <p:nvPr/>
        </p:nvSpPr>
        <p:spPr>
          <a:xfrm>
            <a:off x="323850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Следующий вопрос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0C846317-D70B-E4E8-5C02-468A3DBA7ED5}"/>
              </a:ext>
            </a:extLst>
          </p:cNvPr>
          <p:cNvSpPr txBox="1"/>
          <p:nvPr/>
        </p:nvSpPr>
        <p:spPr>
          <a:xfrm>
            <a:off x="358775" y="648146"/>
            <a:ext cx="4789421" cy="16037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Часы, традиционно оповещающие страну о приходе Нового года.</a:t>
            </a:r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xmlns="" id="{E2AE1B43-7C8A-6FDA-D93B-3B4176D348D6}"/>
              </a:ext>
            </a:extLst>
          </p:cNvPr>
          <p:cNvSpPr txBox="1"/>
          <p:nvPr/>
        </p:nvSpPr>
        <p:spPr>
          <a:xfrm>
            <a:off x="323850" y="2650360"/>
            <a:ext cx="5097236" cy="10890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</a:pPr>
            <a:r>
              <a:rPr lang="ru-RU" sz="6600" dirty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Куранты</a:t>
            </a:r>
            <a:endParaRPr lang="ru-RU" sz="4800" dirty="0">
              <a:solidFill>
                <a:srgbClr val="005014"/>
              </a:solidFill>
              <a:latin typeface="+mj-lt"/>
              <a:ea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4208" y="1064703"/>
            <a:ext cx="4724220" cy="3187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026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4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28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947782" y="2333179"/>
            <a:ext cx="3837443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Венгрии </a:t>
            </a:r>
          </a:p>
        </p:txBody>
      </p:sp>
      <p:sp>
        <p:nvSpPr>
          <p:cNvPr id="29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947782" y="3261096"/>
            <a:ext cx="3837443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Во Франции </a:t>
            </a:r>
          </a:p>
        </p:txBody>
      </p:sp>
      <p:sp>
        <p:nvSpPr>
          <p:cNvPr id="30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947782" y="4189013"/>
            <a:ext cx="3837443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На Кубе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5114562" cy="12027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1800" dirty="0">
                <a:latin typeface="+mj-lt"/>
                <a:ea typeface="Tahoma" panose="020B0604030504040204" pitchFamily="34" charset="0"/>
              </a:rPr>
              <a:t>В какой стране в знак особого внимания к хозяевам гости приносят в качестве новогоднего подарка толстое полено?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5" t="25204" r="14406"/>
          <a:stretch/>
        </p:blipFill>
        <p:spPr>
          <a:xfrm>
            <a:off x="358776" y="2004518"/>
            <a:ext cx="2152930" cy="2885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350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49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5000303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Какая праздничная неделя провожает зиму до следующего года?</a:t>
            </a:r>
          </a:p>
        </p:txBody>
      </p:sp>
      <p:sp>
        <p:nvSpPr>
          <p:cNvPr id="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B1757EF4-5E4A-1E64-3B09-4780FA6FA9C5}"/>
              </a:ext>
            </a:extLst>
          </p:cNvPr>
          <p:cNvSpPr/>
          <p:nvPr/>
        </p:nvSpPr>
        <p:spPr>
          <a:xfrm>
            <a:off x="358775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Узнать ответ</a:t>
            </a:r>
          </a:p>
        </p:txBody>
      </p:sp>
      <p:pic>
        <p:nvPicPr>
          <p:cNvPr id="3" name="Picture 10">
            <a:extLst>
              <a:ext uri="{FF2B5EF4-FFF2-40B4-BE49-F238E27FC236}">
                <a16:creationId xmlns:a16="http://schemas.microsoft.com/office/drawing/2014/main" xmlns="" id="{4A5024F3-D398-B149-E681-56C9BF9E55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000"/>
          <a:stretch/>
        </p:blipFill>
        <p:spPr bwMode="auto">
          <a:xfrm>
            <a:off x="5543876" y="376238"/>
            <a:ext cx="3189097" cy="4502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4052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49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024AFBC9-13C1-A49E-8F43-DBE12213DF6E}"/>
              </a:ext>
            </a:extLst>
          </p:cNvPr>
          <p:cNvSpPr/>
          <p:nvPr/>
        </p:nvSpPr>
        <p:spPr>
          <a:xfrm>
            <a:off x="323850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Следующий вопрос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FB3F5514-51BB-C92E-657E-BE91A21B6BE4}"/>
              </a:ext>
            </a:extLst>
          </p:cNvPr>
          <p:cNvSpPr txBox="1"/>
          <p:nvPr/>
        </p:nvSpPr>
        <p:spPr>
          <a:xfrm>
            <a:off x="358775" y="648146"/>
            <a:ext cx="4954005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Какая праздничная неделя провожает зиму до следующего года?</a:t>
            </a:r>
          </a:p>
        </p:txBody>
      </p:sp>
      <p:sp>
        <p:nvSpPr>
          <p:cNvPr id="9" name="TextBox 18">
            <a:extLst>
              <a:ext uri="{FF2B5EF4-FFF2-40B4-BE49-F238E27FC236}">
                <a16:creationId xmlns:a16="http://schemas.microsoft.com/office/drawing/2014/main" xmlns="" id="{D84C48B7-6C71-C001-D90B-A8FD5F3D3A2E}"/>
              </a:ext>
            </a:extLst>
          </p:cNvPr>
          <p:cNvSpPr txBox="1"/>
          <p:nvPr/>
        </p:nvSpPr>
        <p:spPr>
          <a:xfrm>
            <a:off x="323850" y="2452892"/>
            <a:ext cx="4888230" cy="14978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</a:pPr>
            <a:r>
              <a:rPr lang="ru-RU" sz="4400" dirty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Неделя Масленицы</a:t>
            </a:r>
            <a:endParaRPr lang="ru-RU" sz="4000" dirty="0">
              <a:solidFill>
                <a:srgbClr val="005014"/>
              </a:solidFill>
              <a:latin typeface="+mj-lt"/>
              <a:ea typeface="Tahoma" panose="020B060403050404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1610" y="1163218"/>
            <a:ext cx="4942390" cy="3294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596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50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3900074" cy="10497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Где родилась Снегурочка? </a:t>
            </a:r>
          </a:p>
        </p:txBody>
      </p:sp>
      <p:sp>
        <p:nvSpPr>
          <p:cNvPr id="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B1757EF4-5E4A-1E64-3B09-4780FA6FA9C5}"/>
              </a:ext>
            </a:extLst>
          </p:cNvPr>
          <p:cNvSpPr/>
          <p:nvPr/>
        </p:nvSpPr>
        <p:spPr>
          <a:xfrm>
            <a:off x="358775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tx1"/>
                </a:solidFill>
              </a:rPr>
              <a:t>Узнать ответ</a:t>
            </a:r>
          </a:p>
        </p:txBody>
      </p:sp>
      <p:pic>
        <p:nvPicPr>
          <p:cNvPr id="5" name="Picture 8">
            <a:extLst>
              <a:ext uri="{FF2B5EF4-FFF2-40B4-BE49-F238E27FC236}">
                <a16:creationId xmlns:a16="http://schemas.microsoft.com/office/drawing/2014/main" xmlns="" id="{16535D7E-F7F2-7A21-B2C7-BE9887B2E9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533"/>
          <a:stretch/>
        </p:blipFill>
        <p:spPr bwMode="auto">
          <a:xfrm>
            <a:off x="5403867" y="905776"/>
            <a:ext cx="3209653" cy="3603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32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50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024AFBC9-13C1-A49E-8F43-DBE12213DF6E}"/>
              </a:ext>
            </a:extLst>
          </p:cNvPr>
          <p:cNvSpPr/>
          <p:nvPr/>
        </p:nvSpPr>
        <p:spPr>
          <a:xfrm>
            <a:off x="323850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Следующий вопрос</a:t>
            </a:r>
          </a:p>
        </p:txBody>
      </p:sp>
      <p:sp>
        <p:nvSpPr>
          <p:cNvPr id="6" name="TextBox 18">
            <a:extLst>
              <a:ext uri="{FF2B5EF4-FFF2-40B4-BE49-F238E27FC236}">
                <a16:creationId xmlns:a16="http://schemas.microsoft.com/office/drawing/2014/main" xmlns="" id="{43ACF680-4C80-AB4A-28B8-5A0451FBA260}"/>
              </a:ext>
            </a:extLst>
          </p:cNvPr>
          <p:cNvSpPr txBox="1"/>
          <p:nvPr/>
        </p:nvSpPr>
        <p:spPr>
          <a:xfrm>
            <a:off x="358775" y="648146"/>
            <a:ext cx="3997325" cy="10497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Где родилась Снегурочка? </a:t>
            </a:r>
          </a:p>
        </p:txBody>
      </p:sp>
      <p:sp>
        <p:nvSpPr>
          <p:cNvPr id="9" name="TextBox 18">
            <a:extLst>
              <a:ext uri="{FF2B5EF4-FFF2-40B4-BE49-F238E27FC236}">
                <a16:creationId xmlns:a16="http://schemas.microsoft.com/office/drawing/2014/main" xmlns="" id="{7BC26356-CFC6-8DD8-C615-AF3A0E590E8C}"/>
              </a:ext>
            </a:extLst>
          </p:cNvPr>
          <p:cNvSpPr txBox="1"/>
          <p:nvPr/>
        </p:nvSpPr>
        <p:spPr>
          <a:xfrm>
            <a:off x="127081" y="3079632"/>
            <a:ext cx="5704659" cy="9899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</a:pPr>
            <a:r>
              <a:rPr lang="ru-RU" sz="6000" dirty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В Костроме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5077" y="729205"/>
            <a:ext cx="6132086" cy="2628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09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51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4641488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Какая страна стала первой украшать ёлки в новогодние праздники?</a:t>
            </a:r>
          </a:p>
        </p:txBody>
      </p:sp>
      <p:sp>
        <p:nvSpPr>
          <p:cNvPr id="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B1757EF4-5E4A-1E64-3B09-4780FA6FA9C5}"/>
              </a:ext>
            </a:extLst>
          </p:cNvPr>
          <p:cNvSpPr/>
          <p:nvPr/>
        </p:nvSpPr>
        <p:spPr>
          <a:xfrm>
            <a:off x="358775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tx1"/>
                </a:solidFill>
              </a:rPr>
              <a:t>Узнать ответ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FF43664-E303-A1D0-3CFD-E45B8AB900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374"/>
          <a:stretch/>
        </p:blipFill>
        <p:spPr>
          <a:xfrm>
            <a:off x="5324147" y="376238"/>
            <a:ext cx="3767601" cy="4415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057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51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024AFBC9-13C1-A49E-8F43-DBE12213DF6E}"/>
              </a:ext>
            </a:extLst>
          </p:cNvPr>
          <p:cNvSpPr/>
          <p:nvPr/>
        </p:nvSpPr>
        <p:spPr>
          <a:xfrm>
            <a:off x="323850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Следующий вопрос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B4D078A3-8AE5-5FF2-01E7-DB8DD970DDFB}"/>
              </a:ext>
            </a:extLst>
          </p:cNvPr>
          <p:cNvSpPr txBox="1"/>
          <p:nvPr/>
        </p:nvSpPr>
        <p:spPr>
          <a:xfrm>
            <a:off x="358775" y="648146"/>
            <a:ext cx="4514167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Какая страна стала первой украшать ёлки в новогодние праздники?</a:t>
            </a:r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xmlns="" id="{6547BCE5-0593-B618-61DD-DDB1EF614AFD}"/>
              </a:ext>
            </a:extLst>
          </p:cNvPr>
          <p:cNvSpPr txBox="1"/>
          <p:nvPr/>
        </p:nvSpPr>
        <p:spPr>
          <a:xfrm>
            <a:off x="323850" y="2654674"/>
            <a:ext cx="5704659" cy="9899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</a:pPr>
            <a:r>
              <a:rPr lang="ru-RU" sz="6000" dirty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Германия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0344" y="1011046"/>
            <a:ext cx="4253093" cy="3121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654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52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B1757EF4-5E4A-1E64-3B09-4780FA6FA9C5}"/>
              </a:ext>
            </a:extLst>
          </p:cNvPr>
          <p:cNvSpPr/>
          <p:nvPr/>
        </p:nvSpPr>
        <p:spPr>
          <a:xfrm>
            <a:off x="358775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tx1"/>
                </a:solidFill>
              </a:rPr>
              <a:t>Узнать ответ</a:t>
            </a:r>
          </a:p>
        </p:txBody>
      </p:sp>
      <p:sp>
        <p:nvSpPr>
          <p:cNvPr id="3" name="TextBox 18">
            <a:extLst>
              <a:ext uri="{FF2B5EF4-FFF2-40B4-BE49-F238E27FC236}">
                <a16:creationId xmlns:a16="http://schemas.microsoft.com/office/drawing/2014/main" xmlns="" id="{60FC6F38-486F-5DE8-5C70-875C36C01E30}"/>
              </a:ext>
            </a:extLst>
          </p:cNvPr>
          <p:cNvSpPr txBox="1"/>
          <p:nvPr/>
        </p:nvSpPr>
        <p:spPr>
          <a:xfrm>
            <a:off x="358775" y="648146"/>
            <a:ext cx="4927209" cy="2215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 smtClean="0">
                <a:latin typeface="+mj-lt"/>
                <a:ea typeface="Tahoma" panose="020B0604030504040204" pitchFamily="34" charset="0"/>
              </a:rPr>
              <a:t>Считается, что именно эта страна в </a:t>
            </a:r>
            <a:r>
              <a:rPr lang="en-US" sz="2400" dirty="0" smtClean="0">
                <a:latin typeface="+mj-lt"/>
                <a:ea typeface="Tahoma" panose="020B0604030504040204" pitchFamily="34" charset="0"/>
              </a:rPr>
              <a:t>XIX </a:t>
            </a:r>
            <a:r>
              <a:rPr lang="ru-RU" sz="2400" dirty="0" smtClean="0">
                <a:latin typeface="+mj-lt"/>
                <a:ea typeface="Tahoma" panose="020B0604030504040204" pitchFamily="34" charset="0"/>
              </a:rPr>
              <a:t>веке подарила нам первые </a:t>
            </a:r>
            <a:r>
              <a:rPr lang="ru-RU" sz="2400" dirty="0">
                <a:latin typeface="+mj-lt"/>
                <a:ea typeface="Tahoma" panose="020B0604030504040204" pitchFamily="34" charset="0"/>
              </a:rPr>
              <a:t>новогодние игрушки из </a:t>
            </a:r>
            <a:r>
              <a:rPr lang="ru-RU" sz="2400" dirty="0" smtClean="0">
                <a:latin typeface="+mj-lt"/>
                <a:ea typeface="Tahoma" panose="020B0604030504040204" pitchFamily="34" charset="0"/>
              </a:rPr>
              <a:t>стекла.</a:t>
            </a:r>
            <a:endParaRPr lang="ru-RU" sz="2400" dirty="0">
              <a:latin typeface="+mj-lt"/>
              <a:ea typeface="Tahoma" panose="020B060403050404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919B136-69B9-5486-DA03-A74F2701C9D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922"/>
          <a:stretch/>
        </p:blipFill>
        <p:spPr>
          <a:xfrm flipH="1">
            <a:off x="5408930" y="525487"/>
            <a:ext cx="3226072" cy="4010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799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52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024AFBC9-13C1-A49E-8F43-DBE12213DF6E}"/>
              </a:ext>
            </a:extLst>
          </p:cNvPr>
          <p:cNvSpPr/>
          <p:nvPr/>
        </p:nvSpPr>
        <p:spPr>
          <a:xfrm>
            <a:off x="323850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Следующий вопрос</a:t>
            </a:r>
          </a:p>
        </p:txBody>
      </p:sp>
      <p:sp>
        <p:nvSpPr>
          <p:cNvPr id="9" name="TextBox 18">
            <a:extLst>
              <a:ext uri="{FF2B5EF4-FFF2-40B4-BE49-F238E27FC236}">
                <a16:creationId xmlns:a16="http://schemas.microsoft.com/office/drawing/2014/main" xmlns="" id="{9EEBE7A3-4370-AF18-3B2D-44265121CEF9}"/>
              </a:ext>
            </a:extLst>
          </p:cNvPr>
          <p:cNvSpPr txBox="1"/>
          <p:nvPr/>
        </p:nvSpPr>
        <p:spPr>
          <a:xfrm>
            <a:off x="323850" y="2952390"/>
            <a:ext cx="5704659" cy="9899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</a:pPr>
            <a:r>
              <a:rPr lang="ru-RU" sz="6000" dirty="0" smtClean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Швеция</a:t>
            </a:r>
            <a:endParaRPr lang="ru-RU" sz="6000" dirty="0">
              <a:solidFill>
                <a:srgbClr val="005014"/>
              </a:solidFill>
              <a:latin typeface="+mj-lt"/>
              <a:ea typeface="Tahoma" panose="020B0604030504040204" pitchFamily="34" charset="0"/>
            </a:endParaRPr>
          </a:p>
        </p:txBody>
      </p:sp>
      <p:sp>
        <p:nvSpPr>
          <p:cNvPr id="8" name="TextBox 18">
            <a:extLst>
              <a:ext uri="{FF2B5EF4-FFF2-40B4-BE49-F238E27FC236}">
                <a16:creationId xmlns:a16="http://schemas.microsoft.com/office/drawing/2014/main" xmlns="" id="{60FC6F38-486F-5DE8-5C70-875C36C01E30}"/>
              </a:ext>
            </a:extLst>
          </p:cNvPr>
          <p:cNvSpPr txBox="1"/>
          <p:nvPr/>
        </p:nvSpPr>
        <p:spPr>
          <a:xfrm>
            <a:off x="358775" y="648146"/>
            <a:ext cx="4927209" cy="22159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 smtClean="0">
                <a:latin typeface="+mj-lt"/>
                <a:ea typeface="Tahoma" panose="020B0604030504040204" pitchFamily="34" charset="0"/>
              </a:rPr>
              <a:t>Считается, что именно эта страна в </a:t>
            </a:r>
            <a:r>
              <a:rPr lang="en-US" sz="2400" dirty="0" smtClean="0">
                <a:latin typeface="+mj-lt"/>
                <a:ea typeface="Tahoma" panose="020B0604030504040204" pitchFamily="34" charset="0"/>
              </a:rPr>
              <a:t>XIX </a:t>
            </a:r>
            <a:r>
              <a:rPr lang="ru-RU" sz="2400" dirty="0" smtClean="0">
                <a:latin typeface="+mj-lt"/>
                <a:ea typeface="Tahoma" panose="020B0604030504040204" pitchFamily="34" charset="0"/>
              </a:rPr>
              <a:t>веке подарила нам первые </a:t>
            </a:r>
            <a:r>
              <a:rPr lang="ru-RU" sz="2400" dirty="0">
                <a:latin typeface="+mj-lt"/>
                <a:ea typeface="Tahoma" panose="020B0604030504040204" pitchFamily="34" charset="0"/>
              </a:rPr>
              <a:t>новогодние игрушки из </a:t>
            </a:r>
            <a:r>
              <a:rPr lang="ru-RU" sz="2400" dirty="0" smtClean="0">
                <a:latin typeface="+mj-lt"/>
                <a:ea typeface="Tahoma" panose="020B0604030504040204" pitchFamily="34" charset="0"/>
              </a:rPr>
              <a:t>стекла.</a:t>
            </a:r>
            <a:endParaRPr lang="ru-RU" sz="2400" dirty="0">
              <a:latin typeface="+mj-lt"/>
              <a:ea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0815" y="1362391"/>
            <a:ext cx="4020542" cy="2662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843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53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B1757EF4-5E4A-1E64-3B09-4780FA6FA9C5}"/>
              </a:ext>
            </a:extLst>
          </p:cNvPr>
          <p:cNvSpPr/>
          <p:nvPr/>
        </p:nvSpPr>
        <p:spPr>
          <a:xfrm>
            <a:off x="358775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tx1"/>
                </a:solidFill>
              </a:rPr>
              <a:t>Узнать ответ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FC7BAD1-A183-FF8E-03A3-D53A18E2BF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6920" y="252000"/>
            <a:ext cx="4594320" cy="4594320"/>
          </a:xfrm>
          <a:prstGeom prst="rect">
            <a:avLst/>
          </a:prstGeom>
        </p:spPr>
      </p:pic>
      <p:sp>
        <p:nvSpPr>
          <p:cNvPr id="8" name="TextBox 18">
            <a:extLst>
              <a:ext uri="{FF2B5EF4-FFF2-40B4-BE49-F238E27FC236}">
                <a16:creationId xmlns:a16="http://schemas.microsoft.com/office/drawing/2014/main" xmlns="" id="{E9B215EA-1817-1A77-15C4-8378B36F24CB}"/>
              </a:ext>
            </a:extLst>
          </p:cNvPr>
          <p:cNvSpPr txBox="1"/>
          <p:nvPr/>
        </p:nvSpPr>
        <p:spPr>
          <a:xfrm>
            <a:off x="358776" y="648146"/>
            <a:ext cx="4357688" cy="1107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Кто такие </a:t>
            </a:r>
            <a:r>
              <a:rPr lang="ru-RU" sz="2400" dirty="0" err="1">
                <a:latin typeface="+mj-lt"/>
                <a:ea typeface="Tahoma" panose="020B0604030504040204" pitchFamily="34" charset="0"/>
              </a:rPr>
              <a:t>Баббо</a:t>
            </a:r>
            <a:r>
              <a:rPr lang="ru-RU" sz="2400" dirty="0">
                <a:latin typeface="+mj-lt"/>
                <a:ea typeface="Tahoma" panose="020B0604030504040204" pitchFamily="34" charset="0"/>
              </a:rPr>
              <a:t> Натале, </a:t>
            </a:r>
            <a:r>
              <a:rPr lang="ru-RU" sz="2400" dirty="0" smtClean="0">
                <a:latin typeface="+mj-lt"/>
                <a:ea typeface="Tahoma" panose="020B0604030504040204" pitchFamily="34" charset="0"/>
              </a:rPr>
              <a:t>Пер </a:t>
            </a:r>
            <a:r>
              <a:rPr lang="ru-RU" sz="2400" dirty="0" err="1" smtClean="0">
                <a:latin typeface="+mj-lt"/>
                <a:ea typeface="Tahoma" panose="020B0604030504040204" pitchFamily="34" charset="0"/>
              </a:rPr>
              <a:t>Ноэль</a:t>
            </a:r>
            <a:r>
              <a:rPr lang="ru-RU" sz="2400" dirty="0">
                <a:latin typeface="+mj-lt"/>
                <a:ea typeface="Tahoma" panose="020B0604030504040204" pitchFamily="34" charset="0"/>
              </a:rPr>
              <a:t>, </a:t>
            </a:r>
            <a:r>
              <a:rPr lang="ru-RU" sz="2400" dirty="0" err="1" smtClean="0">
                <a:latin typeface="+mj-lt"/>
                <a:ea typeface="Tahoma" panose="020B0604030504040204" pitchFamily="34" charset="0"/>
              </a:rPr>
              <a:t>Йоулупукки</a:t>
            </a:r>
            <a:r>
              <a:rPr lang="ru-RU" sz="2400" dirty="0">
                <a:latin typeface="+mj-lt"/>
                <a:ea typeface="Tahoma" panose="020B060403050404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197886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3628" y="2596338"/>
            <a:ext cx="2355689" cy="2448069"/>
          </a:xfrm>
          <a:prstGeom prst="rect">
            <a:avLst/>
          </a:prstGeom>
        </p:spPr>
      </p:pic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53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024AFBC9-13C1-A49E-8F43-DBE12213DF6E}"/>
              </a:ext>
            </a:extLst>
          </p:cNvPr>
          <p:cNvSpPr/>
          <p:nvPr/>
        </p:nvSpPr>
        <p:spPr>
          <a:xfrm>
            <a:off x="323850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Следующий вопрос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E9B215EA-1817-1A77-15C4-8378B36F24CB}"/>
              </a:ext>
            </a:extLst>
          </p:cNvPr>
          <p:cNvSpPr txBox="1"/>
          <p:nvPr/>
        </p:nvSpPr>
        <p:spPr>
          <a:xfrm>
            <a:off x="358776" y="648146"/>
            <a:ext cx="4357688" cy="1107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Кто такие </a:t>
            </a:r>
            <a:r>
              <a:rPr lang="ru-RU" sz="2400" dirty="0" err="1">
                <a:latin typeface="+mj-lt"/>
                <a:ea typeface="Tahoma" panose="020B0604030504040204" pitchFamily="34" charset="0"/>
              </a:rPr>
              <a:t>Баббо</a:t>
            </a:r>
            <a:r>
              <a:rPr lang="ru-RU" sz="2400" dirty="0">
                <a:latin typeface="+mj-lt"/>
                <a:ea typeface="Tahoma" panose="020B0604030504040204" pitchFamily="34" charset="0"/>
              </a:rPr>
              <a:t> Натале, </a:t>
            </a:r>
            <a:r>
              <a:rPr lang="ru-RU" sz="2400" dirty="0" smtClean="0">
                <a:latin typeface="+mj-lt"/>
                <a:ea typeface="Tahoma" panose="020B0604030504040204" pitchFamily="34" charset="0"/>
              </a:rPr>
              <a:t>Пер </a:t>
            </a:r>
            <a:r>
              <a:rPr lang="ru-RU" sz="2400" dirty="0" err="1" smtClean="0">
                <a:latin typeface="+mj-lt"/>
                <a:ea typeface="Tahoma" panose="020B0604030504040204" pitchFamily="34" charset="0"/>
              </a:rPr>
              <a:t>Ноэль</a:t>
            </a:r>
            <a:r>
              <a:rPr lang="ru-RU" sz="2400" dirty="0">
                <a:latin typeface="+mj-lt"/>
                <a:ea typeface="Tahoma" panose="020B0604030504040204" pitchFamily="34" charset="0"/>
              </a:rPr>
              <a:t>, </a:t>
            </a:r>
            <a:r>
              <a:rPr lang="ru-RU" sz="2400" dirty="0" err="1" smtClean="0">
                <a:latin typeface="+mj-lt"/>
                <a:ea typeface="Tahoma" panose="020B0604030504040204" pitchFamily="34" charset="0"/>
              </a:rPr>
              <a:t>Йоулупукки</a:t>
            </a:r>
            <a:r>
              <a:rPr lang="ru-RU" sz="2400" dirty="0">
                <a:latin typeface="+mj-lt"/>
                <a:ea typeface="Tahoma" panose="020B0604030504040204" pitchFamily="34" charset="0"/>
              </a:rPr>
              <a:t>?</a:t>
            </a:r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xmlns="" id="{3D7D4BE7-4185-9256-B5BA-0643F300F120}"/>
              </a:ext>
            </a:extLst>
          </p:cNvPr>
          <p:cNvSpPr txBox="1"/>
          <p:nvPr/>
        </p:nvSpPr>
        <p:spPr>
          <a:xfrm>
            <a:off x="0" y="2410754"/>
            <a:ext cx="5704659" cy="8909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</a:pPr>
            <a:r>
              <a:rPr lang="ru-RU" sz="5400" dirty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Деды Морозы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3629" y="148589"/>
            <a:ext cx="2355689" cy="241993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/>
          <a:srcRect l="24886" r="24379" b="22138"/>
          <a:stretch/>
        </p:blipFill>
        <p:spPr>
          <a:xfrm>
            <a:off x="6783845" y="1683870"/>
            <a:ext cx="2284438" cy="2625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474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947782" y="3261096"/>
            <a:ext cx="3826614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Во Франции </a:t>
            </a:r>
          </a:p>
        </p:txBody>
      </p:sp>
      <p:sp>
        <p:nvSpPr>
          <p:cNvPr id="6" name="TextBox 19">
            <a:extLst>
              <a:ext uri="{FF2B5EF4-FFF2-40B4-BE49-F238E27FC236}">
                <a16:creationId xmlns:a16="http://schemas.microsoft.com/office/drawing/2014/main" xmlns="" id="{A035B435-1EBA-14F5-0476-C7277C33B9D4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4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2">
            <a:extLst>
              <a:ext uri="{FF2B5EF4-FFF2-40B4-BE49-F238E27FC236}">
                <a16:creationId xmlns:a16="http://schemas.microsoft.com/office/drawing/2014/main" xmlns="" id="{9AC060F9-FDDA-26A1-0CD8-B8E216550572}"/>
              </a:ext>
            </a:extLst>
          </p:cNvPr>
          <p:cNvSpPr/>
          <p:nvPr/>
        </p:nvSpPr>
        <p:spPr>
          <a:xfrm>
            <a:off x="4947782" y="2333179"/>
            <a:ext cx="3837443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Венгрии </a:t>
            </a:r>
          </a:p>
        </p:txBody>
      </p:sp>
      <p:sp>
        <p:nvSpPr>
          <p:cNvPr id="11" name="Скругленный прямоугольник 12">
            <a:extLst>
              <a:ext uri="{FF2B5EF4-FFF2-40B4-BE49-F238E27FC236}">
                <a16:creationId xmlns:a16="http://schemas.microsoft.com/office/drawing/2014/main" xmlns="" id="{8E0CC4FA-189E-7AFE-067C-8381A1E160EC}"/>
              </a:ext>
            </a:extLst>
          </p:cNvPr>
          <p:cNvSpPr/>
          <p:nvPr/>
        </p:nvSpPr>
        <p:spPr>
          <a:xfrm>
            <a:off x="4947782" y="4189013"/>
            <a:ext cx="3837443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На Кубе</a:t>
            </a:r>
          </a:p>
        </p:txBody>
      </p:sp>
      <p:sp>
        <p:nvSpPr>
          <p:cNvPr id="12" name="TextBox 18">
            <a:extLst>
              <a:ext uri="{FF2B5EF4-FFF2-40B4-BE49-F238E27FC236}">
                <a16:creationId xmlns:a16="http://schemas.microsoft.com/office/drawing/2014/main" xmlns="" id="{C39CBD21-DE93-3002-3CFD-5C49006F3BDC}"/>
              </a:ext>
            </a:extLst>
          </p:cNvPr>
          <p:cNvSpPr txBox="1"/>
          <p:nvPr/>
        </p:nvSpPr>
        <p:spPr>
          <a:xfrm>
            <a:off x="358775" y="648146"/>
            <a:ext cx="5114562" cy="12027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1800" dirty="0">
                <a:latin typeface="+mj-lt"/>
                <a:ea typeface="Tahoma" panose="020B0604030504040204" pitchFamily="34" charset="0"/>
              </a:rPr>
              <a:t>В какой стране в знак особого внимания к хозяевам гости приносят в качестве новогоднего подарка толстое полено?</a:t>
            </a:r>
          </a:p>
        </p:txBody>
      </p:sp>
      <p:sp>
        <p:nvSpPr>
          <p:cNvPr id="13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FB2EC9CC-4521-CC94-FF4C-7E18114852B3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5" t="25204" r="14406"/>
          <a:stretch/>
        </p:blipFill>
        <p:spPr>
          <a:xfrm>
            <a:off x="358776" y="2004518"/>
            <a:ext cx="2152930" cy="2885403"/>
          </a:xfrm>
          <a:prstGeom prst="rect">
            <a:avLst/>
          </a:prstGeom>
        </p:spPr>
      </p:pic>
      <p:sp>
        <p:nvSpPr>
          <p:cNvPr id="7" name="Скругленная прямоугольная выноска 8">
            <a:extLst>
              <a:ext uri="{FF2B5EF4-FFF2-40B4-BE49-F238E27FC236}">
                <a16:creationId xmlns:a16="http://schemas.microsoft.com/office/drawing/2014/main" xmlns="" id="{A6CC0E7A-AF6E-2043-5EC4-B0E460D063C5}"/>
              </a:ext>
            </a:extLst>
          </p:cNvPr>
          <p:cNvSpPr/>
          <p:nvPr/>
        </p:nvSpPr>
        <p:spPr>
          <a:xfrm>
            <a:off x="2700964" y="2109655"/>
            <a:ext cx="2012950" cy="674481"/>
          </a:xfrm>
          <a:prstGeom prst="wedgeRoundRectCallout">
            <a:avLst>
              <a:gd name="adj1" fmla="val -101512"/>
              <a:gd name="adj2" fmla="val 87830"/>
              <a:gd name="adj3" fmla="val 16667"/>
            </a:avLst>
          </a:prstGeom>
          <a:ln w="25400">
            <a:solidFill>
              <a:srgbClr val="00B05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00B05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8348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54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6" y="648146"/>
            <a:ext cx="4514166" cy="23083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В какой стране приход Нового года встречают пушечным выстрелом и все стараются в это мгновение поцеловать близкого человека?</a:t>
            </a:r>
          </a:p>
        </p:txBody>
      </p:sp>
      <p:sp>
        <p:nvSpPr>
          <p:cNvPr id="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B1757EF4-5E4A-1E64-3B09-4780FA6FA9C5}"/>
              </a:ext>
            </a:extLst>
          </p:cNvPr>
          <p:cNvSpPr/>
          <p:nvPr/>
        </p:nvSpPr>
        <p:spPr>
          <a:xfrm>
            <a:off x="358775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tx1"/>
                </a:solidFill>
              </a:rPr>
              <a:t>Узнать ответ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8E2E60C-13EB-FA24-B915-47FC6D7398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3703" y="252000"/>
            <a:ext cx="3711727" cy="4657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383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54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024AFBC9-13C1-A49E-8F43-DBE12213DF6E}"/>
              </a:ext>
            </a:extLst>
          </p:cNvPr>
          <p:cNvSpPr/>
          <p:nvPr/>
        </p:nvSpPr>
        <p:spPr>
          <a:xfrm>
            <a:off x="323850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Следующий вопрос</a:t>
            </a:r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xmlns="" id="{CBB637E7-6639-9292-2CBA-2501C0FCFE53}"/>
              </a:ext>
            </a:extLst>
          </p:cNvPr>
          <p:cNvSpPr txBox="1"/>
          <p:nvPr/>
        </p:nvSpPr>
        <p:spPr>
          <a:xfrm>
            <a:off x="298570" y="2842348"/>
            <a:ext cx="5704659" cy="8909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</a:pPr>
            <a:r>
              <a:rPr lang="ru-RU" sz="5400" dirty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В Бразилии</a:t>
            </a:r>
          </a:p>
        </p:txBody>
      </p:sp>
      <p:sp>
        <p:nvSpPr>
          <p:cNvPr id="3" name="TextBox 18">
            <a:extLst>
              <a:ext uri="{FF2B5EF4-FFF2-40B4-BE49-F238E27FC236}">
                <a16:creationId xmlns:a16="http://schemas.microsoft.com/office/drawing/2014/main" xmlns="" id="{F83FAA1D-C0E3-D653-60CA-AAC72EA67108}"/>
              </a:ext>
            </a:extLst>
          </p:cNvPr>
          <p:cNvSpPr txBox="1"/>
          <p:nvPr/>
        </p:nvSpPr>
        <p:spPr>
          <a:xfrm>
            <a:off x="358776" y="648146"/>
            <a:ext cx="4467866" cy="23083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В какой стране приход Нового года встречают пушечным выстрелом и все стараются в это мгновение поцеловать близкого человека?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642" y="1165766"/>
            <a:ext cx="4317357" cy="3086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86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55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6" y="648146"/>
            <a:ext cx="4676212" cy="23083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Где перед Новым годом появляются оригинальные куклы, которые символизируют старый год, а в полночь они разлетаются на мелкие кусочки?</a:t>
            </a:r>
          </a:p>
        </p:txBody>
      </p:sp>
      <p:sp>
        <p:nvSpPr>
          <p:cNvPr id="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B1757EF4-5E4A-1E64-3B09-4780FA6FA9C5}"/>
              </a:ext>
            </a:extLst>
          </p:cNvPr>
          <p:cNvSpPr/>
          <p:nvPr/>
        </p:nvSpPr>
        <p:spPr>
          <a:xfrm>
            <a:off x="358775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Узнать ответ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8F8D59D-462C-5E1B-AEB7-DFE1A82DC6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626"/>
          <a:stretch/>
        </p:blipFill>
        <p:spPr>
          <a:xfrm>
            <a:off x="4787901" y="249641"/>
            <a:ext cx="4545509" cy="4619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482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55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024AFBC9-13C1-A49E-8F43-DBE12213DF6E}"/>
              </a:ext>
            </a:extLst>
          </p:cNvPr>
          <p:cNvSpPr/>
          <p:nvPr/>
        </p:nvSpPr>
        <p:spPr>
          <a:xfrm>
            <a:off x="323850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Следующий вопрос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E8E7D5EF-754A-B098-B5CA-1E5E730639A2}"/>
              </a:ext>
            </a:extLst>
          </p:cNvPr>
          <p:cNvSpPr txBox="1"/>
          <p:nvPr/>
        </p:nvSpPr>
        <p:spPr>
          <a:xfrm>
            <a:off x="358776" y="648146"/>
            <a:ext cx="4641488" cy="23083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Где перед Новым годом появляются оригинальные куклы, которые символизируют старый год, а в полночь они разлетаются на мелкие кусочки?</a:t>
            </a:r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xmlns="" id="{0C98E475-B614-8D25-35B2-EFE7247A4218}"/>
              </a:ext>
            </a:extLst>
          </p:cNvPr>
          <p:cNvSpPr txBox="1"/>
          <p:nvPr/>
        </p:nvSpPr>
        <p:spPr>
          <a:xfrm>
            <a:off x="286569" y="3083109"/>
            <a:ext cx="5704659" cy="8909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</a:pPr>
            <a:r>
              <a:rPr lang="ru-RU" sz="5400" dirty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В Мексике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264" y="491432"/>
            <a:ext cx="4041613" cy="404161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000264" y="4047967"/>
            <a:ext cx="4143736" cy="954107"/>
          </a:xfrm>
          <a:prstGeom prst="rect">
            <a:avLst/>
          </a:prstGeom>
          <a:solidFill>
            <a:srgbClr val="DDDDDF"/>
          </a:solidFill>
        </p:spPr>
        <p:txBody>
          <a:bodyPr wrap="square">
            <a:spAutoFit/>
          </a:bodyPr>
          <a:lstStyle/>
          <a:p>
            <a:r>
              <a:rPr lang="ru-RU" sz="1400" dirty="0"/>
              <a:t>Для детей разбивают </a:t>
            </a:r>
            <a:r>
              <a:rPr lang="ru-RU" sz="1400" dirty="0" err="1"/>
              <a:t>пиньяту</a:t>
            </a:r>
            <a:r>
              <a:rPr lang="ru-RU" sz="1400" dirty="0"/>
              <a:t>. Ее набивают сладостями и развешивают во дворе. </a:t>
            </a:r>
            <a:r>
              <a:rPr lang="ru-RU" sz="1400" dirty="0" smtClean="0"/>
              <a:t>Тот, у </a:t>
            </a:r>
            <a:r>
              <a:rPr lang="ru-RU" sz="1400" dirty="0"/>
              <a:t>кому удастся разбить </a:t>
            </a:r>
            <a:r>
              <a:rPr lang="ru-RU" sz="1400" dirty="0" err="1" smtClean="0"/>
              <a:t>пиньяту</a:t>
            </a:r>
            <a:r>
              <a:rPr lang="ru-RU" sz="1400" dirty="0" smtClean="0"/>
              <a:t>, </a:t>
            </a:r>
            <a:r>
              <a:rPr lang="ru-RU" sz="1400" dirty="0"/>
              <a:t>будет очень счастлив в новом году.</a:t>
            </a:r>
          </a:p>
        </p:txBody>
      </p:sp>
    </p:spTree>
    <p:extLst>
      <p:ext uri="{BB962C8B-B14F-4D97-AF65-F5344CB8AC3E}">
        <p14:creationId xmlns:p14="http://schemas.microsoft.com/office/powerpoint/2010/main" val="1130697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56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B1757EF4-5E4A-1E64-3B09-4780FA6FA9C5}"/>
              </a:ext>
            </a:extLst>
          </p:cNvPr>
          <p:cNvSpPr/>
          <p:nvPr/>
        </p:nvSpPr>
        <p:spPr>
          <a:xfrm>
            <a:off x="358775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tx1"/>
                </a:solidFill>
              </a:rPr>
              <a:t>Узнать ответ</a:t>
            </a:r>
          </a:p>
        </p:txBody>
      </p:sp>
      <p:pic>
        <p:nvPicPr>
          <p:cNvPr id="3" name="Picture 10">
            <a:extLst>
              <a:ext uri="{FF2B5EF4-FFF2-40B4-BE49-F238E27FC236}">
                <a16:creationId xmlns:a16="http://schemas.microsoft.com/office/drawing/2014/main" xmlns="" id="{DA2C5E33-BD27-00F2-26B6-72CF50005E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000"/>
          <a:stretch/>
        </p:blipFill>
        <p:spPr bwMode="auto">
          <a:xfrm>
            <a:off x="5543876" y="376238"/>
            <a:ext cx="3189097" cy="4502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18">
            <a:extLst>
              <a:ext uri="{FF2B5EF4-FFF2-40B4-BE49-F238E27FC236}">
                <a16:creationId xmlns:a16="http://schemas.microsoft.com/office/drawing/2014/main" xmlns="" id="{36CB1FED-5198-9079-8321-44FC4BBB09F9}"/>
              </a:ext>
            </a:extLst>
          </p:cNvPr>
          <p:cNvSpPr txBox="1"/>
          <p:nvPr/>
        </p:nvSpPr>
        <p:spPr>
          <a:xfrm>
            <a:off x="358776" y="648146"/>
            <a:ext cx="5939154" cy="19389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800" dirty="0" smtClean="0">
                <a:latin typeface="+mj-lt"/>
                <a:ea typeface="Tahoma" panose="020B0604030504040204" pitchFamily="34" charset="0"/>
              </a:rPr>
              <a:t>Считается, </a:t>
            </a:r>
            <a:r>
              <a:rPr lang="ru-RU" sz="2800" dirty="0">
                <a:latin typeface="+mj-lt"/>
                <a:ea typeface="Tahoma" panose="020B0604030504040204" pitchFamily="34" charset="0"/>
              </a:rPr>
              <a:t>что </a:t>
            </a:r>
            <a:r>
              <a:rPr lang="ru-RU" sz="2800" dirty="0" smtClean="0">
                <a:latin typeface="+mj-lt"/>
                <a:ea typeface="Tahoma" panose="020B0604030504040204" pitchFamily="34" charset="0"/>
              </a:rPr>
              <a:t>эта «новогодняя зажигалка»</a:t>
            </a:r>
            <a:endParaRPr lang="ru-RU" sz="2800" dirty="0">
              <a:latin typeface="+mj-lt"/>
              <a:ea typeface="Tahoma" panose="020B0604030504040204" pitchFamily="3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800" dirty="0" smtClean="0">
                <a:latin typeface="+mj-lt"/>
                <a:ea typeface="Tahoma" panose="020B0604030504040204" pitchFamily="34" charset="0"/>
              </a:rPr>
              <a:t> была изобретена </a:t>
            </a:r>
            <a:r>
              <a:rPr lang="ru-RU" sz="2800" dirty="0">
                <a:latin typeface="+mj-lt"/>
                <a:ea typeface="Tahoma" panose="020B0604030504040204" pitchFamily="34" charset="0"/>
              </a:rPr>
              <a:t>в </a:t>
            </a:r>
            <a:r>
              <a:rPr lang="ru-RU" sz="2800" dirty="0" smtClean="0">
                <a:latin typeface="+mj-lt"/>
                <a:ea typeface="Tahoma" panose="020B0604030504040204" pitchFamily="34" charset="0"/>
              </a:rPr>
              <a:t>Китае.</a:t>
            </a:r>
            <a:endParaRPr lang="ru-RU" sz="2800" dirty="0">
              <a:latin typeface="+mj-lt"/>
              <a:ea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6273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56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024AFBC9-13C1-A49E-8F43-DBE12213DF6E}"/>
              </a:ext>
            </a:extLst>
          </p:cNvPr>
          <p:cNvSpPr/>
          <p:nvPr/>
        </p:nvSpPr>
        <p:spPr>
          <a:xfrm>
            <a:off x="323850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Следующий вопрос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36CB1FED-5198-9079-8321-44FC4BBB09F9}"/>
              </a:ext>
            </a:extLst>
          </p:cNvPr>
          <p:cNvSpPr txBox="1"/>
          <p:nvPr/>
        </p:nvSpPr>
        <p:spPr>
          <a:xfrm>
            <a:off x="358776" y="648146"/>
            <a:ext cx="5939154" cy="19389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800" dirty="0" smtClean="0">
                <a:latin typeface="+mj-lt"/>
                <a:ea typeface="Tahoma" panose="020B0604030504040204" pitchFamily="34" charset="0"/>
              </a:rPr>
              <a:t>Считается, </a:t>
            </a:r>
            <a:r>
              <a:rPr lang="ru-RU" sz="2800" dirty="0">
                <a:latin typeface="+mj-lt"/>
                <a:ea typeface="Tahoma" panose="020B0604030504040204" pitchFamily="34" charset="0"/>
              </a:rPr>
              <a:t>что </a:t>
            </a:r>
            <a:r>
              <a:rPr lang="ru-RU" sz="2800" dirty="0" smtClean="0">
                <a:latin typeface="+mj-lt"/>
                <a:ea typeface="Tahoma" panose="020B0604030504040204" pitchFamily="34" charset="0"/>
              </a:rPr>
              <a:t>эта «новогодняя зажигалка»</a:t>
            </a:r>
            <a:endParaRPr lang="ru-RU" sz="2800" dirty="0">
              <a:latin typeface="+mj-lt"/>
              <a:ea typeface="Tahoma" panose="020B0604030504040204" pitchFamily="3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800" dirty="0" smtClean="0">
                <a:latin typeface="+mj-lt"/>
                <a:ea typeface="Tahoma" panose="020B0604030504040204" pitchFamily="34" charset="0"/>
              </a:rPr>
              <a:t> была изобретена </a:t>
            </a:r>
            <a:r>
              <a:rPr lang="ru-RU" sz="2800" dirty="0">
                <a:latin typeface="+mj-lt"/>
                <a:ea typeface="Tahoma" panose="020B0604030504040204" pitchFamily="34" charset="0"/>
              </a:rPr>
              <a:t>в </a:t>
            </a:r>
            <a:r>
              <a:rPr lang="ru-RU" sz="2800" dirty="0" smtClean="0">
                <a:latin typeface="+mj-lt"/>
                <a:ea typeface="Tahoma" panose="020B0604030504040204" pitchFamily="34" charset="0"/>
              </a:rPr>
              <a:t>Китае.</a:t>
            </a:r>
            <a:endParaRPr lang="ru-RU" sz="2800" dirty="0">
              <a:latin typeface="+mj-lt"/>
              <a:ea typeface="Tahoma" panose="020B0604030504040204" pitchFamily="34" charset="0"/>
            </a:endParaRPr>
          </a:p>
        </p:txBody>
      </p:sp>
      <p:sp>
        <p:nvSpPr>
          <p:cNvPr id="9" name="TextBox 18">
            <a:extLst>
              <a:ext uri="{FF2B5EF4-FFF2-40B4-BE49-F238E27FC236}">
                <a16:creationId xmlns:a16="http://schemas.microsoft.com/office/drawing/2014/main" xmlns="" id="{5F432C87-5A43-82EF-4F17-023683D0CD53}"/>
              </a:ext>
            </a:extLst>
          </p:cNvPr>
          <p:cNvSpPr txBox="1"/>
          <p:nvPr/>
        </p:nvSpPr>
        <p:spPr>
          <a:xfrm>
            <a:off x="323850" y="2802142"/>
            <a:ext cx="5704659" cy="8909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</a:pPr>
            <a:r>
              <a:rPr lang="ru-RU" sz="5400" dirty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Фейерверк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1277" y="1516284"/>
            <a:ext cx="3656182" cy="1828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392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57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4801948" cy="21577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Как называется явление природы женского рода, которое развлекает своими песенками ёлочку?</a:t>
            </a:r>
          </a:p>
        </p:txBody>
      </p:sp>
      <p:sp>
        <p:nvSpPr>
          <p:cNvPr id="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B1757EF4-5E4A-1E64-3B09-4780FA6FA9C5}"/>
              </a:ext>
            </a:extLst>
          </p:cNvPr>
          <p:cNvSpPr/>
          <p:nvPr/>
        </p:nvSpPr>
        <p:spPr>
          <a:xfrm>
            <a:off x="358775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tx1"/>
                </a:solidFill>
              </a:rPr>
              <a:t>Узнать ответ</a:t>
            </a:r>
          </a:p>
        </p:txBody>
      </p:sp>
      <p:pic>
        <p:nvPicPr>
          <p:cNvPr id="5" name="Picture 8">
            <a:extLst>
              <a:ext uri="{FF2B5EF4-FFF2-40B4-BE49-F238E27FC236}">
                <a16:creationId xmlns:a16="http://schemas.microsoft.com/office/drawing/2014/main" xmlns="" id="{F34C2B74-63B3-C7BC-586A-96BF867AF6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533"/>
          <a:stretch/>
        </p:blipFill>
        <p:spPr bwMode="auto">
          <a:xfrm>
            <a:off x="5403867" y="905776"/>
            <a:ext cx="3209653" cy="3603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1137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57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024AFBC9-13C1-A49E-8F43-DBE12213DF6E}"/>
              </a:ext>
            </a:extLst>
          </p:cNvPr>
          <p:cNvSpPr/>
          <p:nvPr/>
        </p:nvSpPr>
        <p:spPr>
          <a:xfrm>
            <a:off x="323850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Следующий вопрос</a:t>
            </a:r>
          </a:p>
        </p:txBody>
      </p:sp>
      <p:sp>
        <p:nvSpPr>
          <p:cNvPr id="6" name="TextBox 18">
            <a:extLst>
              <a:ext uri="{FF2B5EF4-FFF2-40B4-BE49-F238E27FC236}">
                <a16:creationId xmlns:a16="http://schemas.microsoft.com/office/drawing/2014/main" xmlns="" id="{8A998D69-7ACF-7CB7-9908-744E91ABD341}"/>
              </a:ext>
            </a:extLst>
          </p:cNvPr>
          <p:cNvSpPr txBox="1"/>
          <p:nvPr/>
        </p:nvSpPr>
        <p:spPr>
          <a:xfrm>
            <a:off x="358775" y="648146"/>
            <a:ext cx="4801948" cy="21577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Как называется явление природы женского рода, которое развлекает своими песенками ёлочку?</a:t>
            </a:r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xmlns="" id="{48DDCA7A-D48C-874D-1B43-5F6E2EBC7038}"/>
              </a:ext>
            </a:extLst>
          </p:cNvPr>
          <p:cNvSpPr txBox="1"/>
          <p:nvPr/>
        </p:nvSpPr>
        <p:spPr>
          <a:xfrm>
            <a:off x="323743" y="2991539"/>
            <a:ext cx="5704659" cy="8909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</a:pPr>
            <a:r>
              <a:rPr lang="ru-RU" sz="5400" dirty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Метель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5256" y="1041723"/>
            <a:ext cx="4111621" cy="2615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99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58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4989839" cy="16037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Как называется ритуальный старинный танец вокруг ёлки?</a:t>
            </a:r>
          </a:p>
        </p:txBody>
      </p:sp>
      <p:sp>
        <p:nvSpPr>
          <p:cNvPr id="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B1757EF4-5E4A-1E64-3B09-4780FA6FA9C5}"/>
              </a:ext>
            </a:extLst>
          </p:cNvPr>
          <p:cNvSpPr/>
          <p:nvPr/>
        </p:nvSpPr>
        <p:spPr>
          <a:xfrm>
            <a:off x="358775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tx1"/>
                </a:solidFill>
              </a:rPr>
              <a:t>Узнать ответ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314F2AC-1064-1A99-4579-84953CFDE5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374"/>
          <a:stretch/>
        </p:blipFill>
        <p:spPr>
          <a:xfrm>
            <a:off x="5324147" y="376238"/>
            <a:ext cx="3767601" cy="4415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88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58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024AFBC9-13C1-A49E-8F43-DBE12213DF6E}"/>
              </a:ext>
            </a:extLst>
          </p:cNvPr>
          <p:cNvSpPr/>
          <p:nvPr/>
        </p:nvSpPr>
        <p:spPr>
          <a:xfrm>
            <a:off x="323850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Следующий вопрос</a:t>
            </a:r>
          </a:p>
        </p:txBody>
      </p:sp>
      <p:sp>
        <p:nvSpPr>
          <p:cNvPr id="6" name="TextBox 18">
            <a:extLst>
              <a:ext uri="{FF2B5EF4-FFF2-40B4-BE49-F238E27FC236}">
                <a16:creationId xmlns:a16="http://schemas.microsoft.com/office/drawing/2014/main" xmlns="" id="{71C05044-2278-42CC-F26F-E153059B0ACD}"/>
              </a:ext>
            </a:extLst>
          </p:cNvPr>
          <p:cNvSpPr txBox="1"/>
          <p:nvPr/>
        </p:nvSpPr>
        <p:spPr>
          <a:xfrm>
            <a:off x="358775" y="648146"/>
            <a:ext cx="5027417" cy="16037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Как называется ритуальный старинный танец вокруг ёлки?</a:t>
            </a:r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xmlns="" id="{CDF59CE1-5AAF-5E9C-C7B7-855EDF7D6BD7}"/>
              </a:ext>
            </a:extLst>
          </p:cNvPr>
          <p:cNvSpPr txBox="1"/>
          <p:nvPr/>
        </p:nvSpPr>
        <p:spPr>
          <a:xfrm>
            <a:off x="323850" y="2682322"/>
            <a:ext cx="5704659" cy="8909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</a:pPr>
            <a:r>
              <a:rPr lang="ru-RU" sz="5400" dirty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Хоровод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6904" y="689236"/>
            <a:ext cx="3767017" cy="3767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844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9">
            <a:extLst>
              <a:ext uri="{FF2B5EF4-FFF2-40B4-BE49-F238E27FC236}">
                <a16:creationId xmlns:a16="http://schemas.microsoft.com/office/drawing/2014/main" xmlns="" id="{A035B435-1EBA-14F5-0476-C7277C33B9D4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4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12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B3F1FB99-2C5E-4190-B811-42EAC2E9F3A8}"/>
              </a:ext>
            </a:extLst>
          </p:cNvPr>
          <p:cNvSpPr/>
          <p:nvPr/>
        </p:nvSpPr>
        <p:spPr>
          <a:xfrm>
            <a:off x="4947782" y="3261096"/>
            <a:ext cx="3826614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Во Франции </a:t>
            </a:r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xmlns="" id="{8A441C3D-7C0E-3547-4B3E-171ECA92221E}"/>
              </a:ext>
            </a:extLst>
          </p:cNvPr>
          <p:cNvSpPr/>
          <p:nvPr/>
        </p:nvSpPr>
        <p:spPr>
          <a:xfrm>
            <a:off x="4947782" y="2333179"/>
            <a:ext cx="3837443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Венгрии </a:t>
            </a:r>
          </a:p>
        </p:txBody>
      </p:sp>
      <p:sp>
        <p:nvSpPr>
          <p:cNvPr id="15" name="Скругленный прямоугольник 12">
            <a:extLst>
              <a:ext uri="{FF2B5EF4-FFF2-40B4-BE49-F238E27FC236}">
                <a16:creationId xmlns:a16="http://schemas.microsoft.com/office/drawing/2014/main" xmlns="" id="{1DFAE247-F291-17C8-A346-5D344119CF84}"/>
              </a:ext>
            </a:extLst>
          </p:cNvPr>
          <p:cNvSpPr/>
          <p:nvPr/>
        </p:nvSpPr>
        <p:spPr>
          <a:xfrm>
            <a:off x="4947782" y="4189013"/>
            <a:ext cx="3837443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На Кубе</a:t>
            </a:r>
          </a:p>
        </p:txBody>
      </p:sp>
      <p:sp>
        <p:nvSpPr>
          <p:cNvPr id="16" name="TextBox 18">
            <a:extLst>
              <a:ext uri="{FF2B5EF4-FFF2-40B4-BE49-F238E27FC236}">
                <a16:creationId xmlns:a16="http://schemas.microsoft.com/office/drawing/2014/main" xmlns="" id="{3E6A6A36-DBF9-0FD7-B3F3-A151369E8093}"/>
              </a:ext>
            </a:extLst>
          </p:cNvPr>
          <p:cNvSpPr txBox="1"/>
          <p:nvPr/>
        </p:nvSpPr>
        <p:spPr>
          <a:xfrm>
            <a:off x="358775" y="648146"/>
            <a:ext cx="5114562" cy="12027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1800" dirty="0">
                <a:latin typeface="+mj-lt"/>
                <a:ea typeface="Tahoma" panose="020B0604030504040204" pitchFamily="34" charset="0"/>
              </a:rPr>
              <a:t>В какой стране в знак особого внимания к хозяевам гости приносят в качестве новогоднего подарка толстое полено?</a:t>
            </a:r>
          </a:p>
        </p:txBody>
      </p:sp>
      <p:sp>
        <p:nvSpPr>
          <p:cNvPr id="17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4B3A0128-31A7-A39D-DB07-30B3C75F1805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5" t="25204" r="14406"/>
          <a:stretch/>
        </p:blipFill>
        <p:spPr>
          <a:xfrm>
            <a:off x="358776" y="2004518"/>
            <a:ext cx="2152930" cy="2885403"/>
          </a:xfrm>
          <a:prstGeom prst="rect">
            <a:avLst/>
          </a:prstGeom>
        </p:spPr>
      </p:pic>
      <p:sp>
        <p:nvSpPr>
          <p:cNvPr id="11" name="Скругленная прямоугольная выноска 8">
            <a:extLst>
              <a:ext uri="{FF2B5EF4-FFF2-40B4-BE49-F238E27FC236}">
                <a16:creationId xmlns:a16="http://schemas.microsoft.com/office/drawing/2014/main" xmlns="" id="{68C7134E-73A2-DD1D-BE90-B52219275691}"/>
              </a:ext>
            </a:extLst>
          </p:cNvPr>
          <p:cNvSpPr/>
          <p:nvPr/>
        </p:nvSpPr>
        <p:spPr>
          <a:xfrm>
            <a:off x="2667000" y="2051828"/>
            <a:ext cx="2012950" cy="674481"/>
          </a:xfrm>
          <a:prstGeom prst="wedgeRoundRectCallout">
            <a:avLst>
              <a:gd name="adj1" fmla="val -98062"/>
              <a:gd name="adj2" fmla="val 94694"/>
              <a:gd name="adj3" fmla="val 16667"/>
            </a:avLst>
          </a:prstGeom>
          <a:ln w="25400">
            <a:solidFill>
              <a:srgbClr val="C0000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C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Неверно!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1190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59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4927209" cy="16037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Кто перенёс празднование Нового года с 1 сентября на 1 января?</a:t>
            </a:r>
          </a:p>
        </p:txBody>
      </p:sp>
      <p:sp>
        <p:nvSpPr>
          <p:cNvPr id="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B1757EF4-5E4A-1E64-3B09-4780FA6FA9C5}"/>
              </a:ext>
            </a:extLst>
          </p:cNvPr>
          <p:cNvSpPr/>
          <p:nvPr/>
        </p:nvSpPr>
        <p:spPr>
          <a:xfrm>
            <a:off x="358775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tx1"/>
                </a:solidFill>
              </a:rPr>
              <a:t>Узнать ответ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C55907F-E8B9-BC5D-3AF8-DA1F79870C9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922"/>
          <a:stretch/>
        </p:blipFill>
        <p:spPr>
          <a:xfrm flipH="1">
            <a:off x="5408930" y="525487"/>
            <a:ext cx="3226072" cy="4010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99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59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024AFBC9-13C1-A49E-8F43-DBE12213DF6E}"/>
              </a:ext>
            </a:extLst>
          </p:cNvPr>
          <p:cNvSpPr/>
          <p:nvPr/>
        </p:nvSpPr>
        <p:spPr>
          <a:xfrm>
            <a:off x="323850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Следующий вопрос</a:t>
            </a:r>
          </a:p>
        </p:txBody>
      </p:sp>
      <p:sp>
        <p:nvSpPr>
          <p:cNvPr id="2" name="TextBox 18">
            <a:extLst>
              <a:ext uri="{FF2B5EF4-FFF2-40B4-BE49-F238E27FC236}">
                <a16:creationId xmlns:a16="http://schemas.microsoft.com/office/drawing/2014/main" xmlns="" id="{EB2C387A-39DB-ABF2-F8A7-5D78BAA4FB8D}"/>
              </a:ext>
            </a:extLst>
          </p:cNvPr>
          <p:cNvSpPr txBox="1"/>
          <p:nvPr/>
        </p:nvSpPr>
        <p:spPr>
          <a:xfrm>
            <a:off x="358775" y="648146"/>
            <a:ext cx="4927209" cy="16037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Кто перенёс празднование Нового года с 1 сентября на 1 января?</a:t>
            </a:r>
          </a:p>
        </p:txBody>
      </p:sp>
      <p:sp>
        <p:nvSpPr>
          <p:cNvPr id="6" name="TextBox 18">
            <a:extLst>
              <a:ext uri="{FF2B5EF4-FFF2-40B4-BE49-F238E27FC236}">
                <a16:creationId xmlns:a16="http://schemas.microsoft.com/office/drawing/2014/main" xmlns="" id="{A60F3A79-8E92-0A2B-EF2F-4342D87D6E1E}"/>
              </a:ext>
            </a:extLst>
          </p:cNvPr>
          <p:cNvSpPr txBox="1"/>
          <p:nvPr/>
        </p:nvSpPr>
        <p:spPr>
          <a:xfrm>
            <a:off x="323850" y="2682322"/>
            <a:ext cx="5704659" cy="18946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</a:pPr>
            <a:r>
              <a:rPr lang="ru-RU" sz="5400" dirty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Пётр </a:t>
            </a:r>
            <a:r>
              <a:rPr lang="en-US" sz="5400" dirty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I</a:t>
            </a:r>
          </a:p>
          <a:p>
            <a:pPr>
              <a:lnSpc>
                <a:spcPct val="114000"/>
              </a:lnSpc>
              <a:spcBef>
                <a:spcPct val="0"/>
              </a:spcBef>
            </a:pPr>
            <a:endParaRPr lang="ru-RU" sz="5400" dirty="0">
              <a:solidFill>
                <a:srgbClr val="005014"/>
              </a:solidFill>
              <a:latin typeface="+mj-lt"/>
              <a:ea typeface="Tahoma" panose="020B060403050404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0697" y="1771650"/>
            <a:ext cx="4693303" cy="2637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772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60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B1757EF4-5E4A-1E64-3B09-4780FA6FA9C5}"/>
              </a:ext>
            </a:extLst>
          </p:cNvPr>
          <p:cNvSpPr/>
          <p:nvPr/>
        </p:nvSpPr>
        <p:spPr>
          <a:xfrm>
            <a:off x="358775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tx1"/>
                </a:solidFill>
              </a:rPr>
              <a:t>Узнать ответ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E724F04-ADD1-10A8-ACA5-621FA23A2F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6920" y="252000"/>
            <a:ext cx="4594320" cy="4594320"/>
          </a:xfrm>
          <a:prstGeom prst="rect">
            <a:avLst/>
          </a:prstGeom>
        </p:spPr>
      </p:pic>
      <p:sp>
        <p:nvSpPr>
          <p:cNvPr id="7" name="TextBox 18">
            <a:extLst>
              <a:ext uri="{FF2B5EF4-FFF2-40B4-BE49-F238E27FC236}">
                <a16:creationId xmlns:a16="http://schemas.microsoft.com/office/drawing/2014/main" xmlns="" id="{D9DD3574-8926-37B1-F1EF-BB34D8F5CE6F}"/>
              </a:ext>
            </a:extLst>
          </p:cNvPr>
          <p:cNvSpPr txBox="1"/>
          <p:nvPr/>
        </p:nvSpPr>
        <p:spPr>
          <a:xfrm>
            <a:off x="358775" y="648146"/>
            <a:ext cx="4814473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В какой стране </a:t>
            </a:r>
            <a:r>
              <a:rPr lang="ru-RU" sz="2400" dirty="0" smtClean="0">
                <a:latin typeface="+mj-lt"/>
                <a:ea typeface="Tahoma" panose="020B0604030504040204" pitchFamily="34" charset="0"/>
              </a:rPr>
              <a:t>официально нельзя </a:t>
            </a:r>
            <a:r>
              <a:rPr lang="ru-RU" sz="2400" dirty="0">
                <a:latin typeface="+mj-lt"/>
                <a:ea typeface="Tahoma" panose="020B0604030504040204" pitchFamily="34" charset="0"/>
              </a:rPr>
              <a:t>праздновать Новый год?</a:t>
            </a:r>
          </a:p>
        </p:txBody>
      </p:sp>
    </p:spTree>
    <p:extLst>
      <p:ext uri="{BB962C8B-B14F-4D97-AF65-F5344CB8AC3E}">
        <p14:creationId xmlns:p14="http://schemas.microsoft.com/office/powerpoint/2010/main" val="3423661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60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024AFBC9-13C1-A49E-8F43-DBE12213DF6E}"/>
              </a:ext>
            </a:extLst>
          </p:cNvPr>
          <p:cNvSpPr/>
          <p:nvPr/>
        </p:nvSpPr>
        <p:spPr>
          <a:xfrm>
            <a:off x="323850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Следующий вопрос</a:t>
            </a:r>
          </a:p>
        </p:txBody>
      </p:sp>
      <p:sp>
        <p:nvSpPr>
          <p:cNvPr id="6" name="TextBox 18">
            <a:extLst>
              <a:ext uri="{FF2B5EF4-FFF2-40B4-BE49-F238E27FC236}">
                <a16:creationId xmlns:a16="http://schemas.microsoft.com/office/drawing/2014/main" xmlns="" id="{D9DD3574-8926-37B1-F1EF-BB34D8F5CE6F}"/>
              </a:ext>
            </a:extLst>
          </p:cNvPr>
          <p:cNvSpPr txBox="1"/>
          <p:nvPr/>
        </p:nvSpPr>
        <p:spPr>
          <a:xfrm>
            <a:off x="358775" y="648146"/>
            <a:ext cx="4814473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В какой стране </a:t>
            </a:r>
            <a:r>
              <a:rPr lang="ru-RU" sz="2400" dirty="0" smtClean="0">
                <a:latin typeface="+mj-lt"/>
                <a:ea typeface="Tahoma" panose="020B0604030504040204" pitchFamily="34" charset="0"/>
              </a:rPr>
              <a:t>официально нельзя </a:t>
            </a:r>
            <a:r>
              <a:rPr lang="ru-RU" sz="2400" dirty="0">
                <a:latin typeface="+mj-lt"/>
                <a:ea typeface="Tahoma" panose="020B0604030504040204" pitchFamily="34" charset="0"/>
              </a:rPr>
              <a:t>праздновать Новый год?</a:t>
            </a:r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xmlns="" id="{4FE76F37-3FC9-7D71-C0CB-9AB6DCE3FCE7}"/>
              </a:ext>
            </a:extLst>
          </p:cNvPr>
          <p:cNvSpPr txBox="1"/>
          <p:nvPr/>
        </p:nvSpPr>
        <p:spPr>
          <a:xfrm>
            <a:off x="323850" y="2367710"/>
            <a:ext cx="5704659" cy="16341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</a:pPr>
            <a:r>
              <a:rPr lang="ru-RU" sz="4800" dirty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В Саудовской Аравии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4305" y="691099"/>
            <a:ext cx="3801977" cy="226028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084305" y="2951381"/>
            <a:ext cx="4059695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С 2013 года специальный Комитет богословов постановил, что праздник противоречит канонам ислама. Магазинам Саудовской Аравии запрещено продавать атрибуты Нового года, цветы и подарки 31-го декабря и 1-го января.</a:t>
            </a: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984947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61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4213225" cy="9621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200" dirty="0">
                <a:latin typeface="+mj-lt"/>
                <a:ea typeface="Tahoma" panose="020B0604030504040204" pitchFamily="34" charset="0"/>
              </a:rPr>
              <a:t>На каком полюсе земного шара холоднее всего?</a:t>
            </a:r>
          </a:p>
        </p:txBody>
      </p:sp>
      <p:sp>
        <p:nvSpPr>
          <p:cNvPr id="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B1757EF4-5E4A-1E64-3B09-4780FA6FA9C5}"/>
              </a:ext>
            </a:extLst>
          </p:cNvPr>
          <p:cNvSpPr/>
          <p:nvPr/>
        </p:nvSpPr>
        <p:spPr>
          <a:xfrm>
            <a:off x="358775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tx1"/>
                </a:solidFill>
              </a:rPr>
              <a:t>Узнать ответ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3406FB7-241F-6544-EE72-3EA9075C19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3703" y="252000"/>
            <a:ext cx="3711727" cy="4657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415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61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024AFBC9-13C1-A49E-8F43-DBE12213DF6E}"/>
              </a:ext>
            </a:extLst>
          </p:cNvPr>
          <p:cNvSpPr/>
          <p:nvPr/>
        </p:nvSpPr>
        <p:spPr>
          <a:xfrm>
            <a:off x="323850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Следующий вопрос</a:t>
            </a:r>
          </a:p>
        </p:txBody>
      </p:sp>
      <p:sp>
        <p:nvSpPr>
          <p:cNvPr id="2" name="TextBox 18">
            <a:extLst>
              <a:ext uri="{FF2B5EF4-FFF2-40B4-BE49-F238E27FC236}">
                <a16:creationId xmlns:a16="http://schemas.microsoft.com/office/drawing/2014/main" xmlns="" id="{9EFA8061-DE3C-DA72-D281-C74460BEE865}"/>
              </a:ext>
            </a:extLst>
          </p:cNvPr>
          <p:cNvSpPr txBox="1"/>
          <p:nvPr/>
        </p:nvSpPr>
        <p:spPr>
          <a:xfrm>
            <a:off x="358775" y="648146"/>
            <a:ext cx="4213225" cy="9621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200" dirty="0">
                <a:latin typeface="+mj-lt"/>
                <a:ea typeface="Tahoma" panose="020B0604030504040204" pitchFamily="34" charset="0"/>
              </a:rPr>
              <a:t>На каком полюсе земного шара холоднее всего?</a:t>
            </a:r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xmlns="" id="{B642DC10-3845-8353-1B55-B8FB22ECE453}"/>
              </a:ext>
            </a:extLst>
          </p:cNvPr>
          <p:cNvSpPr txBox="1"/>
          <p:nvPr/>
        </p:nvSpPr>
        <p:spPr>
          <a:xfrm>
            <a:off x="321203" y="2294981"/>
            <a:ext cx="5704659" cy="9899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</a:pPr>
            <a:r>
              <a:rPr lang="ru-RU" sz="6000" dirty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На южном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2471" y="1225600"/>
            <a:ext cx="4330498" cy="2762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805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62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B1757EF4-5E4A-1E64-3B09-4780FA6FA9C5}"/>
              </a:ext>
            </a:extLst>
          </p:cNvPr>
          <p:cNvSpPr/>
          <p:nvPr/>
        </p:nvSpPr>
        <p:spPr>
          <a:xfrm>
            <a:off x="358775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tx1"/>
                </a:solidFill>
              </a:rPr>
              <a:t>Узнать ответ</a:t>
            </a:r>
          </a:p>
        </p:txBody>
      </p:sp>
      <p:sp>
        <p:nvSpPr>
          <p:cNvPr id="5" name="TextBox 18">
            <a:extLst>
              <a:ext uri="{FF2B5EF4-FFF2-40B4-BE49-F238E27FC236}">
                <a16:creationId xmlns:a16="http://schemas.microsoft.com/office/drawing/2014/main" xmlns="" id="{4468CD5E-9F19-5E27-9E30-DBF44C79D458}"/>
              </a:ext>
            </a:extLst>
          </p:cNvPr>
          <p:cNvSpPr txBox="1"/>
          <p:nvPr/>
        </p:nvSpPr>
        <p:spPr>
          <a:xfrm>
            <a:off x="358775" y="648146"/>
            <a:ext cx="4789421" cy="10497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Где находится резиденция Санта-Клауса?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19E58A8-841F-4228-EB30-F50C7FEAF7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626"/>
          <a:stretch/>
        </p:blipFill>
        <p:spPr>
          <a:xfrm>
            <a:off x="4787901" y="249641"/>
            <a:ext cx="4545509" cy="4619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034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62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024AFBC9-13C1-A49E-8F43-DBE12213DF6E}"/>
              </a:ext>
            </a:extLst>
          </p:cNvPr>
          <p:cNvSpPr/>
          <p:nvPr/>
        </p:nvSpPr>
        <p:spPr>
          <a:xfrm>
            <a:off x="323850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Следующий вопрос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0C846317-D70B-E4E8-5C02-468A3DBA7ED5}"/>
              </a:ext>
            </a:extLst>
          </p:cNvPr>
          <p:cNvSpPr txBox="1"/>
          <p:nvPr/>
        </p:nvSpPr>
        <p:spPr>
          <a:xfrm>
            <a:off x="358775" y="648146"/>
            <a:ext cx="4789421" cy="10497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Где находится резиденция Санта-Клауса?</a:t>
            </a:r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xmlns="" id="{BED39501-801D-982F-241B-BAF86C248421}"/>
              </a:ext>
            </a:extLst>
          </p:cNvPr>
          <p:cNvSpPr txBox="1"/>
          <p:nvPr/>
        </p:nvSpPr>
        <p:spPr>
          <a:xfrm>
            <a:off x="92357" y="2427221"/>
            <a:ext cx="5704659" cy="8909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</a:pPr>
            <a:r>
              <a:rPr lang="ru-RU" sz="5400" dirty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В Лапландии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589" y="826319"/>
            <a:ext cx="4028540" cy="2680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272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63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B1757EF4-5E4A-1E64-3B09-4780FA6FA9C5}"/>
              </a:ext>
            </a:extLst>
          </p:cNvPr>
          <p:cNvSpPr/>
          <p:nvPr/>
        </p:nvSpPr>
        <p:spPr>
          <a:xfrm>
            <a:off x="358775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tx1"/>
                </a:solidFill>
              </a:rPr>
              <a:t>Узнать ответ</a:t>
            </a:r>
          </a:p>
        </p:txBody>
      </p:sp>
      <p:sp>
        <p:nvSpPr>
          <p:cNvPr id="3" name="TextBox 18">
            <a:extLst>
              <a:ext uri="{FF2B5EF4-FFF2-40B4-BE49-F238E27FC236}">
                <a16:creationId xmlns:a16="http://schemas.microsoft.com/office/drawing/2014/main" xmlns="" id="{6E8918F5-C1DE-084E-8C01-24B9847C95CD}"/>
              </a:ext>
            </a:extLst>
          </p:cNvPr>
          <p:cNvSpPr txBox="1"/>
          <p:nvPr/>
        </p:nvSpPr>
        <p:spPr>
          <a:xfrm>
            <a:off x="358776" y="648146"/>
            <a:ext cx="4033837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Что зажигают и на праздничном столе, и на ёлке?</a:t>
            </a:r>
          </a:p>
        </p:txBody>
      </p:sp>
      <p:pic>
        <p:nvPicPr>
          <p:cNvPr id="4" name="Picture 10">
            <a:extLst>
              <a:ext uri="{FF2B5EF4-FFF2-40B4-BE49-F238E27FC236}">
                <a16:creationId xmlns:a16="http://schemas.microsoft.com/office/drawing/2014/main" xmlns="" id="{17CD1CEB-B611-4E82-D6B9-FE15B031BE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000"/>
          <a:stretch/>
        </p:blipFill>
        <p:spPr bwMode="auto">
          <a:xfrm>
            <a:off x="5543876" y="376238"/>
            <a:ext cx="3189097" cy="4502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5876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63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024AFBC9-13C1-A49E-8F43-DBE12213DF6E}"/>
              </a:ext>
            </a:extLst>
          </p:cNvPr>
          <p:cNvSpPr/>
          <p:nvPr/>
        </p:nvSpPr>
        <p:spPr>
          <a:xfrm>
            <a:off x="323850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Следующий вопрос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FB3F5514-51BB-C92E-657E-BE91A21B6BE4}"/>
              </a:ext>
            </a:extLst>
          </p:cNvPr>
          <p:cNvSpPr txBox="1"/>
          <p:nvPr/>
        </p:nvSpPr>
        <p:spPr>
          <a:xfrm>
            <a:off x="358775" y="648146"/>
            <a:ext cx="3977975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Что зажигают и на праздничном столе, и на ёлке?</a:t>
            </a:r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xmlns="" id="{53CB7988-EE3C-2086-5EC1-BE1F0F0BCC74}"/>
              </a:ext>
            </a:extLst>
          </p:cNvPr>
          <p:cNvSpPr txBox="1"/>
          <p:nvPr/>
        </p:nvSpPr>
        <p:spPr>
          <a:xfrm>
            <a:off x="323850" y="2257626"/>
            <a:ext cx="5704659" cy="11880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</a:pPr>
            <a:r>
              <a:rPr lang="ru-RU" sz="7200" dirty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Свечи</a:t>
            </a:r>
            <a:endParaRPr lang="ru-RU" sz="5400" dirty="0">
              <a:solidFill>
                <a:srgbClr val="005014"/>
              </a:solidFill>
              <a:latin typeface="+mj-lt"/>
              <a:ea typeface="Tahoma" panose="020B060403050404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t="12737" b="11820"/>
          <a:stretch/>
        </p:blipFill>
        <p:spPr>
          <a:xfrm>
            <a:off x="3988994" y="925973"/>
            <a:ext cx="5155006" cy="2916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356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5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28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8" y="2307054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На острове Сардиния</a:t>
            </a:r>
          </a:p>
        </p:txBody>
      </p:sp>
      <p:sp>
        <p:nvSpPr>
          <p:cNvPr id="29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8" y="3234971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Во Франции </a:t>
            </a:r>
          </a:p>
        </p:txBody>
      </p:sp>
      <p:sp>
        <p:nvSpPr>
          <p:cNvPr id="30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8" y="4162888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На Кубе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5251722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Где в честь прихода Нового года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на сутки устанавливают матриархат?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38355" t="27680" r="39704" b="27088"/>
          <a:stretch/>
        </p:blipFill>
        <p:spPr>
          <a:xfrm>
            <a:off x="358774" y="1717910"/>
            <a:ext cx="2071909" cy="3203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402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64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3900074" cy="16039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Что есть и у новогодней ёлки, и у зверей?</a:t>
            </a:r>
          </a:p>
        </p:txBody>
      </p:sp>
      <p:sp>
        <p:nvSpPr>
          <p:cNvPr id="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B1757EF4-5E4A-1E64-3B09-4780FA6FA9C5}"/>
              </a:ext>
            </a:extLst>
          </p:cNvPr>
          <p:cNvSpPr/>
          <p:nvPr/>
        </p:nvSpPr>
        <p:spPr>
          <a:xfrm>
            <a:off x="358775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tx1"/>
                </a:solidFill>
              </a:rPr>
              <a:t>Узнать ответ</a:t>
            </a:r>
          </a:p>
        </p:txBody>
      </p:sp>
      <p:pic>
        <p:nvPicPr>
          <p:cNvPr id="5" name="Picture 8">
            <a:extLst>
              <a:ext uri="{FF2B5EF4-FFF2-40B4-BE49-F238E27FC236}">
                <a16:creationId xmlns:a16="http://schemas.microsoft.com/office/drawing/2014/main" xmlns="" id="{E3DA2FDD-7E10-936A-2964-760CA92365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533"/>
          <a:stretch/>
        </p:blipFill>
        <p:spPr bwMode="auto">
          <a:xfrm>
            <a:off x="5403867" y="905776"/>
            <a:ext cx="3209653" cy="3603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446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64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024AFBC9-13C1-A49E-8F43-DBE12213DF6E}"/>
              </a:ext>
            </a:extLst>
          </p:cNvPr>
          <p:cNvSpPr/>
          <p:nvPr/>
        </p:nvSpPr>
        <p:spPr>
          <a:xfrm>
            <a:off x="323850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Следующий вопрос</a:t>
            </a:r>
          </a:p>
        </p:txBody>
      </p:sp>
      <p:sp>
        <p:nvSpPr>
          <p:cNvPr id="2" name="TextBox 18">
            <a:extLst>
              <a:ext uri="{FF2B5EF4-FFF2-40B4-BE49-F238E27FC236}">
                <a16:creationId xmlns:a16="http://schemas.microsoft.com/office/drawing/2014/main" xmlns="" id="{F2A1F8EC-84A9-5BBA-62CF-8902B88880CE}"/>
              </a:ext>
            </a:extLst>
          </p:cNvPr>
          <p:cNvSpPr txBox="1"/>
          <p:nvPr/>
        </p:nvSpPr>
        <p:spPr>
          <a:xfrm>
            <a:off x="358775" y="648146"/>
            <a:ext cx="3900074" cy="16039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Что есть и у новогодней ёлки, и у зверей?</a:t>
            </a:r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xmlns="" id="{077747AD-A157-EDC4-5091-6C8B3E22CD53}"/>
              </a:ext>
            </a:extLst>
          </p:cNvPr>
          <p:cNvSpPr txBox="1"/>
          <p:nvPr/>
        </p:nvSpPr>
        <p:spPr>
          <a:xfrm>
            <a:off x="323850" y="2257626"/>
            <a:ext cx="5704659" cy="11880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</a:pPr>
            <a:r>
              <a:rPr lang="ru-RU" sz="7200" dirty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Лапы</a:t>
            </a:r>
            <a:endParaRPr lang="ru-RU" sz="5400" dirty="0">
              <a:solidFill>
                <a:srgbClr val="005014"/>
              </a:solidFill>
              <a:latin typeface="+mj-lt"/>
              <a:ea typeface="Tahoma" panose="020B060403050404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5477" y="1251435"/>
            <a:ext cx="4875457" cy="2730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167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65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2835362" cy="10497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Какое прозвище у Деда Мороза?</a:t>
            </a:r>
          </a:p>
        </p:txBody>
      </p:sp>
      <p:sp>
        <p:nvSpPr>
          <p:cNvPr id="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B1757EF4-5E4A-1E64-3B09-4780FA6FA9C5}"/>
              </a:ext>
            </a:extLst>
          </p:cNvPr>
          <p:cNvSpPr/>
          <p:nvPr/>
        </p:nvSpPr>
        <p:spPr>
          <a:xfrm>
            <a:off x="358775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tx1"/>
                </a:solidFill>
              </a:rPr>
              <a:t>Узнать ответ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8339E3F-5E81-9495-9533-4019BF8C24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374"/>
          <a:stretch/>
        </p:blipFill>
        <p:spPr>
          <a:xfrm>
            <a:off x="5324147" y="376238"/>
            <a:ext cx="3767601" cy="4415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9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65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024AFBC9-13C1-A49E-8F43-DBE12213DF6E}"/>
              </a:ext>
            </a:extLst>
          </p:cNvPr>
          <p:cNvSpPr/>
          <p:nvPr/>
        </p:nvSpPr>
        <p:spPr>
          <a:xfrm>
            <a:off x="323850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Следующий вопрос</a:t>
            </a:r>
          </a:p>
        </p:txBody>
      </p:sp>
      <p:sp>
        <p:nvSpPr>
          <p:cNvPr id="6" name="TextBox 18">
            <a:extLst>
              <a:ext uri="{FF2B5EF4-FFF2-40B4-BE49-F238E27FC236}">
                <a16:creationId xmlns:a16="http://schemas.microsoft.com/office/drawing/2014/main" xmlns="" id="{FF7928AF-B3E6-ADF0-7B28-40E0D7595444}"/>
              </a:ext>
            </a:extLst>
          </p:cNvPr>
          <p:cNvSpPr txBox="1"/>
          <p:nvPr/>
        </p:nvSpPr>
        <p:spPr>
          <a:xfrm>
            <a:off x="358775" y="648146"/>
            <a:ext cx="2835362" cy="10497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Какое прозвище у Деда Мороза?</a:t>
            </a:r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xmlns="" id="{29EB0F0B-EA32-7BA0-7172-69D6A6B660B5}"/>
              </a:ext>
            </a:extLst>
          </p:cNvPr>
          <p:cNvSpPr txBox="1"/>
          <p:nvPr/>
        </p:nvSpPr>
        <p:spPr>
          <a:xfrm>
            <a:off x="323850" y="2401318"/>
            <a:ext cx="5704659" cy="9899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</a:pPr>
            <a:r>
              <a:rPr lang="ru-RU" sz="6000" dirty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Красный Нос</a:t>
            </a:r>
            <a:endParaRPr lang="ru-RU" sz="5400" dirty="0">
              <a:solidFill>
                <a:srgbClr val="005014"/>
              </a:solidFill>
              <a:latin typeface="+mj-lt"/>
              <a:ea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6609" y="648145"/>
            <a:ext cx="3328247" cy="4119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683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66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4927209" cy="10497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Последний день декабря по отношению к Новому году.</a:t>
            </a:r>
          </a:p>
        </p:txBody>
      </p:sp>
      <p:sp>
        <p:nvSpPr>
          <p:cNvPr id="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B1757EF4-5E4A-1E64-3B09-4780FA6FA9C5}"/>
              </a:ext>
            </a:extLst>
          </p:cNvPr>
          <p:cNvSpPr/>
          <p:nvPr/>
        </p:nvSpPr>
        <p:spPr>
          <a:xfrm>
            <a:off x="358775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tx1"/>
                </a:solidFill>
              </a:rPr>
              <a:t>Узнать ответ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B02E9C5-5CDE-3E10-0F92-58269685E73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922"/>
          <a:stretch/>
        </p:blipFill>
        <p:spPr>
          <a:xfrm flipH="1">
            <a:off x="5408930" y="525487"/>
            <a:ext cx="3226072" cy="4010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805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66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024AFBC9-13C1-A49E-8F43-DBE12213DF6E}"/>
              </a:ext>
            </a:extLst>
          </p:cNvPr>
          <p:cNvSpPr/>
          <p:nvPr/>
        </p:nvSpPr>
        <p:spPr>
          <a:xfrm>
            <a:off x="323850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Следующий вопрос</a:t>
            </a:r>
          </a:p>
        </p:txBody>
      </p:sp>
      <p:sp>
        <p:nvSpPr>
          <p:cNvPr id="6" name="TextBox 18">
            <a:extLst>
              <a:ext uri="{FF2B5EF4-FFF2-40B4-BE49-F238E27FC236}">
                <a16:creationId xmlns:a16="http://schemas.microsoft.com/office/drawing/2014/main" xmlns="" id="{B9FC2DBB-C706-CDE1-C63C-72921BF7E3DA}"/>
              </a:ext>
            </a:extLst>
          </p:cNvPr>
          <p:cNvSpPr txBox="1"/>
          <p:nvPr/>
        </p:nvSpPr>
        <p:spPr>
          <a:xfrm>
            <a:off x="323850" y="2234980"/>
            <a:ext cx="5704659" cy="11880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</a:pPr>
            <a:r>
              <a:rPr lang="ru-RU" sz="7200" dirty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Канун</a:t>
            </a:r>
            <a:endParaRPr lang="ru-RU" sz="5400" dirty="0">
              <a:solidFill>
                <a:srgbClr val="005014"/>
              </a:solidFill>
              <a:latin typeface="+mj-lt"/>
              <a:ea typeface="Tahoma" panose="020B060403050404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b="11547"/>
          <a:stretch/>
        </p:blipFill>
        <p:spPr>
          <a:xfrm>
            <a:off x="4522860" y="1363443"/>
            <a:ext cx="4507142" cy="2652972"/>
          </a:xfrm>
          <a:prstGeom prst="rect">
            <a:avLst/>
          </a:prstGeom>
        </p:spPr>
      </p:pic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90B7366F-3B13-A7FF-0C90-AE9173A63A10}"/>
              </a:ext>
            </a:extLst>
          </p:cNvPr>
          <p:cNvSpPr txBox="1"/>
          <p:nvPr/>
        </p:nvSpPr>
        <p:spPr>
          <a:xfrm>
            <a:off x="358775" y="648146"/>
            <a:ext cx="4927209" cy="10497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Последний день декабря по отношению к Новому году.</a:t>
            </a:r>
          </a:p>
        </p:txBody>
      </p:sp>
    </p:spTree>
    <p:extLst>
      <p:ext uri="{BB962C8B-B14F-4D97-AF65-F5344CB8AC3E}">
        <p14:creationId xmlns:p14="http://schemas.microsoft.com/office/powerpoint/2010/main" val="2192618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67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3997325" cy="1107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Нити фонариков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на новогодней ёлке.</a:t>
            </a:r>
          </a:p>
        </p:txBody>
      </p:sp>
      <p:sp>
        <p:nvSpPr>
          <p:cNvPr id="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B1757EF4-5E4A-1E64-3B09-4780FA6FA9C5}"/>
              </a:ext>
            </a:extLst>
          </p:cNvPr>
          <p:cNvSpPr/>
          <p:nvPr/>
        </p:nvSpPr>
        <p:spPr>
          <a:xfrm>
            <a:off x="358775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tx1"/>
                </a:solidFill>
              </a:rPr>
              <a:t>Узнать ответ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310A224-58F0-8CAE-3B11-E6A85A3F2B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6920" y="252000"/>
            <a:ext cx="4594320" cy="459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789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67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024AFBC9-13C1-A49E-8F43-DBE12213DF6E}"/>
              </a:ext>
            </a:extLst>
          </p:cNvPr>
          <p:cNvSpPr/>
          <p:nvPr/>
        </p:nvSpPr>
        <p:spPr>
          <a:xfrm>
            <a:off x="323850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Следующий вопрос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F74B99CA-9B5F-90D4-1E0B-555C98449F8C}"/>
              </a:ext>
            </a:extLst>
          </p:cNvPr>
          <p:cNvSpPr txBox="1"/>
          <p:nvPr/>
        </p:nvSpPr>
        <p:spPr>
          <a:xfrm>
            <a:off x="358775" y="648146"/>
            <a:ext cx="5232128" cy="1107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Нити фонариков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на новогодней ёлке.</a:t>
            </a:r>
          </a:p>
        </p:txBody>
      </p:sp>
      <p:sp>
        <p:nvSpPr>
          <p:cNvPr id="8" name="TextBox 18">
            <a:extLst>
              <a:ext uri="{FF2B5EF4-FFF2-40B4-BE49-F238E27FC236}">
                <a16:creationId xmlns:a16="http://schemas.microsoft.com/office/drawing/2014/main" xmlns="" id="{C9A638EB-A1C0-A205-3BA0-93B28FA960E5}"/>
              </a:ext>
            </a:extLst>
          </p:cNvPr>
          <p:cNvSpPr txBox="1"/>
          <p:nvPr/>
        </p:nvSpPr>
        <p:spPr>
          <a:xfrm>
            <a:off x="323850" y="2234980"/>
            <a:ext cx="5704659" cy="11880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</a:pPr>
            <a:r>
              <a:rPr lang="ru-RU" sz="7200" dirty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Гирлянда</a:t>
            </a:r>
            <a:endParaRPr lang="ru-RU" sz="5400" dirty="0">
              <a:solidFill>
                <a:srgbClr val="005014"/>
              </a:solidFill>
              <a:latin typeface="+mj-lt"/>
              <a:ea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1959" y="685864"/>
            <a:ext cx="3781964" cy="3781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143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68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4213225" cy="9621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200" dirty="0">
                <a:latin typeface="+mj-lt"/>
                <a:ea typeface="Tahoma" panose="020B0604030504040204" pitchFamily="34" charset="0"/>
              </a:rPr>
              <a:t>Без чего зимой остались пластиковые окна?</a:t>
            </a:r>
          </a:p>
        </p:txBody>
      </p:sp>
      <p:sp>
        <p:nvSpPr>
          <p:cNvPr id="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B1757EF4-5E4A-1E64-3B09-4780FA6FA9C5}"/>
              </a:ext>
            </a:extLst>
          </p:cNvPr>
          <p:cNvSpPr/>
          <p:nvPr/>
        </p:nvSpPr>
        <p:spPr>
          <a:xfrm>
            <a:off x="358775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tx1"/>
                </a:solidFill>
              </a:rPr>
              <a:t>Узнать ответ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8DF4A12-96F0-333C-2D20-9314346B09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3703" y="252000"/>
            <a:ext cx="3711727" cy="4657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800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68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024AFBC9-13C1-A49E-8F43-DBE12213DF6E}"/>
              </a:ext>
            </a:extLst>
          </p:cNvPr>
          <p:cNvSpPr/>
          <p:nvPr/>
        </p:nvSpPr>
        <p:spPr>
          <a:xfrm>
            <a:off x="323850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Следующий вопрос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5AF7787E-D97E-E51E-D965-C531442970B3}"/>
              </a:ext>
            </a:extLst>
          </p:cNvPr>
          <p:cNvSpPr txBox="1"/>
          <p:nvPr/>
        </p:nvSpPr>
        <p:spPr>
          <a:xfrm>
            <a:off x="358775" y="648146"/>
            <a:ext cx="4213225" cy="9621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200" dirty="0">
                <a:latin typeface="+mj-lt"/>
                <a:ea typeface="Tahoma" panose="020B0604030504040204" pitchFamily="34" charset="0"/>
              </a:rPr>
              <a:t>Без чего зимой остались пластиковые окна?</a:t>
            </a:r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xmlns="" id="{32E86579-4E26-6F04-6518-B922A73E9169}"/>
              </a:ext>
            </a:extLst>
          </p:cNvPr>
          <p:cNvSpPr txBox="1"/>
          <p:nvPr/>
        </p:nvSpPr>
        <p:spPr>
          <a:xfrm>
            <a:off x="323850" y="2234980"/>
            <a:ext cx="5704659" cy="11880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</a:pPr>
            <a:r>
              <a:rPr lang="ru-RU" sz="7200" dirty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Без узоров</a:t>
            </a:r>
            <a:endParaRPr lang="ru-RU" sz="5400" dirty="0">
              <a:solidFill>
                <a:srgbClr val="005014"/>
              </a:solidFill>
              <a:latin typeface="+mj-lt"/>
              <a:ea typeface="Tahoma" panose="020B060403050404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1015" y="1214076"/>
            <a:ext cx="3463239" cy="2304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184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9" y="2310042"/>
            <a:ext cx="4033836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На острове Сардиния</a:t>
            </a:r>
          </a:p>
        </p:txBody>
      </p:sp>
      <p:sp>
        <p:nvSpPr>
          <p:cNvPr id="6" name="TextBox 19">
            <a:extLst>
              <a:ext uri="{FF2B5EF4-FFF2-40B4-BE49-F238E27FC236}">
                <a16:creationId xmlns:a16="http://schemas.microsoft.com/office/drawing/2014/main" xmlns="" id="{A035B435-1EBA-14F5-0476-C7277C33B9D4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5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xmlns="" id="{646AD716-2E23-22C6-DB31-17F87EF699E5}"/>
              </a:ext>
            </a:extLst>
          </p:cNvPr>
          <p:cNvSpPr/>
          <p:nvPr/>
        </p:nvSpPr>
        <p:spPr>
          <a:xfrm>
            <a:off x="4751387" y="3237437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Во Франции </a:t>
            </a:r>
          </a:p>
        </p:txBody>
      </p:sp>
      <p:sp>
        <p:nvSpPr>
          <p:cNvPr id="14" name="Скругленный прямоугольник 12">
            <a:extLst>
              <a:ext uri="{FF2B5EF4-FFF2-40B4-BE49-F238E27FC236}">
                <a16:creationId xmlns:a16="http://schemas.microsoft.com/office/drawing/2014/main" xmlns="" id="{64851B78-B7F9-8950-A223-2BCADD022B6A}"/>
              </a:ext>
            </a:extLst>
          </p:cNvPr>
          <p:cNvSpPr/>
          <p:nvPr/>
        </p:nvSpPr>
        <p:spPr>
          <a:xfrm>
            <a:off x="4751387" y="4165354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На Кубе</a:t>
            </a:r>
          </a:p>
        </p:txBody>
      </p:sp>
      <p:sp>
        <p:nvSpPr>
          <p:cNvPr id="5" name="TextBox 18">
            <a:extLst>
              <a:ext uri="{FF2B5EF4-FFF2-40B4-BE49-F238E27FC236}">
                <a16:creationId xmlns:a16="http://schemas.microsoft.com/office/drawing/2014/main" xmlns="" id="{0BA386B4-D01E-3AD9-6BB0-9D1ED3F625E1}"/>
              </a:ext>
            </a:extLst>
          </p:cNvPr>
          <p:cNvSpPr txBox="1"/>
          <p:nvPr/>
        </p:nvSpPr>
        <p:spPr>
          <a:xfrm>
            <a:off x="358775" y="648146"/>
            <a:ext cx="5251722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Где в честь прихода Нового года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на сутки устанавливают матриархат?</a:t>
            </a:r>
          </a:p>
        </p:txBody>
      </p:sp>
      <p:sp>
        <p:nvSpPr>
          <p:cNvPr id="11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86255287-F10A-C27F-1235-089937F05B2F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38355" t="27680" r="39704" b="27088"/>
          <a:stretch/>
        </p:blipFill>
        <p:spPr>
          <a:xfrm>
            <a:off x="358774" y="1717910"/>
            <a:ext cx="2071909" cy="3203487"/>
          </a:xfrm>
          <a:prstGeom prst="rect">
            <a:avLst/>
          </a:prstGeom>
        </p:spPr>
      </p:pic>
      <p:sp>
        <p:nvSpPr>
          <p:cNvPr id="4" name="Скругленная прямоугольная выноска 8">
            <a:extLst>
              <a:ext uri="{FF2B5EF4-FFF2-40B4-BE49-F238E27FC236}">
                <a16:creationId xmlns:a16="http://schemas.microsoft.com/office/drawing/2014/main" xmlns="" id="{A8380438-02E4-A7FC-CC65-E27E22D4E6F2}"/>
              </a:ext>
            </a:extLst>
          </p:cNvPr>
          <p:cNvSpPr/>
          <p:nvPr/>
        </p:nvSpPr>
        <p:spPr>
          <a:xfrm>
            <a:off x="2584560" y="1729975"/>
            <a:ext cx="2012950" cy="674481"/>
          </a:xfrm>
          <a:prstGeom prst="wedgeRoundRectCallout">
            <a:avLst>
              <a:gd name="adj1" fmla="val -70462"/>
              <a:gd name="adj2" fmla="val -9987"/>
              <a:gd name="adj3" fmla="val 16667"/>
            </a:avLst>
          </a:prstGeom>
          <a:ln w="25400">
            <a:solidFill>
              <a:srgbClr val="00B05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00B05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4205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69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B1757EF4-5E4A-1E64-3B09-4780FA6FA9C5}"/>
              </a:ext>
            </a:extLst>
          </p:cNvPr>
          <p:cNvSpPr/>
          <p:nvPr/>
        </p:nvSpPr>
        <p:spPr>
          <a:xfrm>
            <a:off x="358775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tx1"/>
                </a:solidFill>
              </a:rPr>
              <a:t>Узнать ответ</a:t>
            </a:r>
          </a:p>
        </p:txBody>
      </p:sp>
      <p:sp>
        <p:nvSpPr>
          <p:cNvPr id="5" name="TextBox 18">
            <a:extLst>
              <a:ext uri="{FF2B5EF4-FFF2-40B4-BE49-F238E27FC236}">
                <a16:creationId xmlns:a16="http://schemas.microsoft.com/office/drawing/2014/main" xmlns="" id="{4468CD5E-9F19-5E27-9E30-DBF44C79D458}"/>
              </a:ext>
            </a:extLst>
          </p:cNvPr>
          <p:cNvSpPr txBox="1"/>
          <p:nvPr/>
        </p:nvSpPr>
        <p:spPr>
          <a:xfrm>
            <a:off x="358776" y="648146"/>
            <a:ext cx="4689214" cy="10497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Сколько лошадей запрягает в сани Дед Мороз?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1FE3083-2D01-E365-8931-15F55C70FC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626"/>
          <a:stretch/>
        </p:blipFill>
        <p:spPr>
          <a:xfrm>
            <a:off x="4787901" y="249641"/>
            <a:ext cx="4545509" cy="4619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615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69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024AFBC9-13C1-A49E-8F43-DBE12213DF6E}"/>
              </a:ext>
            </a:extLst>
          </p:cNvPr>
          <p:cNvSpPr/>
          <p:nvPr/>
        </p:nvSpPr>
        <p:spPr>
          <a:xfrm>
            <a:off x="323850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Следующий вопрос</a:t>
            </a:r>
          </a:p>
        </p:txBody>
      </p:sp>
      <p:sp>
        <p:nvSpPr>
          <p:cNvPr id="6" name="TextBox 18">
            <a:extLst>
              <a:ext uri="{FF2B5EF4-FFF2-40B4-BE49-F238E27FC236}">
                <a16:creationId xmlns:a16="http://schemas.microsoft.com/office/drawing/2014/main" xmlns="" id="{F0EB3FAF-0D21-2BEE-D347-8EBDBC82DE2C}"/>
              </a:ext>
            </a:extLst>
          </p:cNvPr>
          <p:cNvSpPr txBox="1"/>
          <p:nvPr/>
        </p:nvSpPr>
        <p:spPr>
          <a:xfrm>
            <a:off x="358776" y="648146"/>
            <a:ext cx="4689214" cy="10497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Сколько лошадей запрягает в сани Дед Мороз? </a:t>
            </a:r>
          </a:p>
        </p:txBody>
      </p:sp>
      <p:sp>
        <p:nvSpPr>
          <p:cNvPr id="9" name="TextBox 18">
            <a:extLst>
              <a:ext uri="{FF2B5EF4-FFF2-40B4-BE49-F238E27FC236}">
                <a16:creationId xmlns:a16="http://schemas.microsoft.com/office/drawing/2014/main" xmlns="" id="{C17D51CB-32EE-3892-40FA-D1EA794A03E6}"/>
              </a:ext>
            </a:extLst>
          </p:cNvPr>
          <p:cNvSpPr txBox="1"/>
          <p:nvPr/>
        </p:nvSpPr>
        <p:spPr>
          <a:xfrm>
            <a:off x="323850" y="2234980"/>
            <a:ext cx="5704659" cy="11880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</a:pPr>
            <a:r>
              <a:rPr lang="ru-RU" sz="7200" dirty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Трёх</a:t>
            </a:r>
            <a:endParaRPr lang="ru-RU" sz="5400" dirty="0">
              <a:solidFill>
                <a:srgbClr val="005014"/>
              </a:solidFill>
              <a:latin typeface="+mj-lt"/>
              <a:ea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4763"/>
          <a:stretch/>
        </p:blipFill>
        <p:spPr>
          <a:xfrm>
            <a:off x="4731881" y="1145648"/>
            <a:ext cx="4235484" cy="2986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404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70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B1757EF4-5E4A-1E64-3B09-4780FA6FA9C5}"/>
              </a:ext>
            </a:extLst>
          </p:cNvPr>
          <p:cNvSpPr/>
          <p:nvPr/>
        </p:nvSpPr>
        <p:spPr>
          <a:xfrm>
            <a:off x="358775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tx1"/>
                </a:solidFill>
              </a:rPr>
              <a:t>Узнать ответ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E7BB115F-25F3-0AEA-880B-E055EB53F954}"/>
              </a:ext>
            </a:extLst>
          </p:cNvPr>
          <p:cNvSpPr txBox="1"/>
          <p:nvPr/>
        </p:nvSpPr>
        <p:spPr>
          <a:xfrm>
            <a:off x="358775" y="648146"/>
            <a:ext cx="5315515" cy="10499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 smtClean="0">
                <a:latin typeface="+mj-lt"/>
                <a:ea typeface="Tahoma" panose="020B0604030504040204" pitchFamily="34" charset="0"/>
              </a:rPr>
              <a:t>Он наступает </a:t>
            </a:r>
            <a:r>
              <a:rPr lang="ru-RU" sz="2400" dirty="0">
                <a:latin typeface="+mj-lt"/>
                <a:ea typeface="Tahoma" panose="020B0604030504040204" pitchFamily="34" charset="0"/>
              </a:rPr>
              <a:t>в ночь с </a:t>
            </a:r>
            <a:r>
              <a:rPr lang="ru-RU" sz="2400" dirty="0" smtClean="0">
                <a:latin typeface="+mj-lt"/>
                <a:ea typeface="Tahoma" panose="020B0604030504040204" pitchFamily="34" charset="0"/>
              </a:rPr>
              <a:t>13 января </a:t>
            </a:r>
            <a:r>
              <a:rPr lang="ru-RU" sz="2400" dirty="0">
                <a:latin typeface="+mj-lt"/>
                <a:ea typeface="Tahoma" panose="020B0604030504040204" pitchFamily="34" charset="0"/>
              </a:rPr>
              <a:t>на </a:t>
            </a:r>
            <a:r>
              <a:rPr lang="ru-RU" sz="2400" dirty="0" smtClean="0">
                <a:latin typeface="+mj-lt"/>
                <a:ea typeface="Tahoma" panose="020B0604030504040204" pitchFamily="34" charset="0"/>
              </a:rPr>
              <a:t>14 января.</a:t>
            </a:r>
            <a:endParaRPr lang="ru-RU" sz="2400" dirty="0">
              <a:latin typeface="+mj-lt"/>
              <a:ea typeface="Tahoma" panose="020B0604030504040204" pitchFamily="34" charset="0"/>
            </a:endParaRPr>
          </a:p>
        </p:txBody>
      </p:sp>
      <p:pic>
        <p:nvPicPr>
          <p:cNvPr id="3" name="Picture 10">
            <a:extLst>
              <a:ext uri="{FF2B5EF4-FFF2-40B4-BE49-F238E27FC236}">
                <a16:creationId xmlns:a16="http://schemas.microsoft.com/office/drawing/2014/main" xmlns="" id="{824C552F-81B0-2304-D2B0-CA44018B63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000"/>
          <a:stretch/>
        </p:blipFill>
        <p:spPr bwMode="auto">
          <a:xfrm>
            <a:off x="5543876" y="376238"/>
            <a:ext cx="3189097" cy="4502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4314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70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024AFBC9-13C1-A49E-8F43-DBE12213DF6E}"/>
              </a:ext>
            </a:extLst>
          </p:cNvPr>
          <p:cNvSpPr/>
          <p:nvPr/>
        </p:nvSpPr>
        <p:spPr>
          <a:xfrm>
            <a:off x="323850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Следующий вопрос</a:t>
            </a:r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xmlns="" id="{4DD495C9-6371-CE51-23E0-D2AABB8473DC}"/>
              </a:ext>
            </a:extLst>
          </p:cNvPr>
          <p:cNvSpPr txBox="1"/>
          <p:nvPr/>
        </p:nvSpPr>
        <p:spPr>
          <a:xfrm>
            <a:off x="323850" y="1998691"/>
            <a:ext cx="5704659" cy="18946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</a:pPr>
            <a:r>
              <a:rPr lang="ru-RU" sz="5400" dirty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Старый </a:t>
            </a:r>
            <a:r>
              <a:rPr lang="ru-RU" sz="5400" dirty="0" smtClean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/>
            </a:r>
            <a:br>
              <a:rPr lang="ru-RU" sz="5400" dirty="0" smtClean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</a:br>
            <a:r>
              <a:rPr lang="ru-RU" sz="5400" dirty="0" smtClean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Новый </a:t>
            </a:r>
            <a:r>
              <a:rPr lang="ru-RU" sz="5400" dirty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год</a:t>
            </a:r>
            <a:endParaRPr lang="ru-RU" sz="4000" dirty="0">
              <a:solidFill>
                <a:srgbClr val="005014"/>
              </a:solidFill>
              <a:latin typeface="+mj-lt"/>
              <a:ea typeface="Tahoma" panose="020B0604030504040204" pitchFamily="34" charset="0"/>
            </a:endParaRPr>
          </a:p>
        </p:txBody>
      </p:sp>
      <p:sp>
        <p:nvSpPr>
          <p:cNvPr id="9" name="TextBox 18">
            <a:extLst>
              <a:ext uri="{FF2B5EF4-FFF2-40B4-BE49-F238E27FC236}">
                <a16:creationId xmlns:a16="http://schemas.microsoft.com/office/drawing/2014/main" xmlns="" id="{E7BB115F-25F3-0AEA-880B-E055EB53F954}"/>
              </a:ext>
            </a:extLst>
          </p:cNvPr>
          <p:cNvSpPr txBox="1"/>
          <p:nvPr/>
        </p:nvSpPr>
        <p:spPr>
          <a:xfrm>
            <a:off x="358775" y="648146"/>
            <a:ext cx="5315515" cy="10499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 smtClean="0">
                <a:latin typeface="+mj-lt"/>
                <a:ea typeface="Tahoma" panose="020B0604030504040204" pitchFamily="34" charset="0"/>
              </a:rPr>
              <a:t>Он наступает </a:t>
            </a:r>
            <a:r>
              <a:rPr lang="ru-RU" sz="2400" dirty="0">
                <a:latin typeface="+mj-lt"/>
                <a:ea typeface="Tahoma" panose="020B0604030504040204" pitchFamily="34" charset="0"/>
              </a:rPr>
              <a:t>в ночь с </a:t>
            </a:r>
            <a:r>
              <a:rPr lang="ru-RU" sz="2400" dirty="0" smtClean="0">
                <a:latin typeface="+mj-lt"/>
                <a:ea typeface="Tahoma" panose="020B0604030504040204" pitchFamily="34" charset="0"/>
              </a:rPr>
              <a:t>13 января </a:t>
            </a:r>
            <a:r>
              <a:rPr lang="ru-RU" sz="2400" dirty="0">
                <a:latin typeface="+mj-lt"/>
                <a:ea typeface="Tahoma" panose="020B0604030504040204" pitchFamily="34" charset="0"/>
              </a:rPr>
              <a:t>на </a:t>
            </a:r>
            <a:r>
              <a:rPr lang="ru-RU" sz="2400" dirty="0" smtClean="0">
                <a:latin typeface="+mj-lt"/>
                <a:ea typeface="Tahoma" panose="020B0604030504040204" pitchFamily="34" charset="0"/>
              </a:rPr>
              <a:t>14 января.</a:t>
            </a:r>
            <a:endParaRPr lang="ru-RU" sz="2400" dirty="0">
              <a:latin typeface="+mj-lt"/>
              <a:ea typeface="Tahoma" panose="020B060403050404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4512" y="1306673"/>
            <a:ext cx="4426041" cy="2945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203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9">
            <a:extLst>
              <a:ext uri="{FF2B5EF4-FFF2-40B4-BE49-F238E27FC236}">
                <a16:creationId xmlns:a16="http://schemas.microsoft.com/office/drawing/2014/main" xmlns="" id="{A035B435-1EBA-14F5-0476-C7277C33B9D4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5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7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4819BE8B-AFD5-6F4B-03BC-A4266C33BA05}"/>
              </a:ext>
            </a:extLst>
          </p:cNvPr>
          <p:cNvSpPr/>
          <p:nvPr/>
        </p:nvSpPr>
        <p:spPr>
          <a:xfrm>
            <a:off x="4751389" y="2310042"/>
            <a:ext cx="4033836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На острове Сардиния</a:t>
            </a:r>
          </a:p>
        </p:txBody>
      </p:sp>
      <p:sp>
        <p:nvSpPr>
          <p:cNvPr id="8" name="Скругленный прямоугольник 12">
            <a:extLst>
              <a:ext uri="{FF2B5EF4-FFF2-40B4-BE49-F238E27FC236}">
                <a16:creationId xmlns:a16="http://schemas.microsoft.com/office/drawing/2014/main" xmlns="" id="{4298F2AF-E5BD-7138-E410-378F4D568E65}"/>
              </a:ext>
            </a:extLst>
          </p:cNvPr>
          <p:cNvSpPr/>
          <p:nvPr/>
        </p:nvSpPr>
        <p:spPr>
          <a:xfrm>
            <a:off x="4751387" y="3237437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Во Франции </a:t>
            </a:r>
          </a:p>
        </p:txBody>
      </p:sp>
      <p:sp>
        <p:nvSpPr>
          <p:cNvPr id="12" name="Скругленный прямоугольник 12">
            <a:extLst>
              <a:ext uri="{FF2B5EF4-FFF2-40B4-BE49-F238E27FC236}">
                <a16:creationId xmlns:a16="http://schemas.microsoft.com/office/drawing/2014/main" xmlns="" id="{16F191EB-D20E-A5D2-646B-0A91D92D7F2C}"/>
              </a:ext>
            </a:extLst>
          </p:cNvPr>
          <p:cNvSpPr/>
          <p:nvPr/>
        </p:nvSpPr>
        <p:spPr>
          <a:xfrm>
            <a:off x="4751387" y="4165354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На Кубе</a:t>
            </a:r>
          </a:p>
        </p:txBody>
      </p:sp>
      <p:sp>
        <p:nvSpPr>
          <p:cNvPr id="14" name="TextBox 18">
            <a:extLst>
              <a:ext uri="{FF2B5EF4-FFF2-40B4-BE49-F238E27FC236}">
                <a16:creationId xmlns:a16="http://schemas.microsoft.com/office/drawing/2014/main" xmlns="" id="{E22D5A6B-C972-FC1D-A68E-ECF2599C2FF6}"/>
              </a:ext>
            </a:extLst>
          </p:cNvPr>
          <p:cNvSpPr txBox="1"/>
          <p:nvPr/>
        </p:nvSpPr>
        <p:spPr>
          <a:xfrm>
            <a:off x="358775" y="648146"/>
            <a:ext cx="5251722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Где в честь прихода Нового года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на сутки устанавливают матриархат?</a:t>
            </a:r>
          </a:p>
        </p:txBody>
      </p:sp>
      <p:sp>
        <p:nvSpPr>
          <p:cNvPr id="17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37CDB98F-0EFA-24B4-5554-9FBB2EA372D7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38355" t="27680" r="39704" b="27088"/>
          <a:stretch/>
        </p:blipFill>
        <p:spPr>
          <a:xfrm>
            <a:off x="358774" y="1717910"/>
            <a:ext cx="2071909" cy="3203487"/>
          </a:xfrm>
          <a:prstGeom prst="rect">
            <a:avLst/>
          </a:prstGeom>
        </p:spPr>
      </p:pic>
      <p:sp>
        <p:nvSpPr>
          <p:cNvPr id="5" name="Скругленная прямоугольная выноска 8">
            <a:extLst>
              <a:ext uri="{FF2B5EF4-FFF2-40B4-BE49-F238E27FC236}">
                <a16:creationId xmlns:a16="http://schemas.microsoft.com/office/drawing/2014/main" xmlns="" id="{81A2B48F-1E34-627B-F571-7E412A614944}"/>
              </a:ext>
            </a:extLst>
          </p:cNvPr>
          <p:cNvSpPr/>
          <p:nvPr/>
        </p:nvSpPr>
        <p:spPr>
          <a:xfrm>
            <a:off x="2584560" y="1735628"/>
            <a:ext cx="2012950" cy="674481"/>
          </a:xfrm>
          <a:prstGeom prst="wedgeRoundRectCallout">
            <a:avLst>
              <a:gd name="adj1" fmla="val -70462"/>
              <a:gd name="adj2" fmla="val -6555"/>
              <a:gd name="adj3" fmla="val 16667"/>
            </a:avLst>
          </a:prstGeom>
          <a:ln w="25400">
            <a:solidFill>
              <a:srgbClr val="C0000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C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Неверно!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7689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6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28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8" y="2335311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На острове Сардиния</a:t>
            </a:r>
          </a:p>
        </p:txBody>
      </p:sp>
      <p:sp>
        <p:nvSpPr>
          <p:cNvPr id="29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8" y="3263228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Во Франции </a:t>
            </a:r>
          </a:p>
        </p:txBody>
      </p:sp>
      <p:sp>
        <p:nvSpPr>
          <p:cNvPr id="30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8" y="4191145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Испании</a:t>
            </a:r>
          </a:p>
        </p:txBody>
      </p:sp>
      <p:pic>
        <p:nvPicPr>
          <p:cNvPr id="3" name="Picture 10">
            <a:extLst>
              <a:ext uri="{FF2B5EF4-FFF2-40B4-BE49-F238E27FC236}">
                <a16:creationId xmlns:a16="http://schemas.microsoft.com/office/drawing/2014/main" xmlns="" id="{F220E1AD-A30A-1B1E-71F3-38D1E0730B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423"/>
          <a:stretch/>
        </p:blipFill>
        <p:spPr bwMode="auto">
          <a:xfrm>
            <a:off x="115896" y="2403866"/>
            <a:ext cx="2744869" cy="2746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18">
            <a:extLst>
              <a:ext uri="{FF2B5EF4-FFF2-40B4-BE49-F238E27FC236}">
                <a16:creationId xmlns:a16="http://schemas.microsoft.com/office/drawing/2014/main" xmlns="" id="{7D616489-C53F-5DFE-6F35-1F585FDBBC45}"/>
              </a:ext>
            </a:extLst>
          </p:cNvPr>
          <p:cNvSpPr txBox="1"/>
          <p:nvPr/>
        </p:nvSpPr>
        <p:spPr>
          <a:xfrm>
            <a:off x="306433" y="570996"/>
            <a:ext cx="5526042" cy="13363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В какой стране есть традиция в момент, когда часы бьют 12, каждый должен съесть 12 виноградин?</a:t>
            </a:r>
          </a:p>
        </p:txBody>
      </p:sp>
    </p:spTree>
    <p:extLst>
      <p:ext uri="{BB962C8B-B14F-4D97-AF65-F5344CB8AC3E}">
        <p14:creationId xmlns:p14="http://schemas.microsoft.com/office/powerpoint/2010/main" val="1166015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Рисунок 7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2EC32D53-292D-43F2-B19B-E0E0054520A4}"/>
              </a:ext>
            </a:extLst>
          </p:cNvPr>
          <p:cNvSpPr txBox="1"/>
          <p:nvPr/>
        </p:nvSpPr>
        <p:spPr>
          <a:xfrm>
            <a:off x="2408236" y="252000"/>
            <a:ext cx="432752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377"/>
            <a:r>
              <a:rPr lang="ru-RU" sz="3200" dirty="0">
                <a:solidFill>
                  <a:schemeClr val="bg1"/>
                </a:solidFill>
                <a:latin typeface="+mj-lt"/>
              </a:rPr>
              <a:t>Правила игры</a:t>
            </a:r>
          </a:p>
        </p:txBody>
      </p:sp>
      <p:sp>
        <p:nvSpPr>
          <p:cNvPr id="87" name="Скругленный прямоугольник 15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3C159817-EDC9-054D-2563-3A51E19147A4}"/>
              </a:ext>
            </a:extLst>
          </p:cNvPr>
          <p:cNvSpPr/>
          <p:nvPr/>
        </p:nvSpPr>
        <p:spPr>
          <a:xfrm>
            <a:off x="3484796" y="4262924"/>
            <a:ext cx="1815635" cy="774937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bg1"/>
            </a:solidFill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ru-RU" sz="2400" b="1" dirty="0" smtClean="0">
                <a:solidFill>
                  <a:schemeClr val="bg1"/>
                </a:solidFill>
              </a:rPr>
              <a:t>Начать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15747" y="1089578"/>
            <a:ext cx="4276867" cy="2954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54"/>
            <a:r>
              <a:rPr lang="ru-RU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 игре участвуют две команды. Задача каждой команды – ответить на большее количество вопросов.</a:t>
            </a:r>
          </a:p>
          <a:p>
            <a:pPr defTabSz="914354"/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defTabSz="914354"/>
            <a:r>
              <a:rPr lang="ru-RU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Игровое поле разбито </a:t>
            </a:r>
            <a:r>
              <a:rPr lang="ru-RU" sz="16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 70 ячеек. </a:t>
            </a:r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defTabSz="914354"/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defTabSz="914354"/>
            <a:r>
              <a:rPr lang="ru-RU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Команды по очереди выбирают ячейку на игровом поле. После этого команда сможет перейти к вопросу. </a:t>
            </a:r>
          </a:p>
          <a:p>
            <a:pPr defTabSz="914354"/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defTabSz="914354"/>
            <a:r>
              <a:rPr lang="ru-RU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За каждый правильный ответ </a:t>
            </a:r>
            <a:r>
              <a:rPr lang="ru-RU" sz="16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команда </a:t>
            </a:r>
            <a:r>
              <a:rPr lang="ru-RU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получает 1 </a:t>
            </a:r>
            <a:r>
              <a:rPr lang="ru-RU" sz="16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балл</a:t>
            </a:r>
            <a:r>
              <a:rPr lang="ru-RU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4508361" y="1089578"/>
            <a:ext cx="4485168" cy="2954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54"/>
            <a:r>
              <a:rPr lang="ru-RU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Ячейки можно выбирать в произвольном порядке.</a:t>
            </a:r>
          </a:p>
          <a:p>
            <a:pPr defTabSz="914354"/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defTabSz="914354"/>
            <a:r>
              <a:rPr lang="ru-RU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Правильный ответ позволяет сделать ещё один ход. В случае неверного ответа ход переходит к другой команде.</a:t>
            </a:r>
          </a:p>
          <a:p>
            <a:pPr defTabSz="914354"/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defTabSz="914354"/>
            <a:r>
              <a:rPr lang="ru-RU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Команда, начинающая игру первой, определяется по жребию.</a:t>
            </a:r>
          </a:p>
          <a:p>
            <a:pPr defTabSz="914354"/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defTabSz="914354"/>
            <a:r>
              <a:rPr lang="ru-RU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Игру выигрывает та команда,</a:t>
            </a:r>
            <a:r>
              <a:rPr lang="en-US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которая верно ответит на большее количество вопросов.</a:t>
            </a:r>
          </a:p>
        </p:txBody>
      </p:sp>
    </p:spTree>
    <p:extLst>
      <p:ext uri="{BB962C8B-B14F-4D97-AF65-F5344CB8AC3E}">
        <p14:creationId xmlns:p14="http://schemas.microsoft.com/office/powerpoint/2010/main" val="164198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9" y="4195546"/>
            <a:ext cx="4033836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В Испании</a:t>
            </a:r>
          </a:p>
        </p:txBody>
      </p:sp>
      <p:sp>
        <p:nvSpPr>
          <p:cNvPr id="3" name="TextBox 19">
            <a:extLst>
              <a:ext uri="{FF2B5EF4-FFF2-40B4-BE49-F238E27FC236}">
                <a16:creationId xmlns:a16="http://schemas.microsoft.com/office/drawing/2014/main" xmlns="" id="{DCFE49EB-2F46-F79F-FC4F-5A1A97755222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6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11" name="Скругленный прямоугольник 12">
            <a:extLst>
              <a:ext uri="{FF2B5EF4-FFF2-40B4-BE49-F238E27FC236}">
                <a16:creationId xmlns:a16="http://schemas.microsoft.com/office/drawing/2014/main" xmlns="" id="{B396A77D-3FD6-8505-EC5C-D1DCA4319A3B}"/>
              </a:ext>
            </a:extLst>
          </p:cNvPr>
          <p:cNvSpPr/>
          <p:nvPr/>
        </p:nvSpPr>
        <p:spPr>
          <a:xfrm>
            <a:off x="4751387" y="2339712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На острове Сардиния</a:t>
            </a:r>
          </a:p>
        </p:txBody>
      </p:sp>
      <p:sp>
        <p:nvSpPr>
          <p:cNvPr id="12" name="Скругленный прямоугольник 12">
            <a:extLst>
              <a:ext uri="{FF2B5EF4-FFF2-40B4-BE49-F238E27FC236}">
                <a16:creationId xmlns:a16="http://schemas.microsoft.com/office/drawing/2014/main" xmlns="" id="{AAB68E03-740B-8BFE-4106-203E577388DD}"/>
              </a:ext>
            </a:extLst>
          </p:cNvPr>
          <p:cNvSpPr/>
          <p:nvPr/>
        </p:nvSpPr>
        <p:spPr>
          <a:xfrm>
            <a:off x="4751387" y="3267629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Во Франции </a:t>
            </a:r>
          </a:p>
        </p:txBody>
      </p:sp>
      <p:pic>
        <p:nvPicPr>
          <p:cNvPr id="2" name="Picture 10">
            <a:extLst>
              <a:ext uri="{FF2B5EF4-FFF2-40B4-BE49-F238E27FC236}">
                <a16:creationId xmlns:a16="http://schemas.microsoft.com/office/drawing/2014/main" xmlns="" id="{0FD72792-29C9-D5B1-1448-11BCEC15FB0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423"/>
          <a:stretch/>
        </p:blipFill>
        <p:spPr bwMode="auto">
          <a:xfrm>
            <a:off x="115896" y="2403866"/>
            <a:ext cx="2744869" cy="2746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ая прямоугольная выноска 8">
            <a:extLst>
              <a:ext uri="{FF2B5EF4-FFF2-40B4-BE49-F238E27FC236}">
                <a16:creationId xmlns:a16="http://schemas.microsoft.com/office/drawing/2014/main" xmlns="" id="{D1775B97-EAA0-8B7F-227B-6CBDE7080133}"/>
              </a:ext>
            </a:extLst>
          </p:cNvPr>
          <p:cNvSpPr/>
          <p:nvPr/>
        </p:nvSpPr>
        <p:spPr>
          <a:xfrm>
            <a:off x="2501627" y="3559071"/>
            <a:ext cx="2012950" cy="674481"/>
          </a:xfrm>
          <a:prstGeom prst="wedgeRoundRectCallout">
            <a:avLst>
              <a:gd name="adj1" fmla="val -33086"/>
              <a:gd name="adj2" fmla="val 72385"/>
              <a:gd name="adj3" fmla="val 16667"/>
            </a:avLst>
          </a:prstGeom>
          <a:ln w="25400">
            <a:solidFill>
              <a:srgbClr val="00B05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00B05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xmlns="" id="{66D34429-111A-91F8-B84D-567BFD287D20}"/>
              </a:ext>
            </a:extLst>
          </p:cNvPr>
          <p:cNvSpPr txBox="1"/>
          <p:nvPr/>
        </p:nvSpPr>
        <p:spPr>
          <a:xfrm>
            <a:off x="306433" y="570996"/>
            <a:ext cx="5526042" cy="13363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В какой стране есть традиция в момент, когда часы бьют 12, каждый должен съесть 12 виноградин?</a:t>
            </a:r>
          </a:p>
        </p:txBody>
      </p:sp>
      <p:sp>
        <p:nvSpPr>
          <p:cNvPr id="13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5AC80075-2760-C9E5-648C-E1080A8EEF3A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</p:spTree>
    <p:extLst>
      <p:ext uri="{BB962C8B-B14F-4D97-AF65-F5344CB8AC3E}">
        <p14:creationId xmlns:p14="http://schemas.microsoft.com/office/powerpoint/2010/main" val="1232232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9">
            <a:extLst>
              <a:ext uri="{FF2B5EF4-FFF2-40B4-BE49-F238E27FC236}">
                <a16:creationId xmlns:a16="http://schemas.microsoft.com/office/drawing/2014/main" xmlns="" id="{B1CDACC7-6BD9-5461-F252-92D6449521C0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6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6" name="Скругленная прямоугольная выноска 8">
            <a:extLst>
              <a:ext uri="{FF2B5EF4-FFF2-40B4-BE49-F238E27FC236}">
                <a16:creationId xmlns:a16="http://schemas.microsoft.com/office/drawing/2014/main" xmlns="" id="{5D08E272-74B0-78AA-AF55-DDB2644B7675}"/>
              </a:ext>
            </a:extLst>
          </p:cNvPr>
          <p:cNvSpPr/>
          <p:nvPr/>
        </p:nvSpPr>
        <p:spPr>
          <a:xfrm>
            <a:off x="2434591" y="3555461"/>
            <a:ext cx="2012950" cy="674481"/>
          </a:xfrm>
          <a:prstGeom prst="wedgeRoundRectCallout">
            <a:avLst>
              <a:gd name="adj1" fmla="val -33086"/>
              <a:gd name="adj2" fmla="val 72385"/>
              <a:gd name="adj3" fmla="val 16667"/>
            </a:avLst>
          </a:prstGeom>
          <a:ln w="25400">
            <a:solidFill>
              <a:srgbClr val="C0000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C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Неверно!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79B1EA75-0F63-07F8-A3EE-D89FEEF6B43F}"/>
              </a:ext>
            </a:extLst>
          </p:cNvPr>
          <p:cNvSpPr/>
          <p:nvPr/>
        </p:nvSpPr>
        <p:spPr>
          <a:xfrm>
            <a:off x="4751389" y="4195546"/>
            <a:ext cx="4033836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В Испании</a:t>
            </a:r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xmlns="" id="{652B00EA-9CEE-81F9-2226-71976E874D62}"/>
              </a:ext>
            </a:extLst>
          </p:cNvPr>
          <p:cNvSpPr/>
          <p:nvPr/>
        </p:nvSpPr>
        <p:spPr>
          <a:xfrm>
            <a:off x="4751387" y="2339712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На острове Сардиния</a:t>
            </a:r>
          </a:p>
        </p:txBody>
      </p:sp>
      <p:sp>
        <p:nvSpPr>
          <p:cNvPr id="15" name="Скругленный прямоугольник 12">
            <a:extLst>
              <a:ext uri="{FF2B5EF4-FFF2-40B4-BE49-F238E27FC236}">
                <a16:creationId xmlns:a16="http://schemas.microsoft.com/office/drawing/2014/main" xmlns="" id="{40882DFD-939C-D6A2-A739-025DE3B02631}"/>
              </a:ext>
            </a:extLst>
          </p:cNvPr>
          <p:cNvSpPr/>
          <p:nvPr/>
        </p:nvSpPr>
        <p:spPr>
          <a:xfrm>
            <a:off x="4751387" y="3267629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Во Франции </a:t>
            </a:r>
          </a:p>
        </p:txBody>
      </p:sp>
      <p:pic>
        <p:nvPicPr>
          <p:cNvPr id="16" name="Picture 10">
            <a:extLst>
              <a:ext uri="{FF2B5EF4-FFF2-40B4-BE49-F238E27FC236}">
                <a16:creationId xmlns:a16="http://schemas.microsoft.com/office/drawing/2014/main" xmlns="" id="{F01F3D9F-F54E-8B9B-C876-FEA9CF3FB96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423"/>
          <a:stretch/>
        </p:blipFill>
        <p:spPr bwMode="auto">
          <a:xfrm>
            <a:off x="115896" y="2403866"/>
            <a:ext cx="2744869" cy="2746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8">
            <a:extLst>
              <a:ext uri="{FF2B5EF4-FFF2-40B4-BE49-F238E27FC236}">
                <a16:creationId xmlns:a16="http://schemas.microsoft.com/office/drawing/2014/main" xmlns="" id="{64541502-6509-AD01-A932-587091A63BA6}"/>
              </a:ext>
            </a:extLst>
          </p:cNvPr>
          <p:cNvSpPr txBox="1"/>
          <p:nvPr/>
        </p:nvSpPr>
        <p:spPr>
          <a:xfrm>
            <a:off x="306433" y="570996"/>
            <a:ext cx="5526042" cy="13363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В какой стране есть традиция в момент, когда часы бьют 12, каждый должен съесть 12 виноградин?</a:t>
            </a:r>
          </a:p>
        </p:txBody>
      </p:sp>
      <p:sp>
        <p:nvSpPr>
          <p:cNvPr id="19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64C97179-C9A4-E7B8-6A3E-4B786DA00636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</p:spTree>
    <p:extLst>
      <p:ext uri="{BB962C8B-B14F-4D97-AF65-F5344CB8AC3E}">
        <p14:creationId xmlns:p14="http://schemas.microsoft.com/office/powerpoint/2010/main" val="3964039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7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28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8" y="2335765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Во Вьетнаме</a:t>
            </a:r>
          </a:p>
        </p:txBody>
      </p:sp>
      <p:sp>
        <p:nvSpPr>
          <p:cNvPr id="29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8" y="3263682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Во Франции </a:t>
            </a:r>
          </a:p>
        </p:txBody>
      </p:sp>
      <p:sp>
        <p:nvSpPr>
          <p:cNvPr id="30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8" y="4191599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Испании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4807585" cy="13365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В какой стране есть традиция не садиться за стол без букета цветов?</a:t>
            </a:r>
          </a:p>
        </p:txBody>
      </p:sp>
      <p:pic>
        <p:nvPicPr>
          <p:cNvPr id="2" name="Picture 8">
            <a:extLst>
              <a:ext uri="{FF2B5EF4-FFF2-40B4-BE49-F238E27FC236}">
                <a16:creationId xmlns:a16="http://schemas.microsoft.com/office/drawing/2014/main" xmlns="" id="{A9B38BBB-DEC3-6D95-BA05-18D5E43FF7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57"/>
          <a:stretch/>
        </p:blipFill>
        <p:spPr bwMode="auto">
          <a:xfrm>
            <a:off x="358775" y="2337248"/>
            <a:ext cx="2896637" cy="2806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3597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40559" y="2337249"/>
            <a:ext cx="4033836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Во Вьетнаме</a:t>
            </a:r>
          </a:p>
        </p:txBody>
      </p:sp>
      <p:sp>
        <p:nvSpPr>
          <p:cNvPr id="3" name="TextBox 19">
            <a:extLst>
              <a:ext uri="{FF2B5EF4-FFF2-40B4-BE49-F238E27FC236}">
                <a16:creationId xmlns:a16="http://schemas.microsoft.com/office/drawing/2014/main" xmlns="" id="{DCFE49EB-2F46-F79F-FC4F-5A1A97755222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7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7" name="Скругленный прямоугольник 12">
            <a:extLst>
              <a:ext uri="{FF2B5EF4-FFF2-40B4-BE49-F238E27FC236}">
                <a16:creationId xmlns:a16="http://schemas.microsoft.com/office/drawing/2014/main" xmlns="" id="{D0A611A0-1523-5516-5D24-56B1DCBFA1A1}"/>
              </a:ext>
            </a:extLst>
          </p:cNvPr>
          <p:cNvSpPr/>
          <p:nvPr/>
        </p:nvSpPr>
        <p:spPr>
          <a:xfrm>
            <a:off x="4751387" y="3252733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Во Франции </a:t>
            </a:r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xmlns="" id="{7FD50E7B-348C-81DA-EB6D-EF0ADCC18231}"/>
              </a:ext>
            </a:extLst>
          </p:cNvPr>
          <p:cNvSpPr/>
          <p:nvPr/>
        </p:nvSpPr>
        <p:spPr>
          <a:xfrm>
            <a:off x="4751387" y="4180650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Испании</a:t>
            </a:r>
          </a:p>
        </p:txBody>
      </p:sp>
      <p:sp>
        <p:nvSpPr>
          <p:cNvPr id="14" name="TextBox 18">
            <a:extLst>
              <a:ext uri="{FF2B5EF4-FFF2-40B4-BE49-F238E27FC236}">
                <a16:creationId xmlns:a16="http://schemas.microsoft.com/office/drawing/2014/main" xmlns="" id="{242115F8-B8B6-74CB-6BC3-64E10DCAA4F3}"/>
              </a:ext>
            </a:extLst>
          </p:cNvPr>
          <p:cNvSpPr txBox="1"/>
          <p:nvPr/>
        </p:nvSpPr>
        <p:spPr>
          <a:xfrm>
            <a:off x="358775" y="648146"/>
            <a:ext cx="5303974" cy="8747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В какой стране есть традиция не садиться за стол без букета цветов?</a:t>
            </a:r>
          </a:p>
        </p:txBody>
      </p:sp>
      <p:pic>
        <p:nvPicPr>
          <p:cNvPr id="4" name="Picture 8">
            <a:extLst>
              <a:ext uri="{FF2B5EF4-FFF2-40B4-BE49-F238E27FC236}">
                <a16:creationId xmlns:a16="http://schemas.microsoft.com/office/drawing/2014/main" xmlns="" id="{C8B0DD69-376C-CF20-C38F-7FF46C04ED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57"/>
          <a:stretch/>
        </p:blipFill>
        <p:spPr bwMode="auto">
          <a:xfrm>
            <a:off x="358775" y="2337248"/>
            <a:ext cx="2896637" cy="2806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ая прямоугольная выноска 8">
            <a:extLst>
              <a:ext uri="{FF2B5EF4-FFF2-40B4-BE49-F238E27FC236}">
                <a16:creationId xmlns:a16="http://schemas.microsoft.com/office/drawing/2014/main" xmlns="" id="{17FFDFEC-882E-02BB-8C3B-D2A28C8C4914}"/>
              </a:ext>
            </a:extLst>
          </p:cNvPr>
          <p:cNvSpPr/>
          <p:nvPr/>
        </p:nvSpPr>
        <p:spPr>
          <a:xfrm>
            <a:off x="2559050" y="1913927"/>
            <a:ext cx="2012950" cy="674481"/>
          </a:xfrm>
          <a:prstGeom prst="wedgeRoundRectCallout">
            <a:avLst>
              <a:gd name="adj1" fmla="val -33086"/>
              <a:gd name="adj2" fmla="val 72385"/>
              <a:gd name="adj3" fmla="val 16667"/>
            </a:avLst>
          </a:prstGeom>
          <a:ln w="25400">
            <a:solidFill>
              <a:srgbClr val="00B05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00B05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02C501BE-0BB5-08FE-92F8-3510CFC77CC9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</p:spTree>
    <p:extLst>
      <p:ext uri="{BB962C8B-B14F-4D97-AF65-F5344CB8AC3E}">
        <p14:creationId xmlns:p14="http://schemas.microsoft.com/office/powerpoint/2010/main" val="1210941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2">
            <a:extLst>
              <a:ext uri="{FF2B5EF4-FFF2-40B4-BE49-F238E27FC236}">
                <a16:creationId xmlns:a16="http://schemas.microsoft.com/office/drawing/2014/main" xmlns="" id="{A95328EA-C57E-7FF1-9061-2F5F4F2EB684}"/>
              </a:ext>
            </a:extLst>
          </p:cNvPr>
          <p:cNvSpPr/>
          <p:nvPr/>
        </p:nvSpPr>
        <p:spPr>
          <a:xfrm>
            <a:off x="4751387" y="4180650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Испании</a:t>
            </a:r>
          </a:p>
        </p:txBody>
      </p:sp>
      <p:sp>
        <p:nvSpPr>
          <p:cNvPr id="4" name="TextBox 19">
            <a:extLst>
              <a:ext uri="{FF2B5EF4-FFF2-40B4-BE49-F238E27FC236}">
                <a16:creationId xmlns:a16="http://schemas.microsoft.com/office/drawing/2014/main" xmlns="" id="{B1CDACC7-6BD9-5461-F252-92D6449521C0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7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7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9E6A5132-A964-E641-F9B0-C2EED1AD2177}"/>
              </a:ext>
            </a:extLst>
          </p:cNvPr>
          <p:cNvSpPr/>
          <p:nvPr/>
        </p:nvSpPr>
        <p:spPr>
          <a:xfrm>
            <a:off x="4740559" y="2337249"/>
            <a:ext cx="4033836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Во Вьетнаме</a:t>
            </a:r>
          </a:p>
        </p:txBody>
      </p:sp>
      <p:sp>
        <p:nvSpPr>
          <p:cNvPr id="8" name="Скругленный прямоугольник 12">
            <a:extLst>
              <a:ext uri="{FF2B5EF4-FFF2-40B4-BE49-F238E27FC236}">
                <a16:creationId xmlns:a16="http://schemas.microsoft.com/office/drawing/2014/main" xmlns="" id="{68FEB7BB-6F8F-D94B-D861-6841BC7F2A15}"/>
              </a:ext>
            </a:extLst>
          </p:cNvPr>
          <p:cNvSpPr/>
          <p:nvPr/>
        </p:nvSpPr>
        <p:spPr>
          <a:xfrm>
            <a:off x="4751387" y="3252733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Во Франции </a:t>
            </a:r>
          </a:p>
        </p:txBody>
      </p:sp>
      <p:sp>
        <p:nvSpPr>
          <p:cNvPr id="14" name="TextBox 18">
            <a:extLst>
              <a:ext uri="{FF2B5EF4-FFF2-40B4-BE49-F238E27FC236}">
                <a16:creationId xmlns:a16="http://schemas.microsoft.com/office/drawing/2014/main" xmlns="" id="{268986EC-35E1-7D49-5634-01814C84F7F9}"/>
              </a:ext>
            </a:extLst>
          </p:cNvPr>
          <p:cNvSpPr txBox="1"/>
          <p:nvPr/>
        </p:nvSpPr>
        <p:spPr>
          <a:xfrm>
            <a:off x="358775" y="648146"/>
            <a:ext cx="5303974" cy="8747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В какой стране есть традиция не садиться за стол без букета цветов?</a:t>
            </a:r>
          </a:p>
        </p:txBody>
      </p:sp>
      <p:pic>
        <p:nvPicPr>
          <p:cNvPr id="16" name="Picture 8">
            <a:extLst>
              <a:ext uri="{FF2B5EF4-FFF2-40B4-BE49-F238E27FC236}">
                <a16:creationId xmlns:a16="http://schemas.microsoft.com/office/drawing/2014/main" xmlns="" id="{8935989F-53A3-320F-E3C1-81F51B4A43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57"/>
          <a:stretch/>
        </p:blipFill>
        <p:spPr bwMode="auto">
          <a:xfrm>
            <a:off x="358775" y="2337248"/>
            <a:ext cx="2896637" cy="2806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Скругленная прямоугольная выноска 8">
            <a:extLst>
              <a:ext uri="{FF2B5EF4-FFF2-40B4-BE49-F238E27FC236}">
                <a16:creationId xmlns:a16="http://schemas.microsoft.com/office/drawing/2014/main" xmlns="" id="{DB3F3301-5874-0276-ADB3-229A014B266F}"/>
              </a:ext>
            </a:extLst>
          </p:cNvPr>
          <p:cNvSpPr/>
          <p:nvPr/>
        </p:nvSpPr>
        <p:spPr>
          <a:xfrm>
            <a:off x="2559050" y="1805038"/>
            <a:ext cx="2012950" cy="674481"/>
          </a:xfrm>
          <a:prstGeom prst="wedgeRoundRectCallout">
            <a:avLst>
              <a:gd name="adj1" fmla="val -33086"/>
              <a:gd name="adj2" fmla="val 72385"/>
              <a:gd name="adj3" fmla="val 16667"/>
            </a:avLst>
          </a:prstGeom>
          <a:ln w="25400">
            <a:solidFill>
              <a:srgbClr val="C0000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C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Неверно!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B64743B1-0E6C-D1EE-89A4-8DEB2BF986A3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</p:spTree>
    <p:extLst>
      <p:ext uri="{BB962C8B-B14F-4D97-AF65-F5344CB8AC3E}">
        <p14:creationId xmlns:p14="http://schemas.microsoft.com/office/powerpoint/2010/main" val="4242120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8" y="2335392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Чайковский</a:t>
            </a:r>
          </a:p>
        </p:txBody>
      </p:sp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8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6" name="TextBox 18">
            <a:extLst>
              <a:ext uri="{FF2B5EF4-FFF2-40B4-BE49-F238E27FC236}">
                <a16:creationId xmlns:a16="http://schemas.microsoft.com/office/drawing/2014/main" xmlns="" id="{93733387-9A86-BEE9-7BE0-F6DC94C6F07E}"/>
              </a:ext>
            </a:extLst>
          </p:cNvPr>
          <p:cNvSpPr txBox="1"/>
          <p:nvPr/>
        </p:nvSpPr>
        <p:spPr>
          <a:xfrm>
            <a:off x="358775" y="648146"/>
            <a:ext cx="5834063" cy="8747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Какой русский композитор является создателем музыкального календаря?</a:t>
            </a:r>
          </a:p>
        </p:txBody>
      </p:sp>
      <p:sp>
        <p:nvSpPr>
          <p:cNvPr id="8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3F41C547-D0AD-C0B4-958B-461B0A971B6A}"/>
              </a:ext>
            </a:extLst>
          </p:cNvPr>
          <p:cNvSpPr/>
          <p:nvPr/>
        </p:nvSpPr>
        <p:spPr>
          <a:xfrm>
            <a:off x="4751387" y="3263682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Мусоргский</a:t>
            </a:r>
          </a:p>
        </p:txBody>
      </p:sp>
      <p:sp>
        <p:nvSpPr>
          <p:cNvPr id="9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35DD49D3-2321-BEBF-C1D3-29B0B44E43EC}"/>
              </a:ext>
            </a:extLst>
          </p:cNvPr>
          <p:cNvSpPr/>
          <p:nvPr/>
        </p:nvSpPr>
        <p:spPr>
          <a:xfrm>
            <a:off x="4751387" y="4191599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Прокофьев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C27F9A11-9E60-3944-1725-C617E06DC46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217033" y="2337647"/>
            <a:ext cx="3572651" cy="2805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431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>
            <a:extLst>
              <a:ext uri="{FF2B5EF4-FFF2-40B4-BE49-F238E27FC236}">
                <a16:creationId xmlns:a16="http://schemas.microsoft.com/office/drawing/2014/main" xmlns="" id="{DCFE49EB-2F46-F79F-FC4F-5A1A97755222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8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6" name="Скругленная прямоугольная выноска 8">
            <a:extLst>
              <a:ext uri="{FF2B5EF4-FFF2-40B4-BE49-F238E27FC236}">
                <a16:creationId xmlns:a16="http://schemas.microsoft.com/office/drawing/2014/main" xmlns="" id="{6DAF22EF-D9C2-BD21-7640-210EAA42AAC1}"/>
              </a:ext>
            </a:extLst>
          </p:cNvPr>
          <p:cNvSpPr/>
          <p:nvPr/>
        </p:nvSpPr>
        <p:spPr>
          <a:xfrm>
            <a:off x="2467248" y="1845514"/>
            <a:ext cx="2012950" cy="674481"/>
          </a:xfrm>
          <a:prstGeom prst="wedgeRoundRectCallout">
            <a:avLst>
              <a:gd name="adj1" fmla="val -33086"/>
              <a:gd name="adj2" fmla="val 72385"/>
              <a:gd name="adj3" fmla="val 16667"/>
            </a:avLst>
          </a:prstGeom>
          <a:ln w="25400">
            <a:solidFill>
              <a:srgbClr val="00B05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00B05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xmlns="" id="{6F76D2CD-3F87-6FE3-113F-4DB1AE110324}"/>
              </a:ext>
            </a:extLst>
          </p:cNvPr>
          <p:cNvSpPr txBox="1"/>
          <p:nvPr/>
        </p:nvSpPr>
        <p:spPr>
          <a:xfrm>
            <a:off x="358775" y="648146"/>
            <a:ext cx="5834063" cy="8747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Какой русский композитор является создателем музыкального календаря?</a:t>
            </a:r>
          </a:p>
        </p:txBody>
      </p:sp>
      <p:sp>
        <p:nvSpPr>
          <p:cNvPr id="13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DC231A8A-AEC3-62A8-061D-EF085662C6F8}"/>
              </a:ext>
            </a:extLst>
          </p:cNvPr>
          <p:cNvSpPr/>
          <p:nvPr/>
        </p:nvSpPr>
        <p:spPr>
          <a:xfrm>
            <a:off x="4751389" y="2337647"/>
            <a:ext cx="4033836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 dirty="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 dirty="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Чайковский</a:t>
            </a:r>
          </a:p>
        </p:txBody>
      </p:sp>
      <p:sp>
        <p:nvSpPr>
          <p:cNvPr id="14" name="Скругленный прямоугольник 12">
            <a:extLst>
              <a:ext uri="{FF2B5EF4-FFF2-40B4-BE49-F238E27FC236}">
                <a16:creationId xmlns:a16="http://schemas.microsoft.com/office/drawing/2014/main" xmlns="" id="{28C47051-E0A0-C5B3-4BA5-FC886ABA6814}"/>
              </a:ext>
            </a:extLst>
          </p:cNvPr>
          <p:cNvSpPr/>
          <p:nvPr/>
        </p:nvSpPr>
        <p:spPr>
          <a:xfrm>
            <a:off x="4751387" y="3263682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Мусоргский</a:t>
            </a:r>
          </a:p>
        </p:txBody>
      </p:sp>
      <p:sp>
        <p:nvSpPr>
          <p:cNvPr id="15" name="Скругленный прямоугольник 12">
            <a:extLst>
              <a:ext uri="{FF2B5EF4-FFF2-40B4-BE49-F238E27FC236}">
                <a16:creationId xmlns:a16="http://schemas.microsoft.com/office/drawing/2014/main" xmlns="" id="{C9F98E33-CE73-7A09-5AE8-4502E6DB6545}"/>
              </a:ext>
            </a:extLst>
          </p:cNvPr>
          <p:cNvSpPr/>
          <p:nvPr/>
        </p:nvSpPr>
        <p:spPr>
          <a:xfrm>
            <a:off x="4751387" y="4191599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Прокофьев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3A769F7D-C4A7-90AE-CC1B-39805CC011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217033" y="2337647"/>
            <a:ext cx="3572651" cy="2805854"/>
          </a:xfrm>
          <a:prstGeom prst="rect">
            <a:avLst/>
          </a:prstGeom>
        </p:spPr>
      </p:pic>
      <p:sp>
        <p:nvSpPr>
          <p:cNvPr id="17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DA86FBDB-8F35-BA65-B297-B639C9B2B2EF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</p:spTree>
    <p:extLst>
      <p:ext uri="{BB962C8B-B14F-4D97-AF65-F5344CB8AC3E}">
        <p14:creationId xmlns:p14="http://schemas.microsoft.com/office/powerpoint/2010/main" val="3625896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9">
            <a:extLst>
              <a:ext uri="{FF2B5EF4-FFF2-40B4-BE49-F238E27FC236}">
                <a16:creationId xmlns:a16="http://schemas.microsoft.com/office/drawing/2014/main" xmlns="" id="{B1CDACC7-6BD9-5461-F252-92D6449521C0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8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xmlns="" id="{F2870AE8-D21F-B68F-6130-6DD0A1B3BD15}"/>
              </a:ext>
            </a:extLst>
          </p:cNvPr>
          <p:cNvSpPr txBox="1"/>
          <p:nvPr/>
        </p:nvSpPr>
        <p:spPr>
          <a:xfrm>
            <a:off x="358775" y="648146"/>
            <a:ext cx="5834063" cy="8747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Какой русский композитор является создателем музыкального календаря?</a:t>
            </a:r>
          </a:p>
        </p:txBody>
      </p:sp>
      <p:sp>
        <p:nvSpPr>
          <p:cNvPr id="8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02B9384F-C764-38ED-3D31-9C58F0B0C26B}"/>
              </a:ext>
            </a:extLst>
          </p:cNvPr>
          <p:cNvSpPr/>
          <p:nvPr/>
        </p:nvSpPr>
        <p:spPr>
          <a:xfrm>
            <a:off x="4751389" y="2337647"/>
            <a:ext cx="4033836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Чайковский</a:t>
            </a:r>
          </a:p>
        </p:txBody>
      </p:sp>
      <p:sp>
        <p:nvSpPr>
          <p:cNvPr id="12" name="Скругленный прямоугольник 12">
            <a:extLst>
              <a:ext uri="{FF2B5EF4-FFF2-40B4-BE49-F238E27FC236}">
                <a16:creationId xmlns:a16="http://schemas.microsoft.com/office/drawing/2014/main" xmlns="" id="{45DC2E20-FE7D-A8D5-CC88-E717BF4DAFCC}"/>
              </a:ext>
            </a:extLst>
          </p:cNvPr>
          <p:cNvSpPr/>
          <p:nvPr/>
        </p:nvSpPr>
        <p:spPr>
          <a:xfrm>
            <a:off x="4751387" y="3263682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Мусоргский</a:t>
            </a:r>
          </a:p>
        </p:txBody>
      </p:sp>
      <p:sp>
        <p:nvSpPr>
          <p:cNvPr id="14" name="Скругленный прямоугольник 12">
            <a:extLst>
              <a:ext uri="{FF2B5EF4-FFF2-40B4-BE49-F238E27FC236}">
                <a16:creationId xmlns:a16="http://schemas.microsoft.com/office/drawing/2014/main" xmlns="" id="{F43017AD-C479-8B83-5402-4A88D17AF8D5}"/>
              </a:ext>
            </a:extLst>
          </p:cNvPr>
          <p:cNvSpPr/>
          <p:nvPr/>
        </p:nvSpPr>
        <p:spPr>
          <a:xfrm>
            <a:off x="4751387" y="4191599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Прокофьев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621F70D9-744A-41E6-2C96-F25F5141A2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217033" y="2337647"/>
            <a:ext cx="3572651" cy="2805854"/>
          </a:xfrm>
          <a:prstGeom prst="rect">
            <a:avLst/>
          </a:prstGeom>
        </p:spPr>
      </p:pic>
      <p:sp>
        <p:nvSpPr>
          <p:cNvPr id="6" name="Скругленная прямоугольная выноска 8">
            <a:extLst>
              <a:ext uri="{FF2B5EF4-FFF2-40B4-BE49-F238E27FC236}">
                <a16:creationId xmlns:a16="http://schemas.microsoft.com/office/drawing/2014/main" xmlns="" id="{7EAA0E29-8A98-B4F7-C8BC-0DBB0B3AC521}"/>
              </a:ext>
            </a:extLst>
          </p:cNvPr>
          <p:cNvSpPr/>
          <p:nvPr/>
        </p:nvSpPr>
        <p:spPr>
          <a:xfrm>
            <a:off x="2559050" y="1769021"/>
            <a:ext cx="2012950" cy="674481"/>
          </a:xfrm>
          <a:prstGeom prst="wedgeRoundRectCallout">
            <a:avLst>
              <a:gd name="adj1" fmla="val -33086"/>
              <a:gd name="adj2" fmla="val 72385"/>
              <a:gd name="adj3" fmla="val 16667"/>
            </a:avLst>
          </a:prstGeom>
          <a:ln w="25400">
            <a:solidFill>
              <a:srgbClr val="C0000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C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Неверно!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14288097-1178-ABF0-D654-43D61C100440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</p:spTree>
    <p:extLst>
      <p:ext uri="{BB962C8B-B14F-4D97-AF65-F5344CB8AC3E}">
        <p14:creationId xmlns:p14="http://schemas.microsoft.com/office/powerpoint/2010/main" val="2529375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9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28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8" y="2339712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Чайковский</a:t>
            </a:r>
          </a:p>
        </p:txBody>
      </p:sp>
      <p:sp>
        <p:nvSpPr>
          <p:cNvPr id="29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8" y="3267629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Маршак</a:t>
            </a:r>
          </a:p>
        </p:txBody>
      </p:sp>
      <p:sp>
        <p:nvSpPr>
          <p:cNvPr id="30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8" y="4195546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Барто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4321175" cy="10497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Кто автор пьесы «Двенадцать месяцев»?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50547D9-D4C0-F7FD-4359-82A2EF62299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8775" y="2574190"/>
            <a:ext cx="3057525" cy="256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161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8" y="3268393"/>
            <a:ext cx="4033836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Маршак</a:t>
            </a:r>
          </a:p>
        </p:txBody>
      </p:sp>
      <p:sp>
        <p:nvSpPr>
          <p:cNvPr id="3" name="TextBox 19">
            <a:extLst>
              <a:ext uri="{FF2B5EF4-FFF2-40B4-BE49-F238E27FC236}">
                <a16:creationId xmlns:a16="http://schemas.microsoft.com/office/drawing/2014/main" xmlns="" id="{DCFE49EB-2F46-F79F-FC4F-5A1A97755222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9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6" name="Скругленный прямоугольник 12">
            <a:extLst>
              <a:ext uri="{FF2B5EF4-FFF2-40B4-BE49-F238E27FC236}">
                <a16:creationId xmlns:a16="http://schemas.microsoft.com/office/drawing/2014/main" xmlns="" id="{6E69DA41-9656-9D26-0FB7-ADA5D1F5ACDD}"/>
              </a:ext>
            </a:extLst>
          </p:cNvPr>
          <p:cNvSpPr/>
          <p:nvPr/>
        </p:nvSpPr>
        <p:spPr>
          <a:xfrm>
            <a:off x="4751388" y="2339712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Чайковский</a:t>
            </a:r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xmlns="" id="{07BDB4A6-366A-BAE7-2D4D-09CB3CAC74E9}"/>
              </a:ext>
            </a:extLst>
          </p:cNvPr>
          <p:cNvSpPr/>
          <p:nvPr/>
        </p:nvSpPr>
        <p:spPr>
          <a:xfrm>
            <a:off x="4751388" y="4195546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Барто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77A0AF3-E9EC-F512-511F-E8BB76F108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8775" y="2574190"/>
            <a:ext cx="3057525" cy="2569310"/>
          </a:xfrm>
          <a:prstGeom prst="rect">
            <a:avLst/>
          </a:prstGeom>
        </p:spPr>
      </p:pic>
      <p:sp>
        <p:nvSpPr>
          <p:cNvPr id="5" name="Скругленная прямоугольная выноска 8">
            <a:extLst>
              <a:ext uri="{FF2B5EF4-FFF2-40B4-BE49-F238E27FC236}">
                <a16:creationId xmlns:a16="http://schemas.microsoft.com/office/drawing/2014/main" xmlns="" id="{E51244CA-EA44-C649-C5B0-F5A016EB629C}"/>
              </a:ext>
            </a:extLst>
          </p:cNvPr>
          <p:cNvSpPr/>
          <p:nvPr/>
        </p:nvSpPr>
        <p:spPr>
          <a:xfrm>
            <a:off x="2305050" y="2232069"/>
            <a:ext cx="2012950" cy="674481"/>
          </a:xfrm>
          <a:prstGeom prst="wedgeRoundRectCallout">
            <a:avLst>
              <a:gd name="adj1" fmla="val -33086"/>
              <a:gd name="adj2" fmla="val 72385"/>
              <a:gd name="adj3" fmla="val 16667"/>
            </a:avLst>
          </a:prstGeom>
          <a:ln w="25400">
            <a:solidFill>
              <a:srgbClr val="00B05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00B05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xmlns="" id="{9330D0C6-317E-91B6-32B9-047397E572F4}"/>
              </a:ext>
            </a:extLst>
          </p:cNvPr>
          <p:cNvSpPr txBox="1"/>
          <p:nvPr/>
        </p:nvSpPr>
        <p:spPr>
          <a:xfrm>
            <a:off x="358775" y="648146"/>
            <a:ext cx="4321175" cy="10497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Кто автор пьесы «Двенадцать месяцев»?</a:t>
            </a:r>
          </a:p>
        </p:txBody>
      </p:sp>
      <p:sp>
        <p:nvSpPr>
          <p:cNvPr id="11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11A33F30-F465-74D1-E992-AC332CE89824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</p:spTree>
    <p:extLst>
      <p:ext uri="{BB962C8B-B14F-4D97-AF65-F5344CB8AC3E}">
        <p14:creationId xmlns:p14="http://schemas.microsoft.com/office/powerpoint/2010/main" val="4128709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Рисунок 7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2EC32D53-292D-43F2-B19B-E0E0054520A4}"/>
              </a:ext>
            </a:extLst>
          </p:cNvPr>
          <p:cNvSpPr txBox="1"/>
          <p:nvPr/>
        </p:nvSpPr>
        <p:spPr>
          <a:xfrm>
            <a:off x="2408237" y="236180"/>
            <a:ext cx="432752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377"/>
            <a:r>
              <a:rPr lang="ru-RU" sz="3200">
                <a:solidFill>
                  <a:schemeClr val="bg1"/>
                </a:solidFill>
                <a:latin typeface="+mj-lt"/>
              </a:rPr>
              <a:t>Выберите вопрос</a:t>
            </a:r>
          </a:p>
        </p:txBody>
      </p:sp>
      <p:sp>
        <p:nvSpPr>
          <p:cNvPr id="15" name="Блок-схема: узел 14">
            <a:hlinkClick r:id="rId4" action="ppaction://hlinksldjump"/>
            <a:extLst>
              <a:ext uri="{FF2B5EF4-FFF2-40B4-BE49-F238E27FC236}">
                <a16:creationId xmlns:a16="http://schemas.microsoft.com/office/drawing/2014/main" xmlns="" id="{085B154B-D9AE-B489-ED08-8FA5B12A4E36}"/>
              </a:ext>
            </a:extLst>
          </p:cNvPr>
          <p:cNvSpPr/>
          <p:nvPr/>
        </p:nvSpPr>
        <p:spPr>
          <a:xfrm>
            <a:off x="1062075" y="1487711"/>
            <a:ext cx="507630" cy="507630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11</a:t>
            </a:r>
          </a:p>
        </p:txBody>
      </p:sp>
      <p:sp>
        <p:nvSpPr>
          <p:cNvPr id="16" name="Блок-схема: узел 15">
            <a:hlinkClick r:id="rId5" action="ppaction://hlinksldjump"/>
            <a:extLst>
              <a:ext uri="{FF2B5EF4-FFF2-40B4-BE49-F238E27FC236}">
                <a16:creationId xmlns:a16="http://schemas.microsoft.com/office/drawing/2014/main" xmlns="" id="{07A617F4-5775-4288-2F6A-68B8BF4C49E8}"/>
              </a:ext>
            </a:extLst>
          </p:cNvPr>
          <p:cNvSpPr/>
          <p:nvPr/>
        </p:nvSpPr>
        <p:spPr>
          <a:xfrm>
            <a:off x="1821190" y="1487711"/>
            <a:ext cx="507630" cy="507630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12</a:t>
            </a:r>
          </a:p>
        </p:txBody>
      </p:sp>
      <p:sp>
        <p:nvSpPr>
          <p:cNvPr id="17" name="Блок-схема: узел 16">
            <a:hlinkClick r:id="rId6" action="ppaction://hlinksldjump"/>
            <a:extLst>
              <a:ext uri="{FF2B5EF4-FFF2-40B4-BE49-F238E27FC236}">
                <a16:creationId xmlns:a16="http://schemas.microsoft.com/office/drawing/2014/main" xmlns="" id="{E703D1D4-629B-53FF-A29A-DC4B0E4EB02B}"/>
              </a:ext>
            </a:extLst>
          </p:cNvPr>
          <p:cNvSpPr/>
          <p:nvPr/>
        </p:nvSpPr>
        <p:spPr>
          <a:xfrm>
            <a:off x="2580305" y="1487711"/>
            <a:ext cx="507630" cy="507630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13</a:t>
            </a:r>
          </a:p>
        </p:txBody>
      </p:sp>
      <p:sp>
        <p:nvSpPr>
          <p:cNvPr id="18" name="Блок-схема: узел 17">
            <a:hlinkClick r:id="rId7" action="ppaction://hlinksldjump"/>
            <a:extLst>
              <a:ext uri="{FF2B5EF4-FFF2-40B4-BE49-F238E27FC236}">
                <a16:creationId xmlns:a16="http://schemas.microsoft.com/office/drawing/2014/main" xmlns="" id="{35B8CB38-8F73-C7E7-C2A4-440D6A0A2112}"/>
              </a:ext>
            </a:extLst>
          </p:cNvPr>
          <p:cNvSpPr/>
          <p:nvPr/>
        </p:nvSpPr>
        <p:spPr>
          <a:xfrm>
            <a:off x="3339420" y="1487711"/>
            <a:ext cx="507630" cy="507630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14</a:t>
            </a:r>
          </a:p>
        </p:txBody>
      </p:sp>
      <p:sp>
        <p:nvSpPr>
          <p:cNvPr id="19" name="Блок-схема: узел 18">
            <a:hlinkClick r:id="rId8" action="ppaction://hlinksldjump"/>
            <a:extLst>
              <a:ext uri="{FF2B5EF4-FFF2-40B4-BE49-F238E27FC236}">
                <a16:creationId xmlns:a16="http://schemas.microsoft.com/office/drawing/2014/main" xmlns="" id="{FA8365D6-47A7-1024-7A31-FF5F5120C5EA}"/>
              </a:ext>
            </a:extLst>
          </p:cNvPr>
          <p:cNvSpPr/>
          <p:nvPr/>
        </p:nvSpPr>
        <p:spPr>
          <a:xfrm>
            <a:off x="4098535" y="1487711"/>
            <a:ext cx="507630" cy="507630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15</a:t>
            </a:r>
          </a:p>
        </p:txBody>
      </p:sp>
      <p:sp>
        <p:nvSpPr>
          <p:cNvPr id="20" name="Блок-схема: узел 19">
            <a:hlinkClick r:id="rId9" action="ppaction://hlinksldjump"/>
            <a:extLst>
              <a:ext uri="{FF2B5EF4-FFF2-40B4-BE49-F238E27FC236}">
                <a16:creationId xmlns:a16="http://schemas.microsoft.com/office/drawing/2014/main" xmlns="" id="{43B7E7FE-CE6D-96DD-04CB-3212421477A1}"/>
              </a:ext>
            </a:extLst>
          </p:cNvPr>
          <p:cNvSpPr/>
          <p:nvPr/>
        </p:nvSpPr>
        <p:spPr>
          <a:xfrm>
            <a:off x="4857650" y="1487711"/>
            <a:ext cx="507630" cy="507630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16</a:t>
            </a:r>
          </a:p>
        </p:txBody>
      </p:sp>
      <p:sp>
        <p:nvSpPr>
          <p:cNvPr id="21" name="Блок-схема: узел 20">
            <a:hlinkClick r:id="rId10" action="ppaction://hlinksldjump"/>
            <a:extLst>
              <a:ext uri="{FF2B5EF4-FFF2-40B4-BE49-F238E27FC236}">
                <a16:creationId xmlns:a16="http://schemas.microsoft.com/office/drawing/2014/main" xmlns="" id="{0A9A70A2-2FCE-B99A-073E-1FE7E7BE5FF8}"/>
              </a:ext>
            </a:extLst>
          </p:cNvPr>
          <p:cNvSpPr/>
          <p:nvPr/>
        </p:nvSpPr>
        <p:spPr>
          <a:xfrm>
            <a:off x="5616765" y="1487711"/>
            <a:ext cx="507630" cy="507630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17</a:t>
            </a:r>
          </a:p>
        </p:txBody>
      </p:sp>
      <p:sp>
        <p:nvSpPr>
          <p:cNvPr id="22" name="Блок-схема: узел 21">
            <a:hlinkClick r:id="rId11" action="ppaction://hlinksldjump"/>
            <a:extLst>
              <a:ext uri="{FF2B5EF4-FFF2-40B4-BE49-F238E27FC236}">
                <a16:creationId xmlns:a16="http://schemas.microsoft.com/office/drawing/2014/main" xmlns="" id="{16F93ECA-A68C-C702-E1F6-14EFA4ED0161}"/>
              </a:ext>
            </a:extLst>
          </p:cNvPr>
          <p:cNvSpPr/>
          <p:nvPr/>
        </p:nvSpPr>
        <p:spPr>
          <a:xfrm>
            <a:off x="6375880" y="1487711"/>
            <a:ext cx="507630" cy="507630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18</a:t>
            </a:r>
          </a:p>
        </p:txBody>
      </p:sp>
      <p:sp>
        <p:nvSpPr>
          <p:cNvPr id="23" name="Блок-схема: узел 22">
            <a:hlinkClick r:id="rId12" action="ppaction://hlinksldjump"/>
            <a:extLst>
              <a:ext uri="{FF2B5EF4-FFF2-40B4-BE49-F238E27FC236}">
                <a16:creationId xmlns:a16="http://schemas.microsoft.com/office/drawing/2014/main" xmlns="" id="{0DF29ADC-F247-BC3E-6164-5F6B3ABC86CC}"/>
              </a:ext>
            </a:extLst>
          </p:cNvPr>
          <p:cNvSpPr/>
          <p:nvPr/>
        </p:nvSpPr>
        <p:spPr>
          <a:xfrm>
            <a:off x="7134995" y="1487711"/>
            <a:ext cx="507630" cy="507630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19</a:t>
            </a:r>
          </a:p>
        </p:txBody>
      </p:sp>
      <p:sp>
        <p:nvSpPr>
          <p:cNvPr id="24" name="Блок-схема: узел 23">
            <a:hlinkClick r:id="rId13" action="ppaction://hlinksldjump"/>
            <a:extLst>
              <a:ext uri="{FF2B5EF4-FFF2-40B4-BE49-F238E27FC236}">
                <a16:creationId xmlns:a16="http://schemas.microsoft.com/office/drawing/2014/main" xmlns="" id="{88995656-2025-4753-AAB5-FE1C1864FC57}"/>
              </a:ext>
            </a:extLst>
          </p:cNvPr>
          <p:cNvSpPr/>
          <p:nvPr/>
        </p:nvSpPr>
        <p:spPr>
          <a:xfrm>
            <a:off x="7894110" y="1487711"/>
            <a:ext cx="507630" cy="507630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20</a:t>
            </a:r>
          </a:p>
        </p:txBody>
      </p:sp>
      <p:sp>
        <p:nvSpPr>
          <p:cNvPr id="26" name="Блок-схема: узел 25">
            <a:hlinkClick r:id="rId14" action="ppaction://hlinksldjump"/>
            <a:extLst>
              <a:ext uri="{FF2B5EF4-FFF2-40B4-BE49-F238E27FC236}">
                <a16:creationId xmlns:a16="http://schemas.microsoft.com/office/drawing/2014/main" xmlns="" id="{CFDD97AF-2EAF-C8AC-FE00-42809D15933E}"/>
              </a:ext>
            </a:extLst>
          </p:cNvPr>
          <p:cNvSpPr/>
          <p:nvPr/>
        </p:nvSpPr>
        <p:spPr>
          <a:xfrm>
            <a:off x="709651" y="2040967"/>
            <a:ext cx="507630" cy="507630"/>
          </a:xfrm>
          <a:prstGeom prst="flowChartConnector">
            <a:avLst/>
          </a:prstGeom>
          <a:solidFill>
            <a:srgbClr val="FFC000"/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21</a:t>
            </a:r>
          </a:p>
        </p:txBody>
      </p:sp>
      <p:sp>
        <p:nvSpPr>
          <p:cNvPr id="27" name="Блок-схема: узел 26">
            <a:hlinkClick r:id="rId15" action="ppaction://hlinksldjump"/>
            <a:extLst>
              <a:ext uri="{FF2B5EF4-FFF2-40B4-BE49-F238E27FC236}">
                <a16:creationId xmlns:a16="http://schemas.microsoft.com/office/drawing/2014/main" xmlns="" id="{3876D7B4-669C-A848-624E-425ACB72BFD3}"/>
              </a:ext>
            </a:extLst>
          </p:cNvPr>
          <p:cNvSpPr/>
          <p:nvPr/>
        </p:nvSpPr>
        <p:spPr>
          <a:xfrm>
            <a:off x="1468372" y="2040967"/>
            <a:ext cx="507630" cy="507630"/>
          </a:xfrm>
          <a:prstGeom prst="flowChartConnector">
            <a:avLst/>
          </a:prstGeom>
          <a:solidFill>
            <a:srgbClr val="FFC000"/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22</a:t>
            </a:r>
          </a:p>
        </p:txBody>
      </p:sp>
      <p:sp>
        <p:nvSpPr>
          <p:cNvPr id="28" name="Блок-схема: узел 27">
            <a:hlinkClick r:id="rId16" action="ppaction://hlinksldjump"/>
            <a:extLst>
              <a:ext uri="{FF2B5EF4-FFF2-40B4-BE49-F238E27FC236}">
                <a16:creationId xmlns:a16="http://schemas.microsoft.com/office/drawing/2014/main" xmlns="" id="{EC1A4E66-CA01-606C-9383-A779C05317BD}"/>
              </a:ext>
            </a:extLst>
          </p:cNvPr>
          <p:cNvSpPr/>
          <p:nvPr/>
        </p:nvSpPr>
        <p:spPr>
          <a:xfrm>
            <a:off x="2227093" y="2040967"/>
            <a:ext cx="507630" cy="507630"/>
          </a:xfrm>
          <a:prstGeom prst="flowChartConnector">
            <a:avLst/>
          </a:prstGeom>
          <a:solidFill>
            <a:srgbClr val="FFC000"/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23</a:t>
            </a:r>
          </a:p>
        </p:txBody>
      </p:sp>
      <p:sp>
        <p:nvSpPr>
          <p:cNvPr id="29" name="Блок-схема: узел 28">
            <a:hlinkClick r:id="rId17" action="ppaction://hlinksldjump"/>
            <a:extLst>
              <a:ext uri="{FF2B5EF4-FFF2-40B4-BE49-F238E27FC236}">
                <a16:creationId xmlns:a16="http://schemas.microsoft.com/office/drawing/2014/main" xmlns="" id="{C0B35DA0-9BEC-C145-251F-0441BD17FBDC}"/>
              </a:ext>
            </a:extLst>
          </p:cNvPr>
          <p:cNvSpPr/>
          <p:nvPr/>
        </p:nvSpPr>
        <p:spPr>
          <a:xfrm>
            <a:off x="2985814" y="2040967"/>
            <a:ext cx="507630" cy="507630"/>
          </a:xfrm>
          <a:prstGeom prst="flowChartConnector">
            <a:avLst/>
          </a:prstGeom>
          <a:solidFill>
            <a:srgbClr val="FFC000"/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24</a:t>
            </a:r>
          </a:p>
        </p:txBody>
      </p:sp>
      <p:sp>
        <p:nvSpPr>
          <p:cNvPr id="30" name="Блок-схема: узел 29">
            <a:hlinkClick r:id="rId18" action="ppaction://hlinksldjump"/>
            <a:extLst>
              <a:ext uri="{FF2B5EF4-FFF2-40B4-BE49-F238E27FC236}">
                <a16:creationId xmlns:a16="http://schemas.microsoft.com/office/drawing/2014/main" xmlns="" id="{C35AB6D2-2F55-091B-6535-4083C1E13565}"/>
              </a:ext>
            </a:extLst>
          </p:cNvPr>
          <p:cNvSpPr/>
          <p:nvPr/>
        </p:nvSpPr>
        <p:spPr>
          <a:xfrm>
            <a:off x="3744535" y="2040967"/>
            <a:ext cx="507630" cy="507630"/>
          </a:xfrm>
          <a:prstGeom prst="flowChartConnector">
            <a:avLst/>
          </a:prstGeom>
          <a:solidFill>
            <a:srgbClr val="FFC000"/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25</a:t>
            </a:r>
          </a:p>
        </p:txBody>
      </p:sp>
      <p:sp>
        <p:nvSpPr>
          <p:cNvPr id="31" name="Блок-схема: узел 30">
            <a:hlinkClick r:id="rId19" action="ppaction://hlinksldjump"/>
            <a:extLst>
              <a:ext uri="{FF2B5EF4-FFF2-40B4-BE49-F238E27FC236}">
                <a16:creationId xmlns:a16="http://schemas.microsoft.com/office/drawing/2014/main" xmlns="" id="{F2B3F563-D731-85A5-B435-54B800C67360}"/>
              </a:ext>
            </a:extLst>
          </p:cNvPr>
          <p:cNvSpPr/>
          <p:nvPr/>
        </p:nvSpPr>
        <p:spPr>
          <a:xfrm>
            <a:off x="4503256" y="2040967"/>
            <a:ext cx="507630" cy="507630"/>
          </a:xfrm>
          <a:prstGeom prst="flowChartConnector">
            <a:avLst/>
          </a:prstGeom>
          <a:solidFill>
            <a:srgbClr val="FFC000"/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26</a:t>
            </a:r>
          </a:p>
        </p:txBody>
      </p:sp>
      <p:sp>
        <p:nvSpPr>
          <p:cNvPr id="32" name="Блок-схема: узел 31">
            <a:hlinkClick r:id="rId20" action="ppaction://hlinksldjump"/>
            <a:extLst>
              <a:ext uri="{FF2B5EF4-FFF2-40B4-BE49-F238E27FC236}">
                <a16:creationId xmlns:a16="http://schemas.microsoft.com/office/drawing/2014/main" xmlns="" id="{ACCA767D-8A1D-8393-493E-B81592952BD2}"/>
              </a:ext>
            </a:extLst>
          </p:cNvPr>
          <p:cNvSpPr/>
          <p:nvPr/>
        </p:nvSpPr>
        <p:spPr>
          <a:xfrm>
            <a:off x="5261977" y="2040967"/>
            <a:ext cx="507630" cy="507630"/>
          </a:xfrm>
          <a:prstGeom prst="flowChartConnector">
            <a:avLst/>
          </a:prstGeom>
          <a:solidFill>
            <a:srgbClr val="FFC000"/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27</a:t>
            </a:r>
          </a:p>
        </p:txBody>
      </p:sp>
      <p:sp>
        <p:nvSpPr>
          <p:cNvPr id="33" name="Блок-схема: узел 32">
            <a:hlinkClick r:id="rId21" action="ppaction://hlinksldjump"/>
            <a:extLst>
              <a:ext uri="{FF2B5EF4-FFF2-40B4-BE49-F238E27FC236}">
                <a16:creationId xmlns:a16="http://schemas.microsoft.com/office/drawing/2014/main" xmlns="" id="{CD1C6F5F-134E-1CA9-07E7-EB3B99AFD8D9}"/>
              </a:ext>
            </a:extLst>
          </p:cNvPr>
          <p:cNvSpPr/>
          <p:nvPr/>
        </p:nvSpPr>
        <p:spPr>
          <a:xfrm>
            <a:off x="6020698" y="2040967"/>
            <a:ext cx="507630" cy="507630"/>
          </a:xfrm>
          <a:prstGeom prst="flowChartConnector">
            <a:avLst/>
          </a:prstGeom>
          <a:solidFill>
            <a:srgbClr val="FFC000"/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28</a:t>
            </a:r>
          </a:p>
        </p:txBody>
      </p:sp>
      <p:sp>
        <p:nvSpPr>
          <p:cNvPr id="34" name="Блок-схема: узел 33">
            <a:hlinkClick r:id="rId22" action="ppaction://hlinksldjump"/>
            <a:extLst>
              <a:ext uri="{FF2B5EF4-FFF2-40B4-BE49-F238E27FC236}">
                <a16:creationId xmlns:a16="http://schemas.microsoft.com/office/drawing/2014/main" xmlns="" id="{B3D23DBF-88FA-FABF-D231-3D26B6BEDB2D}"/>
              </a:ext>
            </a:extLst>
          </p:cNvPr>
          <p:cNvSpPr/>
          <p:nvPr/>
        </p:nvSpPr>
        <p:spPr>
          <a:xfrm>
            <a:off x="6779419" y="2040967"/>
            <a:ext cx="507630" cy="507630"/>
          </a:xfrm>
          <a:prstGeom prst="flowChartConnector">
            <a:avLst/>
          </a:prstGeom>
          <a:solidFill>
            <a:srgbClr val="FFC000"/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29</a:t>
            </a:r>
          </a:p>
        </p:txBody>
      </p:sp>
      <p:sp>
        <p:nvSpPr>
          <p:cNvPr id="35" name="Блок-схема: узел 34">
            <a:hlinkClick r:id="rId23" action="ppaction://hlinksldjump"/>
            <a:extLst>
              <a:ext uri="{FF2B5EF4-FFF2-40B4-BE49-F238E27FC236}">
                <a16:creationId xmlns:a16="http://schemas.microsoft.com/office/drawing/2014/main" xmlns="" id="{E510181B-FA3A-3F5C-8F39-C4275BC6C938}"/>
              </a:ext>
            </a:extLst>
          </p:cNvPr>
          <p:cNvSpPr/>
          <p:nvPr/>
        </p:nvSpPr>
        <p:spPr>
          <a:xfrm>
            <a:off x="7538140" y="2040967"/>
            <a:ext cx="507630" cy="507630"/>
          </a:xfrm>
          <a:prstGeom prst="flowChartConnector">
            <a:avLst/>
          </a:prstGeom>
          <a:solidFill>
            <a:srgbClr val="FFC000"/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30</a:t>
            </a:r>
          </a:p>
        </p:txBody>
      </p:sp>
      <p:sp>
        <p:nvSpPr>
          <p:cNvPr id="37" name="Блок-схема: узел 36">
            <a:hlinkClick r:id="rId24" action="ppaction://hlinksldjump"/>
            <a:extLst>
              <a:ext uri="{FF2B5EF4-FFF2-40B4-BE49-F238E27FC236}">
                <a16:creationId xmlns:a16="http://schemas.microsoft.com/office/drawing/2014/main" xmlns="" id="{5AFC3432-143C-5B29-A6C4-0CC8B8150CF2}"/>
              </a:ext>
            </a:extLst>
          </p:cNvPr>
          <p:cNvSpPr/>
          <p:nvPr/>
        </p:nvSpPr>
        <p:spPr>
          <a:xfrm>
            <a:off x="1062075" y="2594223"/>
            <a:ext cx="507630" cy="507630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31</a:t>
            </a:r>
          </a:p>
        </p:txBody>
      </p:sp>
      <p:sp>
        <p:nvSpPr>
          <p:cNvPr id="38" name="Блок-схема: узел 37">
            <a:hlinkClick r:id="rId25" action="ppaction://hlinksldjump"/>
            <a:extLst>
              <a:ext uri="{FF2B5EF4-FFF2-40B4-BE49-F238E27FC236}">
                <a16:creationId xmlns:a16="http://schemas.microsoft.com/office/drawing/2014/main" xmlns="" id="{8A829E49-0710-26AA-8763-A1B3B6353B05}"/>
              </a:ext>
            </a:extLst>
          </p:cNvPr>
          <p:cNvSpPr/>
          <p:nvPr/>
        </p:nvSpPr>
        <p:spPr>
          <a:xfrm>
            <a:off x="1820668" y="2594223"/>
            <a:ext cx="507630" cy="507630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32</a:t>
            </a:r>
          </a:p>
        </p:txBody>
      </p:sp>
      <p:sp>
        <p:nvSpPr>
          <p:cNvPr id="39" name="Блок-схема: узел 38">
            <a:hlinkClick r:id="rId26" action="ppaction://hlinksldjump"/>
            <a:extLst>
              <a:ext uri="{FF2B5EF4-FFF2-40B4-BE49-F238E27FC236}">
                <a16:creationId xmlns:a16="http://schemas.microsoft.com/office/drawing/2014/main" xmlns="" id="{6154972B-8CC2-4A4F-58FB-8D315242CD03}"/>
              </a:ext>
            </a:extLst>
          </p:cNvPr>
          <p:cNvSpPr/>
          <p:nvPr/>
        </p:nvSpPr>
        <p:spPr>
          <a:xfrm>
            <a:off x="2579261" y="2594223"/>
            <a:ext cx="507630" cy="507630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33</a:t>
            </a:r>
          </a:p>
        </p:txBody>
      </p:sp>
      <p:sp>
        <p:nvSpPr>
          <p:cNvPr id="40" name="Блок-схема: узел 39">
            <a:hlinkClick r:id="rId27" action="ppaction://hlinksldjump"/>
            <a:extLst>
              <a:ext uri="{FF2B5EF4-FFF2-40B4-BE49-F238E27FC236}">
                <a16:creationId xmlns:a16="http://schemas.microsoft.com/office/drawing/2014/main" xmlns="" id="{1ABF7454-8F6A-BD9F-1CFD-7BA9D503FA63}"/>
              </a:ext>
            </a:extLst>
          </p:cNvPr>
          <p:cNvSpPr/>
          <p:nvPr/>
        </p:nvSpPr>
        <p:spPr>
          <a:xfrm>
            <a:off x="3337854" y="2594223"/>
            <a:ext cx="507630" cy="507630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34</a:t>
            </a:r>
          </a:p>
        </p:txBody>
      </p:sp>
      <p:sp>
        <p:nvSpPr>
          <p:cNvPr id="41" name="Блок-схема: узел 40">
            <a:hlinkClick r:id="rId28" action="ppaction://hlinksldjump"/>
            <a:extLst>
              <a:ext uri="{FF2B5EF4-FFF2-40B4-BE49-F238E27FC236}">
                <a16:creationId xmlns:a16="http://schemas.microsoft.com/office/drawing/2014/main" xmlns="" id="{D41DFB15-6776-BAB5-4B66-5FFE3661A468}"/>
              </a:ext>
            </a:extLst>
          </p:cNvPr>
          <p:cNvSpPr/>
          <p:nvPr/>
        </p:nvSpPr>
        <p:spPr>
          <a:xfrm>
            <a:off x="4096447" y="2594223"/>
            <a:ext cx="507630" cy="507630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35</a:t>
            </a:r>
          </a:p>
        </p:txBody>
      </p:sp>
      <p:sp>
        <p:nvSpPr>
          <p:cNvPr id="42" name="Блок-схема: узел 41">
            <a:hlinkClick r:id="rId29" action="ppaction://hlinksldjump"/>
            <a:extLst>
              <a:ext uri="{FF2B5EF4-FFF2-40B4-BE49-F238E27FC236}">
                <a16:creationId xmlns:a16="http://schemas.microsoft.com/office/drawing/2014/main" xmlns="" id="{A2100E16-80F6-83B3-D320-3C794B2B9A90}"/>
              </a:ext>
            </a:extLst>
          </p:cNvPr>
          <p:cNvSpPr/>
          <p:nvPr/>
        </p:nvSpPr>
        <p:spPr>
          <a:xfrm>
            <a:off x="4855040" y="2594223"/>
            <a:ext cx="507630" cy="507630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36</a:t>
            </a:r>
          </a:p>
        </p:txBody>
      </p:sp>
      <p:sp>
        <p:nvSpPr>
          <p:cNvPr id="43" name="Блок-схема: узел 42">
            <a:hlinkClick r:id="rId30" action="ppaction://hlinksldjump"/>
            <a:extLst>
              <a:ext uri="{FF2B5EF4-FFF2-40B4-BE49-F238E27FC236}">
                <a16:creationId xmlns:a16="http://schemas.microsoft.com/office/drawing/2014/main" xmlns="" id="{9EEB9364-2941-6AD1-43BC-7D53A1089DD9}"/>
              </a:ext>
            </a:extLst>
          </p:cNvPr>
          <p:cNvSpPr/>
          <p:nvPr/>
        </p:nvSpPr>
        <p:spPr>
          <a:xfrm>
            <a:off x="5613633" y="2594223"/>
            <a:ext cx="507630" cy="507630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37</a:t>
            </a:r>
          </a:p>
        </p:txBody>
      </p:sp>
      <p:sp>
        <p:nvSpPr>
          <p:cNvPr id="44" name="Блок-схема: узел 43">
            <a:hlinkClick r:id="rId31" action="ppaction://hlinksldjump"/>
            <a:extLst>
              <a:ext uri="{FF2B5EF4-FFF2-40B4-BE49-F238E27FC236}">
                <a16:creationId xmlns:a16="http://schemas.microsoft.com/office/drawing/2014/main" xmlns="" id="{DCEE3283-DB8D-5D94-EBDB-89AC6C3E760D}"/>
              </a:ext>
            </a:extLst>
          </p:cNvPr>
          <p:cNvSpPr/>
          <p:nvPr/>
        </p:nvSpPr>
        <p:spPr>
          <a:xfrm>
            <a:off x="6372226" y="2594223"/>
            <a:ext cx="507630" cy="507630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38</a:t>
            </a:r>
          </a:p>
        </p:txBody>
      </p:sp>
      <p:sp>
        <p:nvSpPr>
          <p:cNvPr id="45" name="Блок-схема: узел 44">
            <a:hlinkClick r:id="rId32" action="ppaction://hlinksldjump"/>
            <a:extLst>
              <a:ext uri="{FF2B5EF4-FFF2-40B4-BE49-F238E27FC236}">
                <a16:creationId xmlns:a16="http://schemas.microsoft.com/office/drawing/2014/main" xmlns="" id="{C73EE9FE-4A01-AD06-83FB-3DA7273C1FDA}"/>
              </a:ext>
            </a:extLst>
          </p:cNvPr>
          <p:cNvSpPr/>
          <p:nvPr/>
        </p:nvSpPr>
        <p:spPr>
          <a:xfrm>
            <a:off x="7130819" y="2594223"/>
            <a:ext cx="507630" cy="507630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39</a:t>
            </a:r>
          </a:p>
        </p:txBody>
      </p:sp>
      <p:sp>
        <p:nvSpPr>
          <p:cNvPr id="46" name="Блок-схема: узел 45">
            <a:hlinkClick r:id="rId33" action="ppaction://hlinksldjump"/>
            <a:extLst>
              <a:ext uri="{FF2B5EF4-FFF2-40B4-BE49-F238E27FC236}">
                <a16:creationId xmlns:a16="http://schemas.microsoft.com/office/drawing/2014/main" xmlns="" id="{3526CC00-C293-0D55-8321-63F849C6C275}"/>
              </a:ext>
            </a:extLst>
          </p:cNvPr>
          <p:cNvSpPr/>
          <p:nvPr/>
        </p:nvSpPr>
        <p:spPr>
          <a:xfrm>
            <a:off x="7889412" y="2594223"/>
            <a:ext cx="507630" cy="507630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40</a:t>
            </a:r>
          </a:p>
        </p:txBody>
      </p:sp>
      <p:sp>
        <p:nvSpPr>
          <p:cNvPr id="48" name="Блок-схема: узел 47">
            <a:hlinkClick r:id="rId34" action="ppaction://hlinksldjump"/>
            <a:extLst>
              <a:ext uri="{FF2B5EF4-FFF2-40B4-BE49-F238E27FC236}">
                <a16:creationId xmlns:a16="http://schemas.microsoft.com/office/drawing/2014/main" xmlns="" id="{7177428E-7F03-B067-8B8F-E2C5699F08D6}"/>
              </a:ext>
            </a:extLst>
          </p:cNvPr>
          <p:cNvSpPr/>
          <p:nvPr/>
        </p:nvSpPr>
        <p:spPr>
          <a:xfrm>
            <a:off x="710657" y="3147479"/>
            <a:ext cx="507630" cy="510451"/>
          </a:xfrm>
          <a:prstGeom prst="flowChartConnector">
            <a:avLst/>
          </a:prstGeom>
          <a:solidFill>
            <a:srgbClr val="FFC000"/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41</a:t>
            </a:r>
          </a:p>
        </p:txBody>
      </p:sp>
      <p:sp>
        <p:nvSpPr>
          <p:cNvPr id="49" name="Блок-схема: узел 48">
            <a:hlinkClick r:id="rId35" action="ppaction://hlinksldjump"/>
            <a:extLst>
              <a:ext uri="{FF2B5EF4-FFF2-40B4-BE49-F238E27FC236}">
                <a16:creationId xmlns:a16="http://schemas.microsoft.com/office/drawing/2014/main" xmlns="" id="{7E53BC90-CAB9-A159-1765-0FA595114880}"/>
              </a:ext>
            </a:extLst>
          </p:cNvPr>
          <p:cNvSpPr/>
          <p:nvPr/>
        </p:nvSpPr>
        <p:spPr>
          <a:xfrm>
            <a:off x="1469278" y="3147479"/>
            <a:ext cx="507630" cy="510451"/>
          </a:xfrm>
          <a:prstGeom prst="flowChartConnector">
            <a:avLst/>
          </a:prstGeom>
          <a:solidFill>
            <a:srgbClr val="FFC000"/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42</a:t>
            </a:r>
          </a:p>
        </p:txBody>
      </p:sp>
      <p:sp>
        <p:nvSpPr>
          <p:cNvPr id="50" name="Блок-схема: узел 49">
            <a:hlinkClick r:id="rId36" action="ppaction://hlinksldjump"/>
            <a:extLst>
              <a:ext uri="{FF2B5EF4-FFF2-40B4-BE49-F238E27FC236}">
                <a16:creationId xmlns:a16="http://schemas.microsoft.com/office/drawing/2014/main" xmlns="" id="{F2B6CC2E-EB35-B081-2D5F-E2E01E83CDC0}"/>
              </a:ext>
            </a:extLst>
          </p:cNvPr>
          <p:cNvSpPr/>
          <p:nvPr/>
        </p:nvSpPr>
        <p:spPr>
          <a:xfrm>
            <a:off x="2227899" y="3147479"/>
            <a:ext cx="507630" cy="510451"/>
          </a:xfrm>
          <a:prstGeom prst="flowChartConnector">
            <a:avLst/>
          </a:prstGeom>
          <a:solidFill>
            <a:srgbClr val="FFC000"/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43</a:t>
            </a:r>
          </a:p>
        </p:txBody>
      </p:sp>
      <p:sp>
        <p:nvSpPr>
          <p:cNvPr id="51" name="Блок-схема: узел 50">
            <a:hlinkClick r:id="rId37" action="ppaction://hlinksldjump"/>
            <a:extLst>
              <a:ext uri="{FF2B5EF4-FFF2-40B4-BE49-F238E27FC236}">
                <a16:creationId xmlns:a16="http://schemas.microsoft.com/office/drawing/2014/main" xmlns="" id="{3ADF9D30-0B40-2EC1-E3AD-613E6C4D343D}"/>
              </a:ext>
            </a:extLst>
          </p:cNvPr>
          <p:cNvSpPr/>
          <p:nvPr/>
        </p:nvSpPr>
        <p:spPr>
          <a:xfrm>
            <a:off x="2986520" y="3147479"/>
            <a:ext cx="507630" cy="510451"/>
          </a:xfrm>
          <a:prstGeom prst="flowChartConnector">
            <a:avLst/>
          </a:prstGeom>
          <a:solidFill>
            <a:srgbClr val="FFC000"/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44</a:t>
            </a:r>
          </a:p>
        </p:txBody>
      </p:sp>
      <p:sp>
        <p:nvSpPr>
          <p:cNvPr id="52" name="Блок-схема: узел 51">
            <a:hlinkClick r:id="rId38" action="ppaction://hlinksldjump"/>
            <a:extLst>
              <a:ext uri="{FF2B5EF4-FFF2-40B4-BE49-F238E27FC236}">
                <a16:creationId xmlns:a16="http://schemas.microsoft.com/office/drawing/2014/main" xmlns="" id="{805BA10B-9D86-216A-FE35-939BC65B4BE8}"/>
              </a:ext>
            </a:extLst>
          </p:cNvPr>
          <p:cNvSpPr/>
          <p:nvPr/>
        </p:nvSpPr>
        <p:spPr>
          <a:xfrm>
            <a:off x="3745141" y="3147479"/>
            <a:ext cx="507630" cy="510451"/>
          </a:xfrm>
          <a:prstGeom prst="flowChartConnector">
            <a:avLst/>
          </a:prstGeom>
          <a:solidFill>
            <a:srgbClr val="FFC000"/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45</a:t>
            </a:r>
          </a:p>
        </p:txBody>
      </p:sp>
      <p:sp>
        <p:nvSpPr>
          <p:cNvPr id="53" name="Блок-схема: узел 52">
            <a:hlinkClick r:id="rId39" action="ppaction://hlinksldjump"/>
            <a:extLst>
              <a:ext uri="{FF2B5EF4-FFF2-40B4-BE49-F238E27FC236}">
                <a16:creationId xmlns:a16="http://schemas.microsoft.com/office/drawing/2014/main" xmlns="" id="{9EAB02F0-2DE1-2344-D79C-A5A7DF0AC6C7}"/>
              </a:ext>
            </a:extLst>
          </p:cNvPr>
          <p:cNvSpPr/>
          <p:nvPr/>
        </p:nvSpPr>
        <p:spPr>
          <a:xfrm>
            <a:off x="4503761" y="3147479"/>
            <a:ext cx="507630" cy="510451"/>
          </a:xfrm>
          <a:prstGeom prst="flowChartConnector">
            <a:avLst/>
          </a:prstGeom>
          <a:solidFill>
            <a:srgbClr val="FFC000"/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46</a:t>
            </a:r>
          </a:p>
        </p:txBody>
      </p:sp>
      <p:sp>
        <p:nvSpPr>
          <p:cNvPr id="54" name="Блок-схема: узел 53">
            <a:hlinkClick r:id="rId40" action="ppaction://hlinksldjump"/>
            <a:extLst>
              <a:ext uri="{FF2B5EF4-FFF2-40B4-BE49-F238E27FC236}">
                <a16:creationId xmlns:a16="http://schemas.microsoft.com/office/drawing/2014/main" xmlns="" id="{C3F99DF5-A5CF-B71F-10FC-7710EA06C3C1}"/>
              </a:ext>
            </a:extLst>
          </p:cNvPr>
          <p:cNvSpPr/>
          <p:nvPr/>
        </p:nvSpPr>
        <p:spPr>
          <a:xfrm>
            <a:off x="5262381" y="3147479"/>
            <a:ext cx="507630" cy="510451"/>
          </a:xfrm>
          <a:prstGeom prst="flowChartConnector">
            <a:avLst/>
          </a:prstGeom>
          <a:solidFill>
            <a:srgbClr val="FFC000"/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47</a:t>
            </a:r>
          </a:p>
        </p:txBody>
      </p:sp>
      <p:sp>
        <p:nvSpPr>
          <p:cNvPr id="55" name="Блок-схема: узел 54">
            <a:hlinkClick r:id="rId41" action="ppaction://hlinksldjump"/>
            <a:extLst>
              <a:ext uri="{FF2B5EF4-FFF2-40B4-BE49-F238E27FC236}">
                <a16:creationId xmlns:a16="http://schemas.microsoft.com/office/drawing/2014/main" xmlns="" id="{BFBD4DB8-85EF-5707-A91A-A773DD0B1716}"/>
              </a:ext>
            </a:extLst>
          </p:cNvPr>
          <p:cNvSpPr/>
          <p:nvPr/>
        </p:nvSpPr>
        <p:spPr>
          <a:xfrm>
            <a:off x="6021001" y="3147479"/>
            <a:ext cx="507630" cy="510451"/>
          </a:xfrm>
          <a:prstGeom prst="flowChartConnector">
            <a:avLst/>
          </a:prstGeom>
          <a:solidFill>
            <a:srgbClr val="FFC000"/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48</a:t>
            </a:r>
          </a:p>
        </p:txBody>
      </p:sp>
      <p:sp>
        <p:nvSpPr>
          <p:cNvPr id="56" name="Блок-схема: узел 55">
            <a:hlinkClick r:id="rId42" action="ppaction://hlinksldjump"/>
            <a:extLst>
              <a:ext uri="{FF2B5EF4-FFF2-40B4-BE49-F238E27FC236}">
                <a16:creationId xmlns:a16="http://schemas.microsoft.com/office/drawing/2014/main" xmlns="" id="{3A0A1709-BA89-BC3E-3BEA-861704F078E6}"/>
              </a:ext>
            </a:extLst>
          </p:cNvPr>
          <p:cNvSpPr/>
          <p:nvPr/>
        </p:nvSpPr>
        <p:spPr>
          <a:xfrm>
            <a:off x="6779621" y="3147479"/>
            <a:ext cx="507630" cy="510451"/>
          </a:xfrm>
          <a:prstGeom prst="flowChartConnector">
            <a:avLst/>
          </a:prstGeom>
          <a:solidFill>
            <a:srgbClr val="FFC000"/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49</a:t>
            </a:r>
          </a:p>
        </p:txBody>
      </p:sp>
      <p:sp>
        <p:nvSpPr>
          <p:cNvPr id="57" name="Блок-схема: узел 56">
            <a:hlinkClick r:id="rId43" action="ppaction://hlinksldjump"/>
            <a:extLst>
              <a:ext uri="{FF2B5EF4-FFF2-40B4-BE49-F238E27FC236}">
                <a16:creationId xmlns:a16="http://schemas.microsoft.com/office/drawing/2014/main" xmlns="" id="{9B3886D1-7FEA-7902-2B27-985632ECB724}"/>
              </a:ext>
            </a:extLst>
          </p:cNvPr>
          <p:cNvSpPr/>
          <p:nvPr/>
        </p:nvSpPr>
        <p:spPr>
          <a:xfrm>
            <a:off x="7538241" y="3147479"/>
            <a:ext cx="507630" cy="510451"/>
          </a:xfrm>
          <a:prstGeom prst="flowChartConnector">
            <a:avLst/>
          </a:prstGeom>
          <a:solidFill>
            <a:srgbClr val="FFC000"/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50</a:t>
            </a:r>
          </a:p>
        </p:txBody>
      </p:sp>
      <p:sp>
        <p:nvSpPr>
          <p:cNvPr id="59" name="Блок-схема: узел 58">
            <a:hlinkClick r:id="rId44" action="ppaction://hlinksldjump"/>
            <a:extLst>
              <a:ext uri="{FF2B5EF4-FFF2-40B4-BE49-F238E27FC236}">
                <a16:creationId xmlns:a16="http://schemas.microsoft.com/office/drawing/2014/main" xmlns="" id="{9C7E451E-A4C8-9D26-628A-60123DCC956E}"/>
              </a:ext>
            </a:extLst>
          </p:cNvPr>
          <p:cNvSpPr/>
          <p:nvPr/>
        </p:nvSpPr>
        <p:spPr>
          <a:xfrm>
            <a:off x="1062075" y="3703556"/>
            <a:ext cx="507630" cy="507630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51</a:t>
            </a:r>
          </a:p>
        </p:txBody>
      </p:sp>
      <p:sp>
        <p:nvSpPr>
          <p:cNvPr id="60" name="Блок-схема: узел 59">
            <a:hlinkClick r:id="rId45" action="ppaction://hlinksldjump"/>
            <a:extLst>
              <a:ext uri="{FF2B5EF4-FFF2-40B4-BE49-F238E27FC236}">
                <a16:creationId xmlns:a16="http://schemas.microsoft.com/office/drawing/2014/main" xmlns="" id="{9CB5A417-D368-A2F7-208A-828EA8FF098C}"/>
              </a:ext>
            </a:extLst>
          </p:cNvPr>
          <p:cNvSpPr/>
          <p:nvPr/>
        </p:nvSpPr>
        <p:spPr>
          <a:xfrm>
            <a:off x="1820856" y="3703556"/>
            <a:ext cx="507630" cy="507630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52</a:t>
            </a:r>
          </a:p>
        </p:txBody>
      </p:sp>
      <p:sp>
        <p:nvSpPr>
          <p:cNvPr id="61" name="Блок-схема: узел 60">
            <a:hlinkClick r:id="rId46" action="ppaction://hlinksldjump"/>
            <a:extLst>
              <a:ext uri="{FF2B5EF4-FFF2-40B4-BE49-F238E27FC236}">
                <a16:creationId xmlns:a16="http://schemas.microsoft.com/office/drawing/2014/main" xmlns="" id="{6CCCEF75-C979-05CA-24AA-B8DB95624246}"/>
              </a:ext>
            </a:extLst>
          </p:cNvPr>
          <p:cNvSpPr/>
          <p:nvPr/>
        </p:nvSpPr>
        <p:spPr>
          <a:xfrm>
            <a:off x="2579637" y="3703556"/>
            <a:ext cx="507630" cy="507630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53</a:t>
            </a:r>
          </a:p>
        </p:txBody>
      </p:sp>
      <p:sp>
        <p:nvSpPr>
          <p:cNvPr id="62" name="Блок-схема: узел 61">
            <a:hlinkClick r:id="rId47" action="ppaction://hlinksldjump"/>
            <a:extLst>
              <a:ext uri="{FF2B5EF4-FFF2-40B4-BE49-F238E27FC236}">
                <a16:creationId xmlns:a16="http://schemas.microsoft.com/office/drawing/2014/main" xmlns="" id="{B5A887A1-06F2-9F8F-A901-55C3A9D26D0B}"/>
              </a:ext>
            </a:extLst>
          </p:cNvPr>
          <p:cNvSpPr/>
          <p:nvPr/>
        </p:nvSpPr>
        <p:spPr>
          <a:xfrm>
            <a:off x="3338418" y="3703556"/>
            <a:ext cx="507630" cy="507630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54</a:t>
            </a:r>
          </a:p>
        </p:txBody>
      </p:sp>
      <p:sp>
        <p:nvSpPr>
          <p:cNvPr id="63" name="Блок-схема: узел 62">
            <a:hlinkClick r:id="rId48" action="ppaction://hlinksldjump"/>
            <a:extLst>
              <a:ext uri="{FF2B5EF4-FFF2-40B4-BE49-F238E27FC236}">
                <a16:creationId xmlns:a16="http://schemas.microsoft.com/office/drawing/2014/main" xmlns="" id="{110F9D9A-2A9B-DBB2-9A93-229011969ED7}"/>
              </a:ext>
            </a:extLst>
          </p:cNvPr>
          <p:cNvSpPr/>
          <p:nvPr/>
        </p:nvSpPr>
        <p:spPr>
          <a:xfrm>
            <a:off x="4097199" y="3703556"/>
            <a:ext cx="507630" cy="507630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55</a:t>
            </a:r>
          </a:p>
        </p:txBody>
      </p:sp>
      <p:sp>
        <p:nvSpPr>
          <p:cNvPr id="64" name="Блок-схема: узел 63">
            <a:hlinkClick r:id="rId49" action="ppaction://hlinksldjump"/>
            <a:extLst>
              <a:ext uri="{FF2B5EF4-FFF2-40B4-BE49-F238E27FC236}">
                <a16:creationId xmlns:a16="http://schemas.microsoft.com/office/drawing/2014/main" xmlns="" id="{CE380C3B-184B-7D74-CF9B-726DFBC2CD45}"/>
              </a:ext>
            </a:extLst>
          </p:cNvPr>
          <p:cNvSpPr/>
          <p:nvPr/>
        </p:nvSpPr>
        <p:spPr>
          <a:xfrm>
            <a:off x="4855980" y="3703556"/>
            <a:ext cx="507630" cy="507630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56</a:t>
            </a:r>
          </a:p>
        </p:txBody>
      </p:sp>
      <p:sp>
        <p:nvSpPr>
          <p:cNvPr id="65" name="Блок-схема: узел 64">
            <a:hlinkClick r:id="rId50" action="ppaction://hlinksldjump"/>
            <a:extLst>
              <a:ext uri="{FF2B5EF4-FFF2-40B4-BE49-F238E27FC236}">
                <a16:creationId xmlns:a16="http://schemas.microsoft.com/office/drawing/2014/main" xmlns="" id="{1753B5BC-E51A-9FAE-4CE7-253E6CDB30A4}"/>
              </a:ext>
            </a:extLst>
          </p:cNvPr>
          <p:cNvSpPr/>
          <p:nvPr/>
        </p:nvSpPr>
        <p:spPr>
          <a:xfrm>
            <a:off x="5614761" y="3703556"/>
            <a:ext cx="507630" cy="507630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57</a:t>
            </a:r>
          </a:p>
        </p:txBody>
      </p:sp>
      <p:sp>
        <p:nvSpPr>
          <p:cNvPr id="66" name="Блок-схема: узел 65">
            <a:hlinkClick r:id="rId51" action="ppaction://hlinksldjump"/>
            <a:extLst>
              <a:ext uri="{FF2B5EF4-FFF2-40B4-BE49-F238E27FC236}">
                <a16:creationId xmlns:a16="http://schemas.microsoft.com/office/drawing/2014/main" xmlns="" id="{419E5373-6C3A-AE05-46F4-04E4D72D10FA}"/>
              </a:ext>
            </a:extLst>
          </p:cNvPr>
          <p:cNvSpPr/>
          <p:nvPr/>
        </p:nvSpPr>
        <p:spPr>
          <a:xfrm>
            <a:off x="6373542" y="3703556"/>
            <a:ext cx="507630" cy="507630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58</a:t>
            </a:r>
          </a:p>
        </p:txBody>
      </p:sp>
      <p:sp>
        <p:nvSpPr>
          <p:cNvPr id="67" name="Блок-схема: узел 66">
            <a:hlinkClick r:id="rId52" action="ppaction://hlinksldjump"/>
            <a:extLst>
              <a:ext uri="{FF2B5EF4-FFF2-40B4-BE49-F238E27FC236}">
                <a16:creationId xmlns:a16="http://schemas.microsoft.com/office/drawing/2014/main" xmlns="" id="{9C7ED5CD-1598-48AC-8397-1C0B4DAF4D3A}"/>
              </a:ext>
            </a:extLst>
          </p:cNvPr>
          <p:cNvSpPr/>
          <p:nvPr/>
        </p:nvSpPr>
        <p:spPr>
          <a:xfrm>
            <a:off x="7132323" y="3703556"/>
            <a:ext cx="507630" cy="507630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59</a:t>
            </a:r>
          </a:p>
        </p:txBody>
      </p:sp>
      <p:sp>
        <p:nvSpPr>
          <p:cNvPr id="68" name="Блок-схема: узел 67">
            <a:hlinkClick r:id="rId53" action="ppaction://hlinksldjump"/>
            <a:extLst>
              <a:ext uri="{FF2B5EF4-FFF2-40B4-BE49-F238E27FC236}">
                <a16:creationId xmlns:a16="http://schemas.microsoft.com/office/drawing/2014/main" xmlns="" id="{AF7DE37F-F803-13A5-672C-01D1A7F2F2CE}"/>
              </a:ext>
            </a:extLst>
          </p:cNvPr>
          <p:cNvSpPr/>
          <p:nvPr/>
        </p:nvSpPr>
        <p:spPr>
          <a:xfrm>
            <a:off x="7891104" y="3703556"/>
            <a:ext cx="507630" cy="507630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60</a:t>
            </a:r>
          </a:p>
        </p:txBody>
      </p:sp>
      <p:sp>
        <p:nvSpPr>
          <p:cNvPr id="70" name="Блок-схема: узел 69">
            <a:hlinkClick r:id="rId54" action="ppaction://hlinksldjump"/>
            <a:extLst>
              <a:ext uri="{FF2B5EF4-FFF2-40B4-BE49-F238E27FC236}">
                <a16:creationId xmlns:a16="http://schemas.microsoft.com/office/drawing/2014/main" xmlns="" id="{AC1478BF-ACDB-04D1-A656-8C503841AAD1}"/>
              </a:ext>
            </a:extLst>
          </p:cNvPr>
          <p:cNvSpPr/>
          <p:nvPr/>
        </p:nvSpPr>
        <p:spPr>
          <a:xfrm>
            <a:off x="705079" y="4256814"/>
            <a:ext cx="507630" cy="507630"/>
          </a:xfrm>
          <a:prstGeom prst="flowChartConnector">
            <a:avLst/>
          </a:prstGeom>
          <a:solidFill>
            <a:srgbClr val="FFC000"/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61</a:t>
            </a:r>
          </a:p>
        </p:txBody>
      </p:sp>
      <p:sp>
        <p:nvSpPr>
          <p:cNvPr id="71" name="Блок-схема: узел 70">
            <a:hlinkClick r:id="rId55" action="ppaction://hlinksldjump"/>
            <a:extLst>
              <a:ext uri="{FF2B5EF4-FFF2-40B4-BE49-F238E27FC236}">
                <a16:creationId xmlns:a16="http://schemas.microsoft.com/office/drawing/2014/main" xmlns="" id="{6FAF3C28-4D43-2899-71EC-95A4DB186F86}"/>
              </a:ext>
            </a:extLst>
          </p:cNvPr>
          <p:cNvSpPr/>
          <p:nvPr/>
        </p:nvSpPr>
        <p:spPr>
          <a:xfrm>
            <a:off x="1465324" y="4256814"/>
            <a:ext cx="507630" cy="507630"/>
          </a:xfrm>
          <a:prstGeom prst="flowChartConnector">
            <a:avLst/>
          </a:prstGeom>
          <a:solidFill>
            <a:srgbClr val="FFC000"/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62</a:t>
            </a:r>
          </a:p>
        </p:txBody>
      </p:sp>
      <p:sp>
        <p:nvSpPr>
          <p:cNvPr id="72" name="Блок-схема: узел 71">
            <a:hlinkClick r:id="rId56" action="ppaction://hlinksldjump"/>
            <a:extLst>
              <a:ext uri="{FF2B5EF4-FFF2-40B4-BE49-F238E27FC236}">
                <a16:creationId xmlns:a16="http://schemas.microsoft.com/office/drawing/2014/main" xmlns="" id="{27E8C2A8-8C51-6C39-95EE-49D7701484C3}"/>
              </a:ext>
            </a:extLst>
          </p:cNvPr>
          <p:cNvSpPr/>
          <p:nvPr/>
        </p:nvSpPr>
        <p:spPr>
          <a:xfrm>
            <a:off x="2225569" y="4256814"/>
            <a:ext cx="507630" cy="507630"/>
          </a:xfrm>
          <a:prstGeom prst="flowChartConnector">
            <a:avLst/>
          </a:prstGeom>
          <a:solidFill>
            <a:srgbClr val="FFC000"/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63</a:t>
            </a:r>
          </a:p>
        </p:txBody>
      </p:sp>
      <p:sp>
        <p:nvSpPr>
          <p:cNvPr id="73" name="Блок-схема: узел 72">
            <a:hlinkClick r:id="rId57" action="ppaction://hlinksldjump"/>
            <a:extLst>
              <a:ext uri="{FF2B5EF4-FFF2-40B4-BE49-F238E27FC236}">
                <a16:creationId xmlns:a16="http://schemas.microsoft.com/office/drawing/2014/main" xmlns="" id="{22079420-BFD8-AA5B-0785-6A23F554D834}"/>
              </a:ext>
            </a:extLst>
          </p:cNvPr>
          <p:cNvSpPr/>
          <p:nvPr/>
        </p:nvSpPr>
        <p:spPr>
          <a:xfrm>
            <a:off x="2985814" y="4256814"/>
            <a:ext cx="507630" cy="507630"/>
          </a:xfrm>
          <a:prstGeom prst="flowChartConnector">
            <a:avLst/>
          </a:prstGeom>
          <a:solidFill>
            <a:srgbClr val="FFC000"/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64</a:t>
            </a:r>
          </a:p>
        </p:txBody>
      </p:sp>
      <p:sp>
        <p:nvSpPr>
          <p:cNvPr id="2" name="Блок-схема: узел 1">
            <a:hlinkClick r:id="rId58" action="ppaction://hlinksldjump"/>
            <a:extLst>
              <a:ext uri="{FF2B5EF4-FFF2-40B4-BE49-F238E27FC236}">
                <a16:creationId xmlns:a16="http://schemas.microsoft.com/office/drawing/2014/main" xmlns="" id="{9590F103-4A53-ABE3-5AA4-E9DC034C6C13}"/>
              </a:ext>
            </a:extLst>
          </p:cNvPr>
          <p:cNvSpPr/>
          <p:nvPr/>
        </p:nvSpPr>
        <p:spPr>
          <a:xfrm>
            <a:off x="710230" y="934455"/>
            <a:ext cx="507630" cy="507630"/>
          </a:xfrm>
          <a:prstGeom prst="flowChartConnector">
            <a:avLst/>
          </a:prstGeom>
          <a:solidFill>
            <a:srgbClr val="FFC000"/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1</a:t>
            </a:r>
          </a:p>
        </p:txBody>
      </p:sp>
      <p:sp>
        <p:nvSpPr>
          <p:cNvPr id="3" name="Блок-схема: узел 2">
            <a:hlinkClick r:id="rId59" action="ppaction://hlinksldjump"/>
            <a:extLst>
              <a:ext uri="{FF2B5EF4-FFF2-40B4-BE49-F238E27FC236}">
                <a16:creationId xmlns:a16="http://schemas.microsoft.com/office/drawing/2014/main" xmlns="" id="{A1F85A32-1A6D-F64A-1B3E-00A00D9A7DCA}"/>
              </a:ext>
            </a:extLst>
          </p:cNvPr>
          <p:cNvSpPr/>
          <p:nvPr/>
        </p:nvSpPr>
        <p:spPr>
          <a:xfrm>
            <a:off x="1469151" y="934455"/>
            <a:ext cx="507630" cy="507630"/>
          </a:xfrm>
          <a:prstGeom prst="flowChartConnector">
            <a:avLst/>
          </a:prstGeom>
          <a:solidFill>
            <a:srgbClr val="FFC000"/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2</a:t>
            </a:r>
          </a:p>
        </p:txBody>
      </p:sp>
      <p:sp>
        <p:nvSpPr>
          <p:cNvPr id="5" name="Блок-схема: узел 4">
            <a:hlinkClick r:id="rId60" action="ppaction://hlinksldjump"/>
            <a:extLst>
              <a:ext uri="{FF2B5EF4-FFF2-40B4-BE49-F238E27FC236}">
                <a16:creationId xmlns:a16="http://schemas.microsoft.com/office/drawing/2014/main" xmlns="" id="{046885C6-6935-43F9-7AFD-02853B1189D9}"/>
              </a:ext>
            </a:extLst>
          </p:cNvPr>
          <p:cNvSpPr/>
          <p:nvPr/>
        </p:nvSpPr>
        <p:spPr>
          <a:xfrm>
            <a:off x="2228072" y="934455"/>
            <a:ext cx="507630" cy="507630"/>
          </a:xfrm>
          <a:prstGeom prst="flowChartConnector">
            <a:avLst/>
          </a:prstGeom>
          <a:solidFill>
            <a:srgbClr val="FFC000"/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3</a:t>
            </a:r>
          </a:p>
        </p:txBody>
      </p:sp>
      <p:sp>
        <p:nvSpPr>
          <p:cNvPr id="7" name="Блок-схема: узел 6">
            <a:hlinkClick r:id="rId61" action="ppaction://hlinksldjump"/>
            <a:extLst>
              <a:ext uri="{FF2B5EF4-FFF2-40B4-BE49-F238E27FC236}">
                <a16:creationId xmlns:a16="http://schemas.microsoft.com/office/drawing/2014/main" xmlns="" id="{1A76340F-DB4D-968C-0CD0-98E44CC92429}"/>
              </a:ext>
            </a:extLst>
          </p:cNvPr>
          <p:cNvSpPr/>
          <p:nvPr/>
        </p:nvSpPr>
        <p:spPr>
          <a:xfrm>
            <a:off x="2986993" y="934455"/>
            <a:ext cx="507630" cy="507630"/>
          </a:xfrm>
          <a:prstGeom prst="flowChartConnector">
            <a:avLst/>
          </a:prstGeom>
          <a:solidFill>
            <a:srgbClr val="FFC000"/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4</a:t>
            </a:r>
          </a:p>
        </p:txBody>
      </p:sp>
      <p:sp>
        <p:nvSpPr>
          <p:cNvPr id="8" name="Блок-схема: узел 7">
            <a:hlinkClick r:id="rId62" action="ppaction://hlinksldjump"/>
            <a:extLst>
              <a:ext uri="{FF2B5EF4-FFF2-40B4-BE49-F238E27FC236}">
                <a16:creationId xmlns:a16="http://schemas.microsoft.com/office/drawing/2014/main" xmlns="" id="{60244431-40CD-75AE-DD0D-0C67F0D37081}"/>
              </a:ext>
            </a:extLst>
          </p:cNvPr>
          <p:cNvSpPr/>
          <p:nvPr/>
        </p:nvSpPr>
        <p:spPr>
          <a:xfrm>
            <a:off x="3745914" y="934455"/>
            <a:ext cx="507630" cy="507630"/>
          </a:xfrm>
          <a:prstGeom prst="flowChartConnector">
            <a:avLst/>
          </a:prstGeom>
          <a:solidFill>
            <a:srgbClr val="FFC000"/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5</a:t>
            </a:r>
          </a:p>
        </p:txBody>
      </p:sp>
      <p:sp>
        <p:nvSpPr>
          <p:cNvPr id="9" name="Блок-схема: узел 8">
            <a:hlinkClick r:id="rId63" action="ppaction://hlinksldjump"/>
            <a:extLst>
              <a:ext uri="{FF2B5EF4-FFF2-40B4-BE49-F238E27FC236}">
                <a16:creationId xmlns:a16="http://schemas.microsoft.com/office/drawing/2014/main" xmlns="" id="{94732C6A-FE08-A20C-93FA-A9365E1EDF9B}"/>
              </a:ext>
            </a:extLst>
          </p:cNvPr>
          <p:cNvSpPr/>
          <p:nvPr/>
        </p:nvSpPr>
        <p:spPr>
          <a:xfrm>
            <a:off x="4504835" y="934455"/>
            <a:ext cx="507630" cy="507630"/>
          </a:xfrm>
          <a:prstGeom prst="flowChartConnector">
            <a:avLst/>
          </a:prstGeom>
          <a:solidFill>
            <a:srgbClr val="FFC000"/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6</a:t>
            </a:r>
          </a:p>
        </p:txBody>
      </p:sp>
      <p:sp>
        <p:nvSpPr>
          <p:cNvPr id="10" name="Блок-схема: узел 9">
            <a:hlinkClick r:id="rId64" action="ppaction://hlinksldjump"/>
            <a:extLst>
              <a:ext uri="{FF2B5EF4-FFF2-40B4-BE49-F238E27FC236}">
                <a16:creationId xmlns:a16="http://schemas.microsoft.com/office/drawing/2014/main" xmlns="" id="{9D011010-6AA6-5020-3A86-E7751B0538FB}"/>
              </a:ext>
            </a:extLst>
          </p:cNvPr>
          <p:cNvSpPr/>
          <p:nvPr/>
        </p:nvSpPr>
        <p:spPr>
          <a:xfrm>
            <a:off x="5263756" y="934455"/>
            <a:ext cx="507630" cy="507630"/>
          </a:xfrm>
          <a:prstGeom prst="flowChartConnector">
            <a:avLst/>
          </a:prstGeom>
          <a:solidFill>
            <a:srgbClr val="FFC000"/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7</a:t>
            </a:r>
          </a:p>
        </p:txBody>
      </p:sp>
      <p:sp>
        <p:nvSpPr>
          <p:cNvPr id="11" name="Блок-схема: узел 10">
            <a:hlinkClick r:id="rId65" action="ppaction://hlinksldjump"/>
            <a:extLst>
              <a:ext uri="{FF2B5EF4-FFF2-40B4-BE49-F238E27FC236}">
                <a16:creationId xmlns:a16="http://schemas.microsoft.com/office/drawing/2014/main" xmlns="" id="{A806D09B-4A3F-7A44-EE75-2F5BC287AF21}"/>
              </a:ext>
            </a:extLst>
          </p:cNvPr>
          <p:cNvSpPr/>
          <p:nvPr/>
        </p:nvSpPr>
        <p:spPr>
          <a:xfrm>
            <a:off x="6022677" y="934455"/>
            <a:ext cx="507630" cy="507630"/>
          </a:xfrm>
          <a:prstGeom prst="flowChartConnector">
            <a:avLst/>
          </a:prstGeom>
          <a:solidFill>
            <a:srgbClr val="FFC000"/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8</a:t>
            </a:r>
          </a:p>
        </p:txBody>
      </p:sp>
      <p:sp>
        <p:nvSpPr>
          <p:cNvPr id="12" name="Блок-схема: узел 11">
            <a:hlinkClick r:id="rId66" action="ppaction://hlinksldjump"/>
            <a:extLst>
              <a:ext uri="{FF2B5EF4-FFF2-40B4-BE49-F238E27FC236}">
                <a16:creationId xmlns:a16="http://schemas.microsoft.com/office/drawing/2014/main" xmlns="" id="{079B76C3-23E5-422F-ACEC-9B95ABA0E907}"/>
              </a:ext>
            </a:extLst>
          </p:cNvPr>
          <p:cNvSpPr/>
          <p:nvPr/>
        </p:nvSpPr>
        <p:spPr>
          <a:xfrm>
            <a:off x="6781598" y="934455"/>
            <a:ext cx="507630" cy="507630"/>
          </a:xfrm>
          <a:prstGeom prst="flowChartConnector">
            <a:avLst/>
          </a:prstGeom>
          <a:solidFill>
            <a:srgbClr val="FFC000"/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9</a:t>
            </a:r>
          </a:p>
        </p:txBody>
      </p:sp>
      <p:sp>
        <p:nvSpPr>
          <p:cNvPr id="13" name="Блок-схема: узел 12">
            <a:hlinkClick r:id="rId67" action="ppaction://hlinksldjump"/>
            <a:extLst>
              <a:ext uri="{FF2B5EF4-FFF2-40B4-BE49-F238E27FC236}">
                <a16:creationId xmlns:a16="http://schemas.microsoft.com/office/drawing/2014/main" xmlns="" id="{82C727C5-0108-4845-DB5F-6C036CCCAD22}"/>
              </a:ext>
            </a:extLst>
          </p:cNvPr>
          <p:cNvSpPr/>
          <p:nvPr/>
        </p:nvSpPr>
        <p:spPr>
          <a:xfrm>
            <a:off x="7540519" y="934455"/>
            <a:ext cx="507630" cy="507630"/>
          </a:xfrm>
          <a:prstGeom prst="flowChartConnector">
            <a:avLst/>
          </a:prstGeom>
          <a:solidFill>
            <a:srgbClr val="FFC000"/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10</a:t>
            </a:r>
          </a:p>
        </p:txBody>
      </p:sp>
      <p:sp>
        <p:nvSpPr>
          <p:cNvPr id="4" name="Блок-схема: узел 3">
            <a:hlinkClick r:id="rId68" action="ppaction://hlinksldjump"/>
            <a:extLst>
              <a:ext uri="{FF2B5EF4-FFF2-40B4-BE49-F238E27FC236}">
                <a16:creationId xmlns:a16="http://schemas.microsoft.com/office/drawing/2014/main" xmlns="" id="{64F234C4-6213-541B-6982-9D5D01A97431}"/>
              </a:ext>
            </a:extLst>
          </p:cNvPr>
          <p:cNvSpPr/>
          <p:nvPr/>
        </p:nvSpPr>
        <p:spPr>
          <a:xfrm>
            <a:off x="3744737" y="4256812"/>
            <a:ext cx="507630" cy="510451"/>
          </a:xfrm>
          <a:prstGeom prst="flowChartConnector">
            <a:avLst/>
          </a:prstGeom>
          <a:solidFill>
            <a:srgbClr val="FFC000"/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65</a:t>
            </a:r>
          </a:p>
        </p:txBody>
      </p:sp>
      <p:sp>
        <p:nvSpPr>
          <p:cNvPr id="82" name="Блок-схема: узел 81">
            <a:hlinkClick r:id="rId69" action="ppaction://hlinksldjump"/>
            <a:extLst>
              <a:ext uri="{FF2B5EF4-FFF2-40B4-BE49-F238E27FC236}">
                <a16:creationId xmlns:a16="http://schemas.microsoft.com/office/drawing/2014/main" xmlns="" id="{03A2008C-E1FD-AEA7-B60E-34E605674F02}"/>
              </a:ext>
            </a:extLst>
          </p:cNvPr>
          <p:cNvSpPr/>
          <p:nvPr/>
        </p:nvSpPr>
        <p:spPr>
          <a:xfrm>
            <a:off x="4503357" y="4256812"/>
            <a:ext cx="507630" cy="510451"/>
          </a:xfrm>
          <a:prstGeom prst="flowChartConnector">
            <a:avLst/>
          </a:prstGeom>
          <a:solidFill>
            <a:srgbClr val="FFC000"/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66</a:t>
            </a:r>
          </a:p>
        </p:txBody>
      </p:sp>
      <p:sp>
        <p:nvSpPr>
          <p:cNvPr id="83" name="Блок-схема: узел 82">
            <a:hlinkClick r:id="rId70" action="ppaction://hlinksldjump"/>
            <a:extLst>
              <a:ext uri="{FF2B5EF4-FFF2-40B4-BE49-F238E27FC236}">
                <a16:creationId xmlns:a16="http://schemas.microsoft.com/office/drawing/2014/main" xmlns="" id="{C5EBE171-359D-536D-1B69-C75F7565E851}"/>
              </a:ext>
            </a:extLst>
          </p:cNvPr>
          <p:cNvSpPr/>
          <p:nvPr/>
        </p:nvSpPr>
        <p:spPr>
          <a:xfrm>
            <a:off x="5261977" y="4256812"/>
            <a:ext cx="507630" cy="510451"/>
          </a:xfrm>
          <a:prstGeom prst="flowChartConnector">
            <a:avLst/>
          </a:prstGeom>
          <a:solidFill>
            <a:srgbClr val="FFC000"/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67</a:t>
            </a:r>
          </a:p>
        </p:txBody>
      </p:sp>
      <p:sp>
        <p:nvSpPr>
          <p:cNvPr id="84" name="Блок-схема: узел 83">
            <a:hlinkClick r:id="rId71" action="ppaction://hlinksldjump"/>
            <a:extLst>
              <a:ext uri="{FF2B5EF4-FFF2-40B4-BE49-F238E27FC236}">
                <a16:creationId xmlns:a16="http://schemas.microsoft.com/office/drawing/2014/main" xmlns="" id="{D96C9407-15E6-D18D-3D06-1F386E5D3468}"/>
              </a:ext>
            </a:extLst>
          </p:cNvPr>
          <p:cNvSpPr/>
          <p:nvPr/>
        </p:nvSpPr>
        <p:spPr>
          <a:xfrm>
            <a:off x="6020597" y="4256812"/>
            <a:ext cx="507630" cy="510451"/>
          </a:xfrm>
          <a:prstGeom prst="flowChartConnector">
            <a:avLst/>
          </a:prstGeom>
          <a:solidFill>
            <a:srgbClr val="FFC000"/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68</a:t>
            </a:r>
          </a:p>
        </p:txBody>
      </p:sp>
      <p:sp>
        <p:nvSpPr>
          <p:cNvPr id="85" name="Блок-схема: узел 84">
            <a:hlinkClick r:id="rId72" action="ppaction://hlinksldjump"/>
            <a:extLst>
              <a:ext uri="{FF2B5EF4-FFF2-40B4-BE49-F238E27FC236}">
                <a16:creationId xmlns:a16="http://schemas.microsoft.com/office/drawing/2014/main" xmlns="" id="{638008E1-37CD-3040-C638-8ECC34E27AA2}"/>
              </a:ext>
            </a:extLst>
          </p:cNvPr>
          <p:cNvSpPr/>
          <p:nvPr/>
        </p:nvSpPr>
        <p:spPr>
          <a:xfrm>
            <a:off x="6779217" y="4256812"/>
            <a:ext cx="507630" cy="510451"/>
          </a:xfrm>
          <a:prstGeom prst="flowChartConnector">
            <a:avLst/>
          </a:prstGeom>
          <a:solidFill>
            <a:srgbClr val="FFC000"/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69</a:t>
            </a:r>
          </a:p>
        </p:txBody>
      </p:sp>
      <p:sp>
        <p:nvSpPr>
          <p:cNvPr id="86" name="Блок-схема: узел 85">
            <a:hlinkClick r:id="rId73" action="ppaction://hlinksldjump"/>
            <a:extLst>
              <a:ext uri="{FF2B5EF4-FFF2-40B4-BE49-F238E27FC236}">
                <a16:creationId xmlns:a16="http://schemas.microsoft.com/office/drawing/2014/main" xmlns="" id="{2AB34CEE-BD70-E1A5-D48D-E5ABDBB09CD6}"/>
              </a:ext>
            </a:extLst>
          </p:cNvPr>
          <p:cNvSpPr/>
          <p:nvPr/>
        </p:nvSpPr>
        <p:spPr>
          <a:xfrm>
            <a:off x="7537837" y="4256812"/>
            <a:ext cx="507630" cy="510451"/>
          </a:xfrm>
          <a:prstGeom prst="flowChartConnector">
            <a:avLst/>
          </a:prstGeom>
          <a:solidFill>
            <a:srgbClr val="FFC000"/>
          </a:solidFill>
          <a:effectLst>
            <a:outerShdw blurRad="127000" dist="127000" dir="5400000" sx="90000" sy="90000" algn="t" rotWithShape="0">
              <a:prstClr val="black">
                <a:alpha val="1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800" b="1">
                <a:solidFill>
                  <a:schemeClr val="tx1"/>
                </a:solidFill>
                <a:latin typeface="+mj-lt"/>
              </a:rPr>
              <a:t>70</a:t>
            </a:r>
          </a:p>
        </p:txBody>
      </p:sp>
      <p:sp>
        <p:nvSpPr>
          <p:cNvPr id="87" name="Скругленный прямоугольник 15">
            <a:hlinkClick r:id="" action="ppaction://hlinkshowjump?jump=endshow"/>
            <a:extLst>
              <a:ext uri="{FF2B5EF4-FFF2-40B4-BE49-F238E27FC236}">
                <a16:creationId xmlns:a16="http://schemas.microsoft.com/office/drawing/2014/main" xmlns="" id="{3C159817-EDC9-054D-2563-3A51E19147A4}"/>
              </a:ext>
            </a:extLst>
          </p:cNvPr>
          <p:cNvSpPr/>
          <p:nvPr/>
        </p:nvSpPr>
        <p:spPr>
          <a:xfrm>
            <a:off x="7130819" y="351170"/>
            <a:ext cx="1666410" cy="515261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bg1"/>
            </a:solidFill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ru-RU" sz="1200">
                <a:solidFill>
                  <a:schemeClr val="bg1"/>
                </a:solidFill>
              </a:rPr>
              <a:t>Завершить игру</a:t>
            </a:r>
          </a:p>
        </p:txBody>
      </p:sp>
    </p:spTree>
    <p:extLst>
      <p:ext uri="{BB962C8B-B14F-4D97-AF65-F5344CB8AC3E}">
        <p14:creationId xmlns:p14="http://schemas.microsoft.com/office/powerpoint/2010/main" val="540483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>
                      <p:stCondLst>
                        <p:cond delay="0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4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9" fill="hold">
                      <p:stCondLst>
                        <p:cond delay="0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266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7" fill="hold">
                      <p:stCondLst>
                        <p:cond delay="0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278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9" fill="hold">
                      <p:stCondLst>
                        <p:cond delay="0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84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5" fill="hold">
                      <p:stCondLst>
                        <p:cond delay="0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9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1" fill="hold">
                      <p:stCondLst>
                        <p:cond delay="0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96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7" fill="hold">
                      <p:stCondLst>
                        <p:cond delay="0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308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9" fill="hold">
                      <p:stCondLst>
                        <p:cond delay="0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314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5" fill="hold">
                      <p:stCondLst>
                        <p:cond delay="0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320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1" fill="hold">
                      <p:stCondLst>
                        <p:cond delay="0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326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7" fill="hold">
                      <p:stCondLst>
                        <p:cond delay="0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33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3" fill="hold">
                      <p:stCondLst>
                        <p:cond delay="0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338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9" fill="hold">
                      <p:stCondLst>
                        <p:cond delay="0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344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5" fill="hold">
                      <p:stCondLst>
                        <p:cond delay="0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35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1" fill="hold">
                      <p:stCondLst>
                        <p:cond delay="0"/>
                      </p:stCondLst>
                      <p:childTnLst>
                        <p:par>
                          <p:cTn id="352" fill="hold">
                            <p:stCondLst>
                              <p:cond delay="0"/>
                            </p:stCondLst>
                            <p:childTnLst>
                              <p:par>
                                <p:cTn id="3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56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7" fill="hold">
                      <p:stCondLst>
                        <p:cond delay="0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36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3" fill="hold">
                      <p:stCondLst>
                        <p:cond delay="0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368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9" fill="hold">
                      <p:stCondLst>
                        <p:cond delay="0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374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5" fill="hold">
                      <p:stCondLst>
                        <p:cond delay="0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380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1" fill="hold">
                      <p:stCondLst>
                        <p:cond delay="0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38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7" fill="hold">
                      <p:stCondLst>
                        <p:cond delay="0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92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3" fill="hold">
                      <p:stCondLst>
                        <p:cond delay="0"/>
                      </p:stCondLst>
                      <p:childTnLst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398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9" fill="hold">
                      <p:stCondLst>
                        <p:cond delay="0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404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5" fill="hold">
                      <p:stCondLst>
                        <p:cond delay="0"/>
                      </p:stCondLst>
                      <p:childTnLst>
                        <p:par>
                          <p:cTn id="406" fill="hold">
                            <p:stCondLst>
                              <p:cond delay="0"/>
                            </p:stCondLst>
                            <p:childTnLst>
                              <p:par>
                                <p:cTn id="40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410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1" fill="hold">
                      <p:stCondLst>
                        <p:cond delay="0"/>
                      </p:stCondLst>
                      <p:childTnLst>
                        <p:par>
                          <p:cTn id="412" fill="hold">
                            <p:stCondLst>
                              <p:cond delay="0"/>
                            </p:stCondLst>
                            <p:childTnLst>
                              <p:par>
                                <p:cTn id="4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416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7" fill="hold">
                      <p:stCondLst>
                        <p:cond delay="0"/>
                      </p:stCondLst>
                      <p:childTnLst>
                        <p:par>
                          <p:cTn id="418" fill="hold">
                            <p:stCondLst>
                              <p:cond delay="0"/>
                            </p:stCondLst>
                            <p:childTnLst>
                              <p:par>
                                <p:cTn id="4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70" grpId="0" animBg="1"/>
      <p:bldP spid="71" grpId="0" animBg="1"/>
      <p:bldP spid="72" grpId="0" animBg="1"/>
      <p:bldP spid="73" grpId="0" animBg="1"/>
      <p:bldP spid="2" grpId="0" animBg="1"/>
      <p:bldP spid="3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4" grpId="0" animBg="1"/>
      <p:bldP spid="82" grpId="0" animBg="1"/>
      <p:bldP spid="83" grpId="0" animBg="1"/>
      <p:bldP spid="84" grpId="0" animBg="1"/>
      <p:bldP spid="85" grpId="0" animBg="1"/>
      <p:bldP spid="8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9">
            <a:extLst>
              <a:ext uri="{FF2B5EF4-FFF2-40B4-BE49-F238E27FC236}">
                <a16:creationId xmlns:a16="http://schemas.microsoft.com/office/drawing/2014/main" xmlns="" id="{B1CDACC7-6BD9-5461-F252-92D6449521C0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9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6D82B70-B56B-62F1-C500-22A3C7D327C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8775" y="2574190"/>
            <a:ext cx="3057525" cy="2569310"/>
          </a:xfrm>
          <a:prstGeom prst="rect">
            <a:avLst/>
          </a:prstGeom>
        </p:spPr>
      </p:pic>
      <p:sp>
        <p:nvSpPr>
          <p:cNvPr id="7" name="Скругленная прямоугольная выноска 8">
            <a:extLst>
              <a:ext uri="{FF2B5EF4-FFF2-40B4-BE49-F238E27FC236}">
                <a16:creationId xmlns:a16="http://schemas.microsoft.com/office/drawing/2014/main" xmlns="" id="{A71CE652-9BD6-6EEA-E874-DAEAB77D0C3A}"/>
              </a:ext>
            </a:extLst>
          </p:cNvPr>
          <p:cNvSpPr/>
          <p:nvPr/>
        </p:nvSpPr>
        <p:spPr>
          <a:xfrm>
            <a:off x="2343151" y="2286356"/>
            <a:ext cx="2012950" cy="674481"/>
          </a:xfrm>
          <a:prstGeom prst="wedgeRoundRectCallout">
            <a:avLst>
              <a:gd name="adj1" fmla="val -33086"/>
              <a:gd name="adj2" fmla="val 72385"/>
              <a:gd name="adj3" fmla="val 16667"/>
            </a:avLst>
          </a:prstGeom>
          <a:ln w="25400">
            <a:solidFill>
              <a:srgbClr val="C0000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C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Неверно!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A9035391-7FFD-DACF-9D87-C7FE6469BBB5}"/>
              </a:ext>
            </a:extLst>
          </p:cNvPr>
          <p:cNvSpPr/>
          <p:nvPr/>
        </p:nvSpPr>
        <p:spPr>
          <a:xfrm>
            <a:off x="4751388" y="3268393"/>
            <a:ext cx="4033836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Маршак</a:t>
            </a:r>
          </a:p>
        </p:txBody>
      </p:sp>
      <p:sp>
        <p:nvSpPr>
          <p:cNvPr id="12" name="Скругленный прямоугольник 12">
            <a:extLst>
              <a:ext uri="{FF2B5EF4-FFF2-40B4-BE49-F238E27FC236}">
                <a16:creationId xmlns:a16="http://schemas.microsoft.com/office/drawing/2014/main" xmlns="" id="{C66E590F-65D7-1080-006F-F417B8C7CAD8}"/>
              </a:ext>
            </a:extLst>
          </p:cNvPr>
          <p:cNvSpPr/>
          <p:nvPr/>
        </p:nvSpPr>
        <p:spPr>
          <a:xfrm>
            <a:off x="4751388" y="2339712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Чайковский</a:t>
            </a:r>
          </a:p>
        </p:txBody>
      </p:sp>
      <p:sp>
        <p:nvSpPr>
          <p:cNvPr id="14" name="Скругленный прямоугольник 12">
            <a:extLst>
              <a:ext uri="{FF2B5EF4-FFF2-40B4-BE49-F238E27FC236}">
                <a16:creationId xmlns:a16="http://schemas.microsoft.com/office/drawing/2014/main" xmlns="" id="{4C527CBF-B806-6209-03DA-80D66CDD089C}"/>
              </a:ext>
            </a:extLst>
          </p:cNvPr>
          <p:cNvSpPr/>
          <p:nvPr/>
        </p:nvSpPr>
        <p:spPr>
          <a:xfrm>
            <a:off x="4751388" y="4195546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Барто</a:t>
            </a:r>
          </a:p>
        </p:txBody>
      </p:sp>
      <p:sp>
        <p:nvSpPr>
          <p:cNvPr id="16" name="TextBox 18">
            <a:extLst>
              <a:ext uri="{FF2B5EF4-FFF2-40B4-BE49-F238E27FC236}">
                <a16:creationId xmlns:a16="http://schemas.microsoft.com/office/drawing/2014/main" xmlns="" id="{D3DA83D6-A6DF-C44A-2C9F-AE2B38C87E66}"/>
              </a:ext>
            </a:extLst>
          </p:cNvPr>
          <p:cNvSpPr txBox="1"/>
          <p:nvPr/>
        </p:nvSpPr>
        <p:spPr>
          <a:xfrm>
            <a:off x="358775" y="648146"/>
            <a:ext cx="4321175" cy="10497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Кто автор пьесы «Двенадцать месяцев»?</a:t>
            </a:r>
          </a:p>
        </p:txBody>
      </p:sp>
      <p:sp>
        <p:nvSpPr>
          <p:cNvPr id="17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236AEA7D-F8C9-33D1-4347-5F48E712381E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</p:spTree>
    <p:extLst>
      <p:ext uri="{BB962C8B-B14F-4D97-AF65-F5344CB8AC3E}">
        <p14:creationId xmlns:p14="http://schemas.microsoft.com/office/powerpoint/2010/main" val="1378429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10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28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8" y="2326254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Японии</a:t>
            </a:r>
          </a:p>
        </p:txBody>
      </p:sp>
      <p:sp>
        <p:nvSpPr>
          <p:cNvPr id="29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8" y="3254171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Ирландии</a:t>
            </a:r>
          </a:p>
        </p:txBody>
      </p:sp>
      <p:sp>
        <p:nvSpPr>
          <p:cNvPr id="30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8" y="4182088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Беларуси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5473699" cy="14385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1600" dirty="0">
                <a:latin typeface="+mj-lt"/>
                <a:ea typeface="Tahoma" panose="020B0604030504040204" pitchFamily="34" charset="0"/>
              </a:rPr>
              <a:t>В какой стране действует календарь, в котором есть месяцы с названиями «месяц дружбы», «месяц смены одежды», «месяц окончания дел»?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1C2B943-85FD-977A-335B-D8D8D3F8413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415377" y="2614086"/>
            <a:ext cx="2621735" cy="252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910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9" y="2326254"/>
            <a:ext cx="4033836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В Японии</a:t>
            </a:r>
          </a:p>
        </p:txBody>
      </p:sp>
      <p:sp>
        <p:nvSpPr>
          <p:cNvPr id="3" name="TextBox 19">
            <a:extLst>
              <a:ext uri="{FF2B5EF4-FFF2-40B4-BE49-F238E27FC236}">
                <a16:creationId xmlns:a16="http://schemas.microsoft.com/office/drawing/2014/main" xmlns="" id="{DCFE49EB-2F46-F79F-FC4F-5A1A97755222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10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11" name="Скругленный прямоугольник 12">
            <a:extLst>
              <a:ext uri="{FF2B5EF4-FFF2-40B4-BE49-F238E27FC236}">
                <a16:creationId xmlns:a16="http://schemas.microsoft.com/office/drawing/2014/main" xmlns="" id="{9E5D7198-9AFB-17A5-5473-4E73691554EA}"/>
              </a:ext>
            </a:extLst>
          </p:cNvPr>
          <p:cNvSpPr/>
          <p:nvPr/>
        </p:nvSpPr>
        <p:spPr>
          <a:xfrm>
            <a:off x="4751387" y="3262914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Ирландии</a:t>
            </a:r>
          </a:p>
        </p:txBody>
      </p:sp>
      <p:sp>
        <p:nvSpPr>
          <p:cNvPr id="12" name="Скругленный прямоугольник 12">
            <a:extLst>
              <a:ext uri="{FF2B5EF4-FFF2-40B4-BE49-F238E27FC236}">
                <a16:creationId xmlns:a16="http://schemas.microsoft.com/office/drawing/2014/main" xmlns="" id="{CB98A357-5AF9-AB3C-688E-41D7F39930DE}"/>
              </a:ext>
            </a:extLst>
          </p:cNvPr>
          <p:cNvSpPr/>
          <p:nvPr/>
        </p:nvSpPr>
        <p:spPr>
          <a:xfrm>
            <a:off x="4751387" y="4190831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Беларуси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E6C27C1-F162-CE3D-AA6F-C490CA4F649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415377" y="2614086"/>
            <a:ext cx="2621735" cy="2529414"/>
          </a:xfrm>
          <a:prstGeom prst="rect">
            <a:avLst/>
          </a:prstGeom>
        </p:spPr>
      </p:pic>
      <p:sp>
        <p:nvSpPr>
          <p:cNvPr id="6" name="Скругленная прямоугольная выноска 8">
            <a:extLst>
              <a:ext uri="{FF2B5EF4-FFF2-40B4-BE49-F238E27FC236}">
                <a16:creationId xmlns:a16="http://schemas.microsoft.com/office/drawing/2014/main" xmlns="" id="{A437D8C4-C2C7-FA9B-6336-D4493BA3A9FA}"/>
              </a:ext>
            </a:extLst>
          </p:cNvPr>
          <p:cNvSpPr/>
          <p:nvPr/>
        </p:nvSpPr>
        <p:spPr>
          <a:xfrm>
            <a:off x="2343151" y="2286356"/>
            <a:ext cx="2012950" cy="674481"/>
          </a:xfrm>
          <a:prstGeom prst="wedgeRoundRectCallout">
            <a:avLst>
              <a:gd name="adj1" fmla="val -33086"/>
              <a:gd name="adj2" fmla="val 72385"/>
              <a:gd name="adj3" fmla="val 16667"/>
            </a:avLst>
          </a:prstGeom>
          <a:ln w="25400">
            <a:solidFill>
              <a:srgbClr val="00B05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00B05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xmlns="" id="{3B8668E3-0005-5FBE-6C88-B68905F461F7}"/>
              </a:ext>
            </a:extLst>
          </p:cNvPr>
          <p:cNvSpPr txBox="1"/>
          <p:nvPr/>
        </p:nvSpPr>
        <p:spPr>
          <a:xfrm>
            <a:off x="358775" y="648146"/>
            <a:ext cx="5473699" cy="14385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1600" dirty="0">
                <a:latin typeface="+mj-lt"/>
                <a:ea typeface="Tahoma" panose="020B0604030504040204" pitchFamily="34" charset="0"/>
              </a:rPr>
              <a:t>В какой стране действует календарь, в котором есть месяцы с названиями «месяц дружбы», «месяц смены одежды», «месяц окончания дел»?</a:t>
            </a:r>
          </a:p>
        </p:txBody>
      </p:sp>
      <p:sp>
        <p:nvSpPr>
          <p:cNvPr id="13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AF53BB55-3F41-6D7B-0291-2853218E0C00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</p:spTree>
    <p:extLst>
      <p:ext uri="{BB962C8B-B14F-4D97-AF65-F5344CB8AC3E}">
        <p14:creationId xmlns:p14="http://schemas.microsoft.com/office/powerpoint/2010/main" val="4027000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4E0BE983-DC43-4AAD-8607-21935E2564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2000" y="0"/>
            <a:ext cx="1152000" cy="252000"/>
          </a:xfrm>
          <a:prstGeom prst="rect">
            <a:avLst/>
          </a:prstGeom>
        </p:spPr>
      </p:pic>
      <p:sp>
        <p:nvSpPr>
          <p:cNvPr id="4" name="TextBox 19">
            <a:extLst>
              <a:ext uri="{FF2B5EF4-FFF2-40B4-BE49-F238E27FC236}">
                <a16:creationId xmlns:a16="http://schemas.microsoft.com/office/drawing/2014/main" xmlns="" id="{B1CDACC7-6BD9-5461-F252-92D6449521C0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10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B75FEE07-46B5-9541-B1B9-87CF8A9652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415377" y="2614086"/>
            <a:ext cx="2621735" cy="2529414"/>
          </a:xfrm>
          <a:prstGeom prst="rect">
            <a:avLst/>
          </a:prstGeom>
        </p:spPr>
      </p:pic>
      <p:sp>
        <p:nvSpPr>
          <p:cNvPr id="6" name="Скругленная прямоугольная выноска 8">
            <a:extLst>
              <a:ext uri="{FF2B5EF4-FFF2-40B4-BE49-F238E27FC236}">
                <a16:creationId xmlns:a16="http://schemas.microsoft.com/office/drawing/2014/main" xmlns="" id="{9577F96C-6906-2F50-2114-923BDFB891D7}"/>
              </a:ext>
            </a:extLst>
          </p:cNvPr>
          <p:cNvSpPr/>
          <p:nvPr/>
        </p:nvSpPr>
        <p:spPr>
          <a:xfrm>
            <a:off x="2343151" y="2286356"/>
            <a:ext cx="2012950" cy="674481"/>
          </a:xfrm>
          <a:prstGeom prst="wedgeRoundRectCallout">
            <a:avLst>
              <a:gd name="adj1" fmla="val -33086"/>
              <a:gd name="adj2" fmla="val 72385"/>
              <a:gd name="adj3" fmla="val 16667"/>
            </a:avLst>
          </a:prstGeom>
          <a:ln w="25400">
            <a:solidFill>
              <a:srgbClr val="C0000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C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Неверно!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D664BD77-8C6D-15C7-F1D4-3FD61724FD16}"/>
              </a:ext>
            </a:extLst>
          </p:cNvPr>
          <p:cNvSpPr/>
          <p:nvPr/>
        </p:nvSpPr>
        <p:spPr>
          <a:xfrm>
            <a:off x="4751389" y="2326254"/>
            <a:ext cx="4033836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В Японии</a:t>
            </a:r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xmlns="" id="{7A8411ED-AB72-0E1F-23D7-622FF406B90B}"/>
              </a:ext>
            </a:extLst>
          </p:cNvPr>
          <p:cNvSpPr/>
          <p:nvPr/>
        </p:nvSpPr>
        <p:spPr>
          <a:xfrm>
            <a:off x="4751387" y="3262914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Ирландии</a:t>
            </a:r>
          </a:p>
        </p:txBody>
      </p:sp>
      <p:sp>
        <p:nvSpPr>
          <p:cNvPr id="15" name="Скругленный прямоугольник 12">
            <a:extLst>
              <a:ext uri="{FF2B5EF4-FFF2-40B4-BE49-F238E27FC236}">
                <a16:creationId xmlns:a16="http://schemas.microsoft.com/office/drawing/2014/main" xmlns="" id="{E502836E-88D1-6EC7-29F6-DCD3659F3F69}"/>
              </a:ext>
            </a:extLst>
          </p:cNvPr>
          <p:cNvSpPr/>
          <p:nvPr/>
        </p:nvSpPr>
        <p:spPr>
          <a:xfrm>
            <a:off x="4751387" y="4190831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Беларуси</a:t>
            </a:r>
          </a:p>
        </p:txBody>
      </p:sp>
      <p:sp>
        <p:nvSpPr>
          <p:cNvPr id="16" name="TextBox 18">
            <a:extLst>
              <a:ext uri="{FF2B5EF4-FFF2-40B4-BE49-F238E27FC236}">
                <a16:creationId xmlns:a16="http://schemas.microsoft.com/office/drawing/2014/main" xmlns="" id="{2C02425C-2A66-9EC1-C388-C8C54AF33585}"/>
              </a:ext>
            </a:extLst>
          </p:cNvPr>
          <p:cNvSpPr txBox="1"/>
          <p:nvPr/>
        </p:nvSpPr>
        <p:spPr>
          <a:xfrm>
            <a:off x="358775" y="648146"/>
            <a:ext cx="5473699" cy="14385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1600" dirty="0">
                <a:latin typeface="+mj-lt"/>
                <a:ea typeface="Tahoma" panose="020B0604030504040204" pitchFamily="34" charset="0"/>
              </a:rPr>
              <a:t>В какой стране действует календарь, в котором есть месяцы с названиями «месяц дружбы», «месяц смены одежды», «месяц окончания дел»?</a:t>
            </a:r>
          </a:p>
        </p:txBody>
      </p:sp>
      <p:sp>
        <p:nvSpPr>
          <p:cNvPr id="17" name="Скругленный прямоугольник 15">
            <a:hlinkClick r:id="rId4" action="ppaction://hlinksldjump"/>
            <a:extLst>
              <a:ext uri="{FF2B5EF4-FFF2-40B4-BE49-F238E27FC236}">
                <a16:creationId xmlns:a16="http://schemas.microsoft.com/office/drawing/2014/main" xmlns="" id="{798231D7-9516-ACAE-3E3D-3B0B49B285F2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</p:spTree>
    <p:extLst>
      <p:ext uri="{BB962C8B-B14F-4D97-AF65-F5344CB8AC3E}">
        <p14:creationId xmlns:p14="http://schemas.microsoft.com/office/powerpoint/2010/main" val="190273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11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28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5298511" y="2335765"/>
            <a:ext cx="3486714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Японцы</a:t>
            </a:r>
          </a:p>
        </p:txBody>
      </p:sp>
      <p:sp>
        <p:nvSpPr>
          <p:cNvPr id="29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5298511" y="3263682"/>
            <a:ext cx="3486714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Белорусы</a:t>
            </a:r>
          </a:p>
        </p:txBody>
      </p:sp>
      <p:sp>
        <p:nvSpPr>
          <p:cNvPr id="30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5298511" y="4191599"/>
            <a:ext cx="3486714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Голландцы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5382351" cy="12926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1400" dirty="0">
                <a:latin typeface="+mj-lt"/>
                <a:ea typeface="Tahoma" panose="020B0604030504040204" pitchFamily="34" charset="0"/>
              </a:rPr>
              <a:t>Какой народ в XIX веке изображал Деда Мороза стройным мужчиной спортивного телосложения, умело прочищающим </a:t>
            </a:r>
            <a:r>
              <a:rPr lang="ru-RU" sz="1400" dirty="0" smtClean="0">
                <a:latin typeface="+mj-lt"/>
                <a:ea typeface="Tahoma" panose="020B0604030504040204" pitchFamily="34" charset="0"/>
              </a:rPr>
              <a:t>дымоходы в домах, </a:t>
            </a:r>
            <a:r>
              <a:rPr lang="ru-RU" sz="1400" dirty="0">
                <a:latin typeface="+mj-lt"/>
                <a:ea typeface="Tahoma" panose="020B0604030504040204" pitchFamily="34" charset="0"/>
              </a:rPr>
              <a:t>через которые он одаривал детей подарками?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C9B8714-6EC6-997B-9199-B2E19A5B036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87904" y="2290948"/>
            <a:ext cx="4573968" cy="2852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248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>
            <a:extLst>
              <a:ext uri="{FF2B5EF4-FFF2-40B4-BE49-F238E27FC236}">
                <a16:creationId xmlns:a16="http://schemas.microsoft.com/office/drawing/2014/main" xmlns="" id="{DCFE49EB-2F46-F79F-FC4F-5A1A97755222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11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6" name="Скругленный прямоугольник 12">
            <a:extLst>
              <a:ext uri="{FF2B5EF4-FFF2-40B4-BE49-F238E27FC236}">
                <a16:creationId xmlns:a16="http://schemas.microsoft.com/office/drawing/2014/main" xmlns="" id="{C9A6E933-81AC-7053-C159-CCC5E6071E50}"/>
              </a:ext>
            </a:extLst>
          </p:cNvPr>
          <p:cNvSpPr/>
          <p:nvPr/>
        </p:nvSpPr>
        <p:spPr>
          <a:xfrm>
            <a:off x="5297706" y="3263682"/>
            <a:ext cx="3486714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Белорусы</a:t>
            </a:r>
          </a:p>
        </p:txBody>
      </p:sp>
      <p:sp>
        <p:nvSpPr>
          <p:cNvPr id="7" name="Скругленный прямоугольник 12">
            <a:extLst>
              <a:ext uri="{FF2B5EF4-FFF2-40B4-BE49-F238E27FC236}">
                <a16:creationId xmlns:a16="http://schemas.microsoft.com/office/drawing/2014/main" xmlns="" id="{4DA14551-F7C8-183F-A2D6-855DFAB06D84}"/>
              </a:ext>
            </a:extLst>
          </p:cNvPr>
          <p:cNvSpPr/>
          <p:nvPr/>
        </p:nvSpPr>
        <p:spPr>
          <a:xfrm>
            <a:off x="5297706" y="4191599"/>
            <a:ext cx="3486714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Голландцы</a:t>
            </a:r>
          </a:p>
        </p:txBody>
      </p:sp>
      <p:sp>
        <p:nvSpPr>
          <p:cNvPr id="15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996721EF-F320-E583-9BD0-964518D0AB60}"/>
              </a:ext>
            </a:extLst>
          </p:cNvPr>
          <p:cNvSpPr/>
          <p:nvPr/>
        </p:nvSpPr>
        <p:spPr>
          <a:xfrm>
            <a:off x="5297705" y="2350437"/>
            <a:ext cx="3507113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Японцы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C5E548DF-C12D-2BB3-76A6-91236221AD0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87904" y="2290948"/>
            <a:ext cx="4573968" cy="2852552"/>
          </a:xfrm>
          <a:prstGeom prst="rect">
            <a:avLst/>
          </a:prstGeom>
        </p:spPr>
      </p:pic>
      <p:sp>
        <p:nvSpPr>
          <p:cNvPr id="4" name="Скругленная прямоугольная выноска 8">
            <a:extLst>
              <a:ext uri="{FF2B5EF4-FFF2-40B4-BE49-F238E27FC236}">
                <a16:creationId xmlns:a16="http://schemas.microsoft.com/office/drawing/2014/main" xmlns="" id="{80481673-0FA8-7504-AC6B-F5973A596998}"/>
              </a:ext>
            </a:extLst>
          </p:cNvPr>
          <p:cNvSpPr/>
          <p:nvPr/>
        </p:nvSpPr>
        <p:spPr>
          <a:xfrm>
            <a:off x="2844988" y="2234509"/>
            <a:ext cx="2012950" cy="674481"/>
          </a:xfrm>
          <a:prstGeom prst="wedgeRoundRectCallout">
            <a:avLst>
              <a:gd name="adj1" fmla="val -33086"/>
              <a:gd name="adj2" fmla="val 72385"/>
              <a:gd name="adj3" fmla="val 16667"/>
            </a:avLst>
          </a:prstGeom>
          <a:ln w="25400">
            <a:solidFill>
              <a:srgbClr val="00B05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00B05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B7D14705-237F-1439-D2C2-A7DA1059BF00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  <p:sp>
        <p:nvSpPr>
          <p:cNvPr id="8" name="TextBox 18">
            <a:extLst>
              <a:ext uri="{FF2B5EF4-FFF2-40B4-BE49-F238E27FC236}">
                <a16:creationId xmlns:a16="http://schemas.microsoft.com/office/drawing/2014/main" xmlns="" id="{44F0BD3C-CC36-D420-6441-1A43BD6936C9}"/>
              </a:ext>
            </a:extLst>
          </p:cNvPr>
          <p:cNvSpPr txBox="1"/>
          <p:nvPr/>
        </p:nvSpPr>
        <p:spPr>
          <a:xfrm>
            <a:off x="358775" y="648146"/>
            <a:ext cx="5382351" cy="12926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1400" dirty="0">
                <a:latin typeface="+mj-lt"/>
                <a:ea typeface="Tahoma" panose="020B0604030504040204" pitchFamily="34" charset="0"/>
              </a:rPr>
              <a:t>Какой народ в XIX веке изображал Деда Мороза стройным мужчиной спортивного телосложения, умело прочищающим </a:t>
            </a:r>
            <a:r>
              <a:rPr lang="ru-RU" sz="1400" dirty="0" smtClean="0">
                <a:latin typeface="+mj-lt"/>
                <a:ea typeface="Tahoma" panose="020B0604030504040204" pitchFamily="34" charset="0"/>
              </a:rPr>
              <a:t>дымоходы в домах, </a:t>
            </a:r>
            <a:r>
              <a:rPr lang="ru-RU" sz="1400" dirty="0">
                <a:latin typeface="+mj-lt"/>
                <a:ea typeface="Tahoma" panose="020B0604030504040204" pitchFamily="34" charset="0"/>
              </a:rPr>
              <a:t>через которые он одаривал детей подарками?</a:t>
            </a:r>
          </a:p>
        </p:txBody>
      </p:sp>
    </p:spTree>
    <p:extLst>
      <p:ext uri="{BB962C8B-B14F-4D97-AF65-F5344CB8AC3E}">
        <p14:creationId xmlns:p14="http://schemas.microsoft.com/office/powerpoint/2010/main" val="186656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9">
            <a:extLst>
              <a:ext uri="{FF2B5EF4-FFF2-40B4-BE49-F238E27FC236}">
                <a16:creationId xmlns:a16="http://schemas.microsoft.com/office/drawing/2014/main" xmlns="" id="{B1CDACC7-6BD9-5461-F252-92D6449521C0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11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1614AC2-6066-EDBB-08C9-A8D90FE9330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87904" y="2290948"/>
            <a:ext cx="4573968" cy="2852552"/>
          </a:xfrm>
          <a:prstGeom prst="rect">
            <a:avLst/>
          </a:prstGeom>
        </p:spPr>
      </p:pic>
      <p:sp>
        <p:nvSpPr>
          <p:cNvPr id="7" name="Скругленная прямоугольная выноска 8">
            <a:extLst>
              <a:ext uri="{FF2B5EF4-FFF2-40B4-BE49-F238E27FC236}">
                <a16:creationId xmlns:a16="http://schemas.microsoft.com/office/drawing/2014/main" xmlns="" id="{08A4C051-A7D4-6DA2-F6FD-ECC37DD8B6A9}"/>
              </a:ext>
            </a:extLst>
          </p:cNvPr>
          <p:cNvSpPr/>
          <p:nvPr/>
        </p:nvSpPr>
        <p:spPr>
          <a:xfrm>
            <a:off x="2778935" y="2142665"/>
            <a:ext cx="2012950" cy="674481"/>
          </a:xfrm>
          <a:prstGeom prst="wedgeRoundRectCallout">
            <a:avLst>
              <a:gd name="adj1" fmla="val -33086"/>
              <a:gd name="adj2" fmla="val 72385"/>
              <a:gd name="adj3" fmla="val 16667"/>
            </a:avLst>
          </a:prstGeom>
          <a:ln w="25400">
            <a:solidFill>
              <a:srgbClr val="C0000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C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Неверно!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12">
            <a:extLst>
              <a:ext uri="{FF2B5EF4-FFF2-40B4-BE49-F238E27FC236}">
                <a16:creationId xmlns:a16="http://schemas.microsoft.com/office/drawing/2014/main" xmlns="" id="{ACEF270B-E1AD-204F-FD00-5765A287C265}"/>
              </a:ext>
            </a:extLst>
          </p:cNvPr>
          <p:cNvSpPr/>
          <p:nvPr/>
        </p:nvSpPr>
        <p:spPr>
          <a:xfrm>
            <a:off x="5297706" y="3263682"/>
            <a:ext cx="3486714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Беларусы</a:t>
            </a:r>
          </a:p>
        </p:txBody>
      </p:sp>
      <p:sp>
        <p:nvSpPr>
          <p:cNvPr id="12" name="Скругленный прямоугольник 12">
            <a:extLst>
              <a:ext uri="{FF2B5EF4-FFF2-40B4-BE49-F238E27FC236}">
                <a16:creationId xmlns:a16="http://schemas.microsoft.com/office/drawing/2014/main" xmlns="" id="{C6977DE2-3541-6732-AB0B-6E0BDE0DA095}"/>
              </a:ext>
            </a:extLst>
          </p:cNvPr>
          <p:cNvSpPr/>
          <p:nvPr/>
        </p:nvSpPr>
        <p:spPr>
          <a:xfrm>
            <a:off x="5297706" y="4191599"/>
            <a:ext cx="3486714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Голландцы</a:t>
            </a:r>
          </a:p>
        </p:txBody>
      </p:sp>
      <p:sp>
        <p:nvSpPr>
          <p:cNvPr id="14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61F9B144-DE98-8B98-A5DE-0653B6F60BDB}"/>
              </a:ext>
            </a:extLst>
          </p:cNvPr>
          <p:cNvSpPr/>
          <p:nvPr/>
        </p:nvSpPr>
        <p:spPr>
          <a:xfrm>
            <a:off x="5297705" y="2350437"/>
            <a:ext cx="3507113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Японцы</a:t>
            </a:r>
          </a:p>
        </p:txBody>
      </p:sp>
      <p:sp>
        <p:nvSpPr>
          <p:cNvPr id="17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7B34FE6A-6FCC-62E6-97D0-2583DF12894A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  <p:sp>
        <p:nvSpPr>
          <p:cNvPr id="11" name="TextBox 18">
            <a:extLst>
              <a:ext uri="{FF2B5EF4-FFF2-40B4-BE49-F238E27FC236}">
                <a16:creationId xmlns:a16="http://schemas.microsoft.com/office/drawing/2014/main" xmlns="" id="{44F0BD3C-CC36-D420-6441-1A43BD6936C9}"/>
              </a:ext>
            </a:extLst>
          </p:cNvPr>
          <p:cNvSpPr txBox="1"/>
          <p:nvPr/>
        </p:nvSpPr>
        <p:spPr>
          <a:xfrm>
            <a:off x="358775" y="648146"/>
            <a:ext cx="5382351" cy="12926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1400" dirty="0">
                <a:latin typeface="+mj-lt"/>
                <a:ea typeface="Tahoma" panose="020B0604030504040204" pitchFamily="34" charset="0"/>
              </a:rPr>
              <a:t>Какой народ в XIX веке изображал Деда Мороза стройным мужчиной спортивного телосложения, умело прочищающим </a:t>
            </a:r>
            <a:r>
              <a:rPr lang="ru-RU" sz="1400" dirty="0" smtClean="0">
                <a:latin typeface="+mj-lt"/>
                <a:ea typeface="Tahoma" panose="020B0604030504040204" pitchFamily="34" charset="0"/>
              </a:rPr>
              <a:t>дымоходы в домах, </a:t>
            </a:r>
            <a:r>
              <a:rPr lang="ru-RU" sz="1400" dirty="0">
                <a:latin typeface="+mj-lt"/>
                <a:ea typeface="Tahoma" panose="020B0604030504040204" pitchFamily="34" charset="0"/>
              </a:rPr>
              <a:t>через которые он одаривал детей подарками?</a:t>
            </a:r>
          </a:p>
        </p:txBody>
      </p:sp>
    </p:spTree>
    <p:extLst>
      <p:ext uri="{BB962C8B-B14F-4D97-AF65-F5344CB8AC3E}">
        <p14:creationId xmlns:p14="http://schemas.microsoft.com/office/powerpoint/2010/main" val="502715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12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28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947782" y="2335765"/>
            <a:ext cx="3837443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Венгрии </a:t>
            </a:r>
          </a:p>
        </p:txBody>
      </p:sp>
      <p:sp>
        <p:nvSpPr>
          <p:cNvPr id="29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947782" y="3263682"/>
            <a:ext cx="3837443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Швеции</a:t>
            </a:r>
          </a:p>
        </p:txBody>
      </p:sp>
      <p:sp>
        <p:nvSpPr>
          <p:cNvPr id="30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947782" y="4191599"/>
            <a:ext cx="3837443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На Кубе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5473700" cy="10691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1600" dirty="0">
                <a:latin typeface="+mj-lt"/>
                <a:ea typeface="Tahoma" panose="020B0604030504040204" pitchFamily="34" charset="0"/>
              </a:rPr>
              <a:t>В какой стране сутулый дедушка с большим носом вместе с карликом (гномом) оставляют новогодние подарки прямо на подоконнике?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A38DFBD-AAD7-A4E0-C53B-EB8FA103129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298518" y="2389069"/>
            <a:ext cx="3778400" cy="2754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609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FB9DFEB-5CEB-AD10-B29D-4AADC49AD13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298518" y="2389069"/>
            <a:ext cx="3778400" cy="2754432"/>
          </a:xfrm>
          <a:prstGeom prst="rect">
            <a:avLst/>
          </a:prstGeom>
        </p:spPr>
      </p:pic>
      <p:sp>
        <p:nvSpPr>
          <p:cNvPr id="28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947782" y="3263682"/>
            <a:ext cx="3826614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В Швеции</a:t>
            </a:r>
          </a:p>
        </p:txBody>
      </p:sp>
      <p:sp>
        <p:nvSpPr>
          <p:cNvPr id="6" name="TextBox 19">
            <a:extLst>
              <a:ext uri="{FF2B5EF4-FFF2-40B4-BE49-F238E27FC236}">
                <a16:creationId xmlns:a16="http://schemas.microsoft.com/office/drawing/2014/main" xmlns="" id="{A035B435-1EBA-14F5-0476-C7277C33B9D4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12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2">
            <a:extLst>
              <a:ext uri="{FF2B5EF4-FFF2-40B4-BE49-F238E27FC236}">
                <a16:creationId xmlns:a16="http://schemas.microsoft.com/office/drawing/2014/main" xmlns="" id="{9AC060F9-FDDA-26A1-0CD8-B8E216550572}"/>
              </a:ext>
            </a:extLst>
          </p:cNvPr>
          <p:cNvSpPr/>
          <p:nvPr/>
        </p:nvSpPr>
        <p:spPr>
          <a:xfrm>
            <a:off x="4947782" y="2335765"/>
            <a:ext cx="3837443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Венгрии </a:t>
            </a:r>
          </a:p>
        </p:txBody>
      </p:sp>
      <p:sp>
        <p:nvSpPr>
          <p:cNvPr id="11" name="Скругленный прямоугольник 12">
            <a:extLst>
              <a:ext uri="{FF2B5EF4-FFF2-40B4-BE49-F238E27FC236}">
                <a16:creationId xmlns:a16="http://schemas.microsoft.com/office/drawing/2014/main" xmlns="" id="{8E0CC4FA-189E-7AFE-067C-8381A1E160EC}"/>
              </a:ext>
            </a:extLst>
          </p:cNvPr>
          <p:cNvSpPr/>
          <p:nvPr/>
        </p:nvSpPr>
        <p:spPr>
          <a:xfrm>
            <a:off x="4947782" y="4191599"/>
            <a:ext cx="3837443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На Кубе</a:t>
            </a:r>
          </a:p>
        </p:txBody>
      </p:sp>
      <p:sp>
        <p:nvSpPr>
          <p:cNvPr id="7" name="Скругленная прямоугольная выноска 8">
            <a:extLst>
              <a:ext uri="{FF2B5EF4-FFF2-40B4-BE49-F238E27FC236}">
                <a16:creationId xmlns:a16="http://schemas.microsoft.com/office/drawing/2014/main" xmlns="" id="{97B59BC1-87A6-C9AB-420C-9C1662DC9C33}"/>
              </a:ext>
            </a:extLst>
          </p:cNvPr>
          <p:cNvSpPr/>
          <p:nvPr/>
        </p:nvSpPr>
        <p:spPr>
          <a:xfrm>
            <a:off x="2559050" y="1942720"/>
            <a:ext cx="2012950" cy="674481"/>
          </a:xfrm>
          <a:prstGeom prst="wedgeRoundRectCallout">
            <a:avLst>
              <a:gd name="adj1" fmla="val -33086"/>
              <a:gd name="adj2" fmla="val 72385"/>
              <a:gd name="adj3" fmla="val 16667"/>
            </a:avLst>
          </a:prstGeom>
          <a:ln w="25400">
            <a:solidFill>
              <a:srgbClr val="00B05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00B05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8">
            <a:extLst>
              <a:ext uri="{FF2B5EF4-FFF2-40B4-BE49-F238E27FC236}">
                <a16:creationId xmlns:a16="http://schemas.microsoft.com/office/drawing/2014/main" xmlns="" id="{4DE3D95E-9F2F-D0D0-93FF-C7C236C8F40F}"/>
              </a:ext>
            </a:extLst>
          </p:cNvPr>
          <p:cNvSpPr txBox="1"/>
          <p:nvPr/>
        </p:nvSpPr>
        <p:spPr>
          <a:xfrm>
            <a:off x="358775" y="648146"/>
            <a:ext cx="5473700" cy="10691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1600" dirty="0">
                <a:latin typeface="+mj-lt"/>
                <a:ea typeface="Tahoma" panose="020B0604030504040204" pitchFamily="34" charset="0"/>
              </a:rPr>
              <a:t>В какой стране сутулый дедушка с большим носом вместе с карликом (гномом) оставляют новогодние подарки прямо на подоконнике?</a:t>
            </a:r>
          </a:p>
        </p:txBody>
      </p:sp>
      <p:sp>
        <p:nvSpPr>
          <p:cNvPr id="13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553F797D-43FA-6920-A24D-D88D1E0D67A9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</p:spTree>
    <p:extLst>
      <p:ext uri="{BB962C8B-B14F-4D97-AF65-F5344CB8AC3E}">
        <p14:creationId xmlns:p14="http://schemas.microsoft.com/office/powerpoint/2010/main" val="1544743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9">
            <a:extLst>
              <a:ext uri="{FF2B5EF4-FFF2-40B4-BE49-F238E27FC236}">
                <a16:creationId xmlns:a16="http://schemas.microsoft.com/office/drawing/2014/main" xmlns="" id="{A035B435-1EBA-14F5-0476-C7277C33B9D4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12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0EE744D-A118-C3FA-3298-0461AB7083B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298518" y="2389069"/>
            <a:ext cx="3778400" cy="2754432"/>
          </a:xfrm>
          <a:prstGeom prst="rect">
            <a:avLst/>
          </a:prstGeom>
        </p:spPr>
      </p:pic>
      <p:sp>
        <p:nvSpPr>
          <p:cNvPr id="11" name="Скругленная прямоугольная выноска 8">
            <a:extLst>
              <a:ext uri="{FF2B5EF4-FFF2-40B4-BE49-F238E27FC236}">
                <a16:creationId xmlns:a16="http://schemas.microsoft.com/office/drawing/2014/main" xmlns="" id="{42EE0CBB-0DE2-A641-0CC3-EEC9A497020E}"/>
              </a:ext>
            </a:extLst>
          </p:cNvPr>
          <p:cNvSpPr/>
          <p:nvPr/>
        </p:nvSpPr>
        <p:spPr>
          <a:xfrm>
            <a:off x="2667000" y="1942720"/>
            <a:ext cx="2012950" cy="674481"/>
          </a:xfrm>
          <a:prstGeom prst="wedgeRoundRectCallout">
            <a:avLst>
              <a:gd name="adj1" fmla="val -33086"/>
              <a:gd name="adj2" fmla="val 72385"/>
              <a:gd name="adj3" fmla="val 16667"/>
            </a:avLst>
          </a:prstGeom>
          <a:ln w="25400">
            <a:solidFill>
              <a:srgbClr val="C0000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C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Неверно!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7A763036-D0A4-631E-3C99-5CE2DB785E83}"/>
              </a:ext>
            </a:extLst>
          </p:cNvPr>
          <p:cNvSpPr/>
          <p:nvPr/>
        </p:nvSpPr>
        <p:spPr>
          <a:xfrm>
            <a:off x="4947782" y="3263682"/>
            <a:ext cx="3826614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В Швеции</a:t>
            </a:r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xmlns="" id="{3A5C2F21-0C67-5A0A-3A8B-DE9D2AD8A926}"/>
              </a:ext>
            </a:extLst>
          </p:cNvPr>
          <p:cNvSpPr/>
          <p:nvPr/>
        </p:nvSpPr>
        <p:spPr>
          <a:xfrm>
            <a:off x="4947782" y="2335765"/>
            <a:ext cx="3837443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Венгрии </a:t>
            </a:r>
          </a:p>
        </p:txBody>
      </p:sp>
      <p:sp>
        <p:nvSpPr>
          <p:cNvPr id="15" name="Скругленный прямоугольник 12">
            <a:extLst>
              <a:ext uri="{FF2B5EF4-FFF2-40B4-BE49-F238E27FC236}">
                <a16:creationId xmlns:a16="http://schemas.microsoft.com/office/drawing/2014/main" xmlns="" id="{6714426C-2F23-0D24-9866-CAFA22EB47E0}"/>
              </a:ext>
            </a:extLst>
          </p:cNvPr>
          <p:cNvSpPr/>
          <p:nvPr/>
        </p:nvSpPr>
        <p:spPr>
          <a:xfrm>
            <a:off x="4947782" y="4191599"/>
            <a:ext cx="3837443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На Кубе</a:t>
            </a:r>
          </a:p>
        </p:txBody>
      </p:sp>
      <p:sp>
        <p:nvSpPr>
          <p:cNvPr id="16" name="TextBox 18">
            <a:extLst>
              <a:ext uri="{FF2B5EF4-FFF2-40B4-BE49-F238E27FC236}">
                <a16:creationId xmlns:a16="http://schemas.microsoft.com/office/drawing/2014/main" xmlns="" id="{A794258F-149A-0E42-22BD-645B1DFE2394}"/>
              </a:ext>
            </a:extLst>
          </p:cNvPr>
          <p:cNvSpPr txBox="1"/>
          <p:nvPr/>
        </p:nvSpPr>
        <p:spPr>
          <a:xfrm>
            <a:off x="358775" y="648146"/>
            <a:ext cx="5473700" cy="10691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1600" dirty="0">
                <a:latin typeface="+mj-lt"/>
                <a:ea typeface="Tahoma" panose="020B0604030504040204" pitchFamily="34" charset="0"/>
              </a:rPr>
              <a:t>В какой стране сутулый дедушка с большим носом вместе с карликом (гномом) оставляют новогодние подарки прямо на подоконнике?</a:t>
            </a:r>
          </a:p>
        </p:txBody>
      </p:sp>
      <p:sp>
        <p:nvSpPr>
          <p:cNvPr id="17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78614346-534E-ED16-2255-1B53A76A8EBF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</p:spTree>
    <p:extLst>
      <p:ext uri="{BB962C8B-B14F-4D97-AF65-F5344CB8AC3E}">
        <p14:creationId xmlns:p14="http://schemas.microsoft.com/office/powerpoint/2010/main" val="1230079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DD4935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DD4935"/>
                </a:solidFill>
                <a:ea typeface="Roboto Slab" pitchFamily="2" charset="0"/>
              </a:rPr>
              <a:t>1</a:t>
            </a:r>
            <a:endParaRPr lang="en-US" sz="1200" b="1" spc="185">
              <a:solidFill>
                <a:srgbClr val="DD4935"/>
              </a:solidFill>
              <a:ea typeface="Roboto Slab" pitchFamily="2" charset="0"/>
            </a:endParaRPr>
          </a:p>
        </p:txBody>
      </p:sp>
      <p:sp>
        <p:nvSpPr>
          <p:cNvPr id="28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679950" y="2328780"/>
            <a:ext cx="4105275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 dirty="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 dirty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Венгрии </a:t>
            </a:r>
          </a:p>
        </p:txBody>
      </p:sp>
      <p:sp>
        <p:nvSpPr>
          <p:cNvPr id="29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679950" y="3256697"/>
            <a:ext cx="4105275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 dirty="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 dirty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Англии </a:t>
            </a:r>
          </a:p>
        </p:txBody>
      </p:sp>
      <p:sp>
        <p:nvSpPr>
          <p:cNvPr id="30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679950" y="4184614"/>
            <a:ext cx="4105275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России 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4F690026-4AAD-64EA-CFF1-606C1447DB4C}"/>
              </a:ext>
            </a:extLst>
          </p:cNvPr>
          <p:cNvSpPr txBox="1"/>
          <p:nvPr/>
        </p:nvSpPr>
        <p:spPr>
          <a:xfrm>
            <a:off x="323849" y="605587"/>
            <a:ext cx="7083947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В какой стране есть традиция дарить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на Новый год друзьям глиняные фигурки?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96" t="16652" r="28397" b="43967"/>
          <a:stretch/>
        </p:blipFill>
        <p:spPr>
          <a:xfrm flipH="1">
            <a:off x="323850" y="2070682"/>
            <a:ext cx="2338327" cy="25736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13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28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8" y="2335765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Яблоки</a:t>
            </a:r>
          </a:p>
        </p:txBody>
      </p:sp>
      <p:sp>
        <p:nvSpPr>
          <p:cNvPr id="29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8" y="3263682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Гранаты</a:t>
            </a:r>
          </a:p>
        </p:txBody>
      </p:sp>
      <p:sp>
        <p:nvSpPr>
          <p:cNvPr id="30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8" y="4191599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Груши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5473700" cy="12464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1800" dirty="0" smtClean="0">
                <a:latin typeface="+mj-lt"/>
                <a:ea typeface="Tahoma" panose="020B0604030504040204" pitchFamily="34" charset="0"/>
              </a:rPr>
              <a:t>Какие фрукты были </a:t>
            </a:r>
            <a:r>
              <a:rPr lang="ru-RU" sz="1800" dirty="0">
                <a:latin typeface="+mj-lt"/>
                <a:ea typeface="Tahoma" panose="020B0604030504040204" pitchFamily="34" charset="0"/>
              </a:rPr>
              <a:t>в допетровской Руси традиционным новогодним угощением праздничного застолья?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FAF7DEB8-798F-C546-7342-F91F5A50AAD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86"/>
          <a:stretch/>
        </p:blipFill>
        <p:spPr>
          <a:xfrm>
            <a:off x="80011" y="1975759"/>
            <a:ext cx="3700055" cy="3167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802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9" y="2332728"/>
            <a:ext cx="4033836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Яблоки</a:t>
            </a:r>
          </a:p>
        </p:txBody>
      </p:sp>
      <p:sp>
        <p:nvSpPr>
          <p:cNvPr id="6" name="TextBox 19">
            <a:extLst>
              <a:ext uri="{FF2B5EF4-FFF2-40B4-BE49-F238E27FC236}">
                <a16:creationId xmlns:a16="http://schemas.microsoft.com/office/drawing/2014/main" xmlns="" id="{A035B435-1EBA-14F5-0476-C7277C33B9D4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13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xmlns="" id="{646AD716-2E23-22C6-DB31-17F87EF699E5}"/>
              </a:ext>
            </a:extLst>
          </p:cNvPr>
          <p:cNvSpPr/>
          <p:nvPr/>
        </p:nvSpPr>
        <p:spPr>
          <a:xfrm>
            <a:off x="4751387" y="3260123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Гранаты</a:t>
            </a:r>
          </a:p>
        </p:txBody>
      </p:sp>
      <p:sp>
        <p:nvSpPr>
          <p:cNvPr id="14" name="Скругленный прямоугольник 12">
            <a:extLst>
              <a:ext uri="{FF2B5EF4-FFF2-40B4-BE49-F238E27FC236}">
                <a16:creationId xmlns:a16="http://schemas.microsoft.com/office/drawing/2014/main" xmlns="" id="{64851B78-B7F9-8950-A223-2BCADD022B6A}"/>
              </a:ext>
            </a:extLst>
          </p:cNvPr>
          <p:cNvSpPr/>
          <p:nvPr/>
        </p:nvSpPr>
        <p:spPr>
          <a:xfrm>
            <a:off x="4751387" y="4188040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Груши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3492007E-34CD-2DE1-A8E6-36031AD9E142}"/>
              </a:ext>
            </a:extLst>
          </p:cNvPr>
          <p:cNvSpPr txBox="1"/>
          <p:nvPr/>
        </p:nvSpPr>
        <p:spPr>
          <a:xfrm>
            <a:off x="358775" y="648146"/>
            <a:ext cx="5473700" cy="12464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1800" dirty="0" smtClean="0">
                <a:latin typeface="+mj-lt"/>
                <a:ea typeface="Tahoma" panose="020B0604030504040204" pitchFamily="34" charset="0"/>
              </a:rPr>
              <a:t>Какие фрукты были </a:t>
            </a:r>
            <a:r>
              <a:rPr lang="ru-RU" sz="1800" dirty="0">
                <a:latin typeface="+mj-lt"/>
                <a:ea typeface="Tahoma" panose="020B0604030504040204" pitchFamily="34" charset="0"/>
              </a:rPr>
              <a:t>в допетровской Руси традиционным новогодним угощением праздничного застолья?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6656841-7EAA-50E5-28C5-5E21E1109E3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86"/>
          <a:stretch/>
        </p:blipFill>
        <p:spPr>
          <a:xfrm>
            <a:off x="80011" y="1975759"/>
            <a:ext cx="3700055" cy="3167742"/>
          </a:xfrm>
          <a:prstGeom prst="rect">
            <a:avLst/>
          </a:prstGeom>
        </p:spPr>
      </p:pic>
      <p:sp>
        <p:nvSpPr>
          <p:cNvPr id="5" name="Скругленная прямоугольная выноска 8">
            <a:extLst>
              <a:ext uri="{FF2B5EF4-FFF2-40B4-BE49-F238E27FC236}">
                <a16:creationId xmlns:a16="http://schemas.microsoft.com/office/drawing/2014/main" xmlns="" id="{DD9D4FD3-4569-553E-7BE9-5265414C0931}"/>
              </a:ext>
            </a:extLst>
          </p:cNvPr>
          <p:cNvSpPr/>
          <p:nvPr/>
        </p:nvSpPr>
        <p:spPr>
          <a:xfrm>
            <a:off x="2428059" y="2129602"/>
            <a:ext cx="2012950" cy="674481"/>
          </a:xfrm>
          <a:prstGeom prst="wedgeRoundRectCallout">
            <a:avLst>
              <a:gd name="adj1" fmla="val -33086"/>
              <a:gd name="adj2" fmla="val 72385"/>
              <a:gd name="adj3" fmla="val 16667"/>
            </a:avLst>
          </a:prstGeom>
          <a:ln w="25400">
            <a:solidFill>
              <a:srgbClr val="00B05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00B05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2E6B6299-2374-4F5C-75CA-56E27B4CE249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</p:spTree>
    <p:extLst>
      <p:ext uri="{BB962C8B-B14F-4D97-AF65-F5344CB8AC3E}">
        <p14:creationId xmlns:p14="http://schemas.microsoft.com/office/powerpoint/2010/main" val="1608139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9">
            <a:extLst>
              <a:ext uri="{FF2B5EF4-FFF2-40B4-BE49-F238E27FC236}">
                <a16:creationId xmlns:a16="http://schemas.microsoft.com/office/drawing/2014/main" xmlns="" id="{A035B435-1EBA-14F5-0476-C7277C33B9D4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13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20FA13D0-3B4C-B3FB-FA10-7044FD5693F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86"/>
          <a:stretch/>
        </p:blipFill>
        <p:spPr>
          <a:xfrm>
            <a:off x="80011" y="1975759"/>
            <a:ext cx="3700055" cy="3167742"/>
          </a:xfrm>
          <a:prstGeom prst="rect">
            <a:avLst/>
          </a:prstGeom>
        </p:spPr>
      </p:pic>
      <p:sp>
        <p:nvSpPr>
          <p:cNvPr id="11" name="Скругленная прямоугольная выноска 8">
            <a:extLst>
              <a:ext uri="{FF2B5EF4-FFF2-40B4-BE49-F238E27FC236}">
                <a16:creationId xmlns:a16="http://schemas.microsoft.com/office/drawing/2014/main" xmlns="" id="{CFA57A57-8CA9-E74E-D85F-4AAE3A9718B7}"/>
              </a:ext>
            </a:extLst>
          </p:cNvPr>
          <p:cNvSpPr/>
          <p:nvPr/>
        </p:nvSpPr>
        <p:spPr>
          <a:xfrm>
            <a:off x="2379662" y="2057755"/>
            <a:ext cx="2012950" cy="674481"/>
          </a:xfrm>
          <a:prstGeom prst="wedgeRoundRectCallout">
            <a:avLst>
              <a:gd name="adj1" fmla="val -33086"/>
              <a:gd name="adj2" fmla="val 72385"/>
              <a:gd name="adj3" fmla="val 16667"/>
            </a:avLst>
          </a:prstGeom>
          <a:ln w="25400">
            <a:solidFill>
              <a:srgbClr val="C0000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C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Неверно!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D15C0526-90C9-0636-C8BA-5B355752D07E}"/>
              </a:ext>
            </a:extLst>
          </p:cNvPr>
          <p:cNvSpPr/>
          <p:nvPr/>
        </p:nvSpPr>
        <p:spPr>
          <a:xfrm>
            <a:off x="4751389" y="2332728"/>
            <a:ext cx="4033836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Яблоки</a:t>
            </a:r>
          </a:p>
        </p:txBody>
      </p:sp>
      <p:sp>
        <p:nvSpPr>
          <p:cNvPr id="14" name="Скругленный прямоугольник 12">
            <a:extLst>
              <a:ext uri="{FF2B5EF4-FFF2-40B4-BE49-F238E27FC236}">
                <a16:creationId xmlns:a16="http://schemas.microsoft.com/office/drawing/2014/main" xmlns="" id="{B8AD6E79-D845-F659-702F-8300786979BE}"/>
              </a:ext>
            </a:extLst>
          </p:cNvPr>
          <p:cNvSpPr/>
          <p:nvPr/>
        </p:nvSpPr>
        <p:spPr>
          <a:xfrm>
            <a:off x="4751387" y="3260123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Гранаты</a:t>
            </a:r>
          </a:p>
        </p:txBody>
      </p:sp>
      <p:sp>
        <p:nvSpPr>
          <p:cNvPr id="15" name="Скругленный прямоугольник 12">
            <a:extLst>
              <a:ext uri="{FF2B5EF4-FFF2-40B4-BE49-F238E27FC236}">
                <a16:creationId xmlns:a16="http://schemas.microsoft.com/office/drawing/2014/main" xmlns="" id="{444EDE1A-1C88-4372-886E-8B017094AFD8}"/>
              </a:ext>
            </a:extLst>
          </p:cNvPr>
          <p:cNvSpPr/>
          <p:nvPr/>
        </p:nvSpPr>
        <p:spPr>
          <a:xfrm>
            <a:off x="4751387" y="4188040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Груши</a:t>
            </a:r>
          </a:p>
        </p:txBody>
      </p:sp>
      <p:sp>
        <p:nvSpPr>
          <p:cNvPr id="16" name="TextBox 18">
            <a:extLst>
              <a:ext uri="{FF2B5EF4-FFF2-40B4-BE49-F238E27FC236}">
                <a16:creationId xmlns:a16="http://schemas.microsoft.com/office/drawing/2014/main" xmlns="" id="{89866B2B-A304-159A-3745-05FEF278BFF9}"/>
              </a:ext>
            </a:extLst>
          </p:cNvPr>
          <p:cNvSpPr txBox="1"/>
          <p:nvPr/>
        </p:nvSpPr>
        <p:spPr>
          <a:xfrm>
            <a:off x="358775" y="648146"/>
            <a:ext cx="5473700" cy="12027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1800" dirty="0">
                <a:latin typeface="+mj-lt"/>
                <a:ea typeface="Tahoma" panose="020B0604030504040204" pitchFamily="34" charset="0"/>
              </a:rPr>
              <a:t>Какой фрукт был в допетровской Руси традиционным новогодним угощением праздничного застолья?</a:t>
            </a:r>
          </a:p>
        </p:txBody>
      </p:sp>
      <p:sp>
        <p:nvSpPr>
          <p:cNvPr id="17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1621F853-80D8-8C99-D698-C0FC42CE7039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</p:spTree>
    <p:extLst>
      <p:ext uri="{BB962C8B-B14F-4D97-AF65-F5344CB8AC3E}">
        <p14:creationId xmlns:p14="http://schemas.microsoft.com/office/powerpoint/2010/main" val="2921353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2A0A9DA6-00C3-0955-F686-94D19AFFB8F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075238" y="0"/>
            <a:ext cx="406876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14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28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323850" y="2335765"/>
            <a:ext cx="2987675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 dirty="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 dirty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Снегирь</a:t>
            </a:r>
          </a:p>
        </p:txBody>
      </p:sp>
      <p:sp>
        <p:nvSpPr>
          <p:cNvPr id="29" name="Скругленный прямоугольник 12">
            <a:hlinkClick r:id="rId4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323850" y="3263682"/>
            <a:ext cx="2987675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Дрозд</a:t>
            </a:r>
          </a:p>
        </p:txBody>
      </p:sp>
      <p:sp>
        <p:nvSpPr>
          <p:cNvPr id="30" name="Скругленный прямоугольник 12">
            <a:hlinkClick r:id="rId4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323850" y="4191599"/>
            <a:ext cx="2987675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Сокол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3997325" cy="10499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 smtClean="0">
                <a:latin typeface="+mj-lt"/>
                <a:ea typeface="Tahoma" panose="020B0604030504040204" pitchFamily="34" charset="0"/>
              </a:rPr>
              <a:t>Эта птица – один </a:t>
            </a:r>
            <a:br>
              <a:rPr lang="ru-RU" sz="2400" dirty="0" smtClean="0">
                <a:latin typeface="+mj-lt"/>
                <a:ea typeface="Tahoma" panose="020B0604030504040204" pitchFamily="34" charset="0"/>
              </a:rPr>
            </a:br>
            <a:r>
              <a:rPr lang="ru-RU" sz="2400" dirty="0" smtClean="0">
                <a:latin typeface="+mj-lt"/>
                <a:ea typeface="Tahoma" panose="020B0604030504040204" pitchFamily="34" charset="0"/>
              </a:rPr>
              <a:t>из символов зимы.</a:t>
            </a:r>
            <a:endParaRPr lang="ru-RU" sz="2400" dirty="0">
              <a:latin typeface="+mj-lt"/>
              <a:ea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8282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2A0A9DA6-00C3-0955-F686-94D19AFFB8F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075238" y="0"/>
            <a:ext cx="406876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14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29" name="Скругленный прямоугольник 12"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358776" y="3008213"/>
            <a:ext cx="2952749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Дрозд</a:t>
            </a:r>
          </a:p>
        </p:txBody>
      </p:sp>
      <p:sp>
        <p:nvSpPr>
          <p:cNvPr id="30" name="Скругленный прямоугольник 12"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358776" y="3936130"/>
            <a:ext cx="2952749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Сокол</a:t>
            </a:r>
          </a:p>
        </p:txBody>
      </p:sp>
      <p:sp>
        <p:nvSpPr>
          <p:cNvPr id="3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F9066EFA-CB79-D354-9DC5-DD91775B7470}"/>
              </a:ext>
            </a:extLst>
          </p:cNvPr>
          <p:cNvSpPr/>
          <p:nvPr/>
        </p:nvSpPr>
        <p:spPr>
          <a:xfrm>
            <a:off x="358777" y="2042533"/>
            <a:ext cx="2952748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Снегирь</a:t>
            </a:r>
          </a:p>
        </p:txBody>
      </p:sp>
      <p:sp>
        <p:nvSpPr>
          <p:cNvPr id="5" name="Скругленный прямоугольник 13">
            <a:extLst>
              <a:ext uri="{FF2B5EF4-FFF2-40B4-BE49-F238E27FC236}">
                <a16:creationId xmlns:a16="http://schemas.microsoft.com/office/drawing/2014/main" xmlns="" id="{86255EF2-8F32-F1D7-E346-886C77DE12CD}"/>
              </a:ext>
            </a:extLst>
          </p:cNvPr>
          <p:cNvSpPr/>
          <p:nvPr/>
        </p:nvSpPr>
        <p:spPr>
          <a:xfrm rot="20700000">
            <a:off x="5494888" y="2108197"/>
            <a:ext cx="3004321" cy="927104"/>
          </a:xfrm>
          <a:prstGeom prst="roundRect">
            <a:avLst/>
          </a:prstGeom>
          <a:solidFill>
            <a:schemeClr val="bg1">
              <a:alpha val="90000"/>
            </a:schemeClr>
          </a:solidFill>
          <a:ln w="25400">
            <a:noFill/>
          </a:ln>
          <a:effectLst>
            <a:outerShdw blurRad="241300" dist="114300" dir="5400000" sx="95000" sy="95000" algn="t" rotWithShape="0">
              <a:prstClr val="black">
                <a:alpha val="68000"/>
              </a:prstClr>
            </a:outerShdw>
          </a:effectLst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3800" b="1">
                <a:solidFill>
                  <a:srgbClr val="00B05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Верно!</a:t>
            </a:r>
            <a:endParaRPr kumimoji="0" lang="ru-RU" sz="38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E8213FB2-1F03-6D57-CB01-F08C197A5748}"/>
              </a:ext>
            </a:extLst>
          </p:cNvPr>
          <p:cNvSpPr/>
          <p:nvPr/>
        </p:nvSpPr>
        <p:spPr>
          <a:xfrm>
            <a:off x="6496051" y="4208723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  <p:sp>
        <p:nvSpPr>
          <p:cNvPr id="11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3997325" cy="10499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 smtClean="0">
                <a:latin typeface="+mj-lt"/>
                <a:ea typeface="Tahoma" panose="020B0604030504040204" pitchFamily="34" charset="0"/>
              </a:rPr>
              <a:t>Эта птица – один </a:t>
            </a:r>
            <a:br>
              <a:rPr lang="ru-RU" sz="2400" dirty="0" smtClean="0">
                <a:latin typeface="+mj-lt"/>
                <a:ea typeface="Tahoma" panose="020B0604030504040204" pitchFamily="34" charset="0"/>
              </a:rPr>
            </a:br>
            <a:r>
              <a:rPr lang="ru-RU" sz="2400" dirty="0" smtClean="0">
                <a:latin typeface="+mj-lt"/>
                <a:ea typeface="Tahoma" panose="020B0604030504040204" pitchFamily="34" charset="0"/>
              </a:rPr>
              <a:t>из символов зимы.</a:t>
            </a:r>
            <a:endParaRPr lang="ru-RU" sz="2400" dirty="0">
              <a:latin typeface="+mj-lt"/>
              <a:ea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8049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2A0A9DA6-00C3-0955-F686-94D19AFFB8F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075238" y="0"/>
            <a:ext cx="406876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14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29" name="Скругленный прямоугольник 12"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358776" y="3008213"/>
            <a:ext cx="2952749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Дрозд</a:t>
            </a:r>
          </a:p>
        </p:txBody>
      </p:sp>
      <p:sp>
        <p:nvSpPr>
          <p:cNvPr id="30" name="Скругленный прямоугольник 12"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358776" y="3936130"/>
            <a:ext cx="2952749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Сокол</a:t>
            </a:r>
          </a:p>
        </p:txBody>
      </p:sp>
      <p:sp>
        <p:nvSpPr>
          <p:cNvPr id="5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19FE5EB1-0954-85C5-DB9C-0EC792F6A164}"/>
              </a:ext>
            </a:extLst>
          </p:cNvPr>
          <p:cNvSpPr/>
          <p:nvPr/>
        </p:nvSpPr>
        <p:spPr>
          <a:xfrm>
            <a:off x="358777" y="2042533"/>
            <a:ext cx="2952748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Снегирь</a:t>
            </a:r>
          </a:p>
        </p:txBody>
      </p:sp>
      <p:sp>
        <p:nvSpPr>
          <p:cNvPr id="2" name="Скругленный прямоугольник 8">
            <a:extLst>
              <a:ext uri="{FF2B5EF4-FFF2-40B4-BE49-F238E27FC236}">
                <a16:creationId xmlns:a16="http://schemas.microsoft.com/office/drawing/2014/main" xmlns="" id="{2935F0C5-1778-84F6-7451-0687845E369F}"/>
              </a:ext>
            </a:extLst>
          </p:cNvPr>
          <p:cNvSpPr/>
          <p:nvPr/>
        </p:nvSpPr>
        <p:spPr>
          <a:xfrm rot="20700000">
            <a:off x="5494888" y="2108197"/>
            <a:ext cx="3004321" cy="927104"/>
          </a:xfrm>
          <a:prstGeom prst="roundRect">
            <a:avLst/>
          </a:prstGeom>
          <a:solidFill>
            <a:schemeClr val="bg1">
              <a:alpha val="90000"/>
            </a:schemeClr>
          </a:solidFill>
          <a:ln w="25400">
            <a:noFill/>
          </a:ln>
          <a:effectLst>
            <a:outerShdw blurRad="241300" dist="114300" dir="5400000" sx="95000" sy="95000" algn="t" rotWithShape="0">
              <a:prstClr val="black">
                <a:alpha val="68000"/>
              </a:prstClr>
            </a:outerShdw>
          </a:effectLst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3800" b="1">
                <a:solidFill>
                  <a:srgbClr val="C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Неверно!</a:t>
            </a:r>
            <a:endParaRPr kumimoji="0" lang="ru-RU" sz="38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18C2BE6A-5B6B-E691-D30A-EA9DBF8E312D}"/>
              </a:ext>
            </a:extLst>
          </p:cNvPr>
          <p:cNvSpPr/>
          <p:nvPr/>
        </p:nvSpPr>
        <p:spPr>
          <a:xfrm>
            <a:off x="6496051" y="4208723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  <p:sp>
        <p:nvSpPr>
          <p:cNvPr id="11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3997325" cy="10499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 smtClean="0">
                <a:latin typeface="+mj-lt"/>
                <a:ea typeface="Tahoma" panose="020B0604030504040204" pitchFamily="34" charset="0"/>
              </a:rPr>
              <a:t>Эта птица – один </a:t>
            </a:r>
            <a:br>
              <a:rPr lang="ru-RU" sz="2400" dirty="0" smtClean="0">
                <a:latin typeface="+mj-lt"/>
                <a:ea typeface="Tahoma" panose="020B0604030504040204" pitchFamily="34" charset="0"/>
              </a:rPr>
            </a:br>
            <a:r>
              <a:rPr lang="ru-RU" sz="2400" dirty="0" smtClean="0">
                <a:latin typeface="+mj-lt"/>
                <a:ea typeface="Tahoma" panose="020B0604030504040204" pitchFamily="34" charset="0"/>
              </a:rPr>
              <a:t>из символов зимы.</a:t>
            </a:r>
            <a:endParaRPr lang="ru-RU" sz="2400" dirty="0">
              <a:latin typeface="+mj-lt"/>
              <a:ea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72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15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28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64449" y="2350941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России</a:t>
            </a:r>
          </a:p>
        </p:txBody>
      </p:sp>
      <p:sp>
        <p:nvSpPr>
          <p:cNvPr id="29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64449" y="3278858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Во Франции </a:t>
            </a:r>
          </a:p>
        </p:txBody>
      </p:sp>
      <p:sp>
        <p:nvSpPr>
          <p:cNvPr id="30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64449" y="4206775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Финляндии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5090171" cy="8747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В какой стране у Деда Мороза такое забавное имя – Йоулупукки?</a:t>
            </a:r>
          </a:p>
        </p:txBody>
      </p:sp>
      <p:pic>
        <p:nvPicPr>
          <p:cNvPr id="3" name="Picture 10">
            <a:extLst>
              <a:ext uri="{FF2B5EF4-FFF2-40B4-BE49-F238E27FC236}">
                <a16:creationId xmlns:a16="http://schemas.microsoft.com/office/drawing/2014/main" xmlns="" id="{76F15E7A-B9E0-6B85-532C-CFA75BB646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423"/>
          <a:stretch/>
        </p:blipFill>
        <p:spPr bwMode="auto">
          <a:xfrm>
            <a:off x="505959" y="1952897"/>
            <a:ext cx="3189097" cy="3190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6798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9" y="4175951"/>
            <a:ext cx="4033836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В Финляндии</a:t>
            </a:r>
          </a:p>
        </p:txBody>
      </p:sp>
      <p:sp>
        <p:nvSpPr>
          <p:cNvPr id="6" name="TextBox 19">
            <a:extLst>
              <a:ext uri="{FF2B5EF4-FFF2-40B4-BE49-F238E27FC236}">
                <a16:creationId xmlns:a16="http://schemas.microsoft.com/office/drawing/2014/main" xmlns="" id="{A035B435-1EBA-14F5-0476-C7277C33B9D4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15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7" name="Скругленный прямоугольник 12">
            <a:extLst>
              <a:ext uri="{FF2B5EF4-FFF2-40B4-BE49-F238E27FC236}">
                <a16:creationId xmlns:a16="http://schemas.microsoft.com/office/drawing/2014/main" xmlns="" id="{1646A3BA-2D03-5E20-0604-24139ADCD2BA}"/>
              </a:ext>
            </a:extLst>
          </p:cNvPr>
          <p:cNvSpPr/>
          <p:nvPr/>
        </p:nvSpPr>
        <p:spPr>
          <a:xfrm>
            <a:off x="4751387" y="2314558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России</a:t>
            </a:r>
          </a:p>
        </p:txBody>
      </p:sp>
      <p:sp>
        <p:nvSpPr>
          <p:cNvPr id="11" name="Скругленный прямоугольник 12">
            <a:extLst>
              <a:ext uri="{FF2B5EF4-FFF2-40B4-BE49-F238E27FC236}">
                <a16:creationId xmlns:a16="http://schemas.microsoft.com/office/drawing/2014/main" xmlns="" id="{840C96CB-50E5-8B4D-A961-5DA96F3BB639}"/>
              </a:ext>
            </a:extLst>
          </p:cNvPr>
          <p:cNvSpPr/>
          <p:nvPr/>
        </p:nvSpPr>
        <p:spPr>
          <a:xfrm>
            <a:off x="4751387" y="3242475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Во Франции </a:t>
            </a:r>
          </a:p>
        </p:txBody>
      </p:sp>
      <p:pic>
        <p:nvPicPr>
          <p:cNvPr id="3" name="Picture 10">
            <a:extLst>
              <a:ext uri="{FF2B5EF4-FFF2-40B4-BE49-F238E27FC236}">
                <a16:creationId xmlns:a16="http://schemas.microsoft.com/office/drawing/2014/main" xmlns="" id="{77386E07-BD24-FC42-F4CD-E56AF197E8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423"/>
          <a:stretch/>
        </p:blipFill>
        <p:spPr bwMode="auto">
          <a:xfrm>
            <a:off x="84739" y="2286356"/>
            <a:ext cx="2855795" cy="2857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ая прямоугольная выноска 8">
            <a:extLst>
              <a:ext uri="{FF2B5EF4-FFF2-40B4-BE49-F238E27FC236}">
                <a16:creationId xmlns:a16="http://schemas.microsoft.com/office/drawing/2014/main" xmlns="" id="{8A86EDB5-80FB-E6C2-939C-E228D15D56A7}"/>
              </a:ext>
            </a:extLst>
          </p:cNvPr>
          <p:cNvSpPr/>
          <p:nvPr/>
        </p:nvSpPr>
        <p:spPr>
          <a:xfrm>
            <a:off x="2506799" y="3757452"/>
            <a:ext cx="2012950" cy="674481"/>
          </a:xfrm>
          <a:prstGeom prst="wedgeRoundRectCallout">
            <a:avLst>
              <a:gd name="adj1" fmla="val -56772"/>
              <a:gd name="adj2" fmla="val -35103"/>
              <a:gd name="adj3" fmla="val 16667"/>
            </a:avLst>
          </a:prstGeom>
          <a:ln w="25400">
            <a:solidFill>
              <a:srgbClr val="00B05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00B05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8">
            <a:extLst>
              <a:ext uri="{FF2B5EF4-FFF2-40B4-BE49-F238E27FC236}">
                <a16:creationId xmlns:a16="http://schemas.microsoft.com/office/drawing/2014/main" xmlns="" id="{6C11EAC0-03BB-C09D-3EF8-2134E3B68DD9}"/>
              </a:ext>
            </a:extLst>
          </p:cNvPr>
          <p:cNvSpPr txBox="1"/>
          <p:nvPr/>
        </p:nvSpPr>
        <p:spPr>
          <a:xfrm>
            <a:off x="358775" y="648146"/>
            <a:ext cx="5090171" cy="8747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В какой стране у Деда Мороза такое забавное имя – Йоулупукки?</a:t>
            </a:r>
          </a:p>
        </p:txBody>
      </p:sp>
      <p:sp>
        <p:nvSpPr>
          <p:cNvPr id="13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6D6ADF83-C8AC-F669-F980-0C5D59421F5D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</p:spTree>
    <p:extLst>
      <p:ext uri="{BB962C8B-B14F-4D97-AF65-F5344CB8AC3E}">
        <p14:creationId xmlns:p14="http://schemas.microsoft.com/office/powerpoint/2010/main" val="2593324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9">
            <a:extLst>
              <a:ext uri="{FF2B5EF4-FFF2-40B4-BE49-F238E27FC236}">
                <a16:creationId xmlns:a16="http://schemas.microsoft.com/office/drawing/2014/main" xmlns="" id="{A035B435-1EBA-14F5-0476-C7277C33B9D4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15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ая прямоугольная выноска 8">
            <a:extLst>
              <a:ext uri="{FF2B5EF4-FFF2-40B4-BE49-F238E27FC236}">
                <a16:creationId xmlns:a16="http://schemas.microsoft.com/office/drawing/2014/main" xmlns="" id="{5DD4BD1F-2CF2-D46A-DFAB-D51C39C155F0}"/>
              </a:ext>
            </a:extLst>
          </p:cNvPr>
          <p:cNvSpPr/>
          <p:nvPr/>
        </p:nvSpPr>
        <p:spPr>
          <a:xfrm>
            <a:off x="2529606" y="3774067"/>
            <a:ext cx="2012950" cy="674481"/>
          </a:xfrm>
          <a:prstGeom prst="wedgeRoundRectCallout">
            <a:avLst>
              <a:gd name="adj1" fmla="val -56448"/>
              <a:gd name="adj2" fmla="val -32198"/>
              <a:gd name="adj3" fmla="val 16667"/>
            </a:avLst>
          </a:prstGeom>
          <a:ln w="25400">
            <a:solidFill>
              <a:srgbClr val="C0000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C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Неверно!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10">
            <a:extLst>
              <a:ext uri="{FF2B5EF4-FFF2-40B4-BE49-F238E27FC236}">
                <a16:creationId xmlns:a16="http://schemas.microsoft.com/office/drawing/2014/main" xmlns="" id="{D5244F8F-E5F1-81D1-8A41-BE47EA6C83C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423"/>
          <a:stretch/>
        </p:blipFill>
        <p:spPr bwMode="auto">
          <a:xfrm>
            <a:off x="84739" y="2286356"/>
            <a:ext cx="2855795" cy="2857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8">
            <a:extLst>
              <a:ext uri="{FF2B5EF4-FFF2-40B4-BE49-F238E27FC236}">
                <a16:creationId xmlns:a16="http://schemas.microsoft.com/office/drawing/2014/main" xmlns="" id="{A79E3D55-975E-0F26-F8A9-8C9A19290675}"/>
              </a:ext>
            </a:extLst>
          </p:cNvPr>
          <p:cNvSpPr txBox="1"/>
          <p:nvPr/>
        </p:nvSpPr>
        <p:spPr>
          <a:xfrm>
            <a:off x="358775" y="648146"/>
            <a:ext cx="5090171" cy="8747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В какой стране у Деда Мороза такое забавное имя – Йоулупукки?</a:t>
            </a:r>
          </a:p>
        </p:txBody>
      </p:sp>
      <p:sp>
        <p:nvSpPr>
          <p:cNvPr id="16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8A0860DA-6CB1-6402-A367-9875081CFC00}"/>
              </a:ext>
            </a:extLst>
          </p:cNvPr>
          <p:cNvSpPr/>
          <p:nvPr/>
        </p:nvSpPr>
        <p:spPr>
          <a:xfrm>
            <a:off x="4751389" y="4175951"/>
            <a:ext cx="4033836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В Финляндии</a:t>
            </a:r>
          </a:p>
        </p:txBody>
      </p:sp>
      <p:sp>
        <p:nvSpPr>
          <p:cNvPr id="17" name="Скругленный прямоугольник 12">
            <a:extLst>
              <a:ext uri="{FF2B5EF4-FFF2-40B4-BE49-F238E27FC236}">
                <a16:creationId xmlns:a16="http://schemas.microsoft.com/office/drawing/2014/main" xmlns="" id="{90700172-A907-95B0-75B1-52DDB084C25E}"/>
              </a:ext>
            </a:extLst>
          </p:cNvPr>
          <p:cNvSpPr/>
          <p:nvPr/>
        </p:nvSpPr>
        <p:spPr>
          <a:xfrm>
            <a:off x="4751387" y="2314558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России</a:t>
            </a:r>
          </a:p>
        </p:txBody>
      </p:sp>
      <p:sp>
        <p:nvSpPr>
          <p:cNvPr id="18" name="Скругленный прямоугольник 12">
            <a:extLst>
              <a:ext uri="{FF2B5EF4-FFF2-40B4-BE49-F238E27FC236}">
                <a16:creationId xmlns:a16="http://schemas.microsoft.com/office/drawing/2014/main" xmlns="" id="{7D083DFF-36CF-84CE-6C5E-647CDFEA0887}"/>
              </a:ext>
            </a:extLst>
          </p:cNvPr>
          <p:cNvSpPr/>
          <p:nvPr/>
        </p:nvSpPr>
        <p:spPr>
          <a:xfrm>
            <a:off x="4751387" y="3242475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Во Франции </a:t>
            </a:r>
          </a:p>
        </p:txBody>
      </p:sp>
      <p:sp>
        <p:nvSpPr>
          <p:cNvPr id="19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A7014B6B-BC5B-3B59-51A0-CEE834790FF2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</p:spTree>
    <p:extLst>
      <p:ext uri="{BB962C8B-B14F-4D97-AF65-F5344CB8AC3E}">
        <p14:creationId xmlns:p14="http://schemas.microsoft.com/office/powerpoint/2010/main" val="333883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16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28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323850" y="2335765"/>
            <a:ext cx="2987676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Снегирь</a:t>
            </a:r>
          </a:p>
        </p:txBody>
      </p:sp>
      <p:sp>
        <p:nvSpPr>
          <p:cNvPr id="29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323850" y="3263682"/>
            <a:ext cx="2987676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 dirty="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 dirty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Синица</a:t>
            </a:r>
          </a:p>
        </p:txBody>
      </p:sp>
      <p:sp>
        <p:nvSpPr>
          <p:cNvPr id="30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323850" y="4191599"/>
            <a:ext cx="2987676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Сокол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595892"/>
            <a:ext cx="3997325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Какая </a:t>
            </a:r>
            <a:r>
              <a:rPr lang="ru-RU" sz="2400" dirty="0" smtClean="0">
                <a:latin typeface="+mj-lt"/>
                <a:ea typeface="Tahoma" panose="020B0604030504040204" pitchFamily="34" charset="0"/>
              </a:rPr>
              <a:t>«зимняя» </a:t>
            </a:r>
            <a:br>
              <a:rPr lang="ru-RU" sz="2400" dirty="0" smtClean="0">
                <a:latin typeface="+mj-lt"/>
                <a:ea typeface="Tahoma" panose="020B0604030504040204" pitchFamily="34" charset="0"/>
              </a:rPr>
            </a:br>
            <a:r>
              <a:rPr lang="ru-RU" sz="2400" dirty="0" smtClean="0">
                <a:latin typeface="+mj-lt"/>
                <a:ea typeface="Tahoma" panose="020B0604030504040204" pitchFamily="34" charset="0"/>
              </a:rPr>
              <a:t>птица изображена </a:t>
            </a:r>
            <a:br>
              <a:rPr lang="ru-RU" sz="2400" dirty="0" smtClean="0">
                <a:latin typeface="+mj-lt"/>
                <a:ea typeface="Tahoma" panose="020B0604030504040204" pitchFamily="34" charset="0"/>
              </a:rPr>
            </a:br>
            <a:r>
              <a:rPr lang="ru-RU" sz="2400" dirty="0" smtClean="0">
                <a:latin typeface="+mj-lt"/>
                <a:ea typeface="Tahoma" panose="020B0604030504040204" pitchFamily="34" charset="0"/>
              </a:rPr>
              <a:t>на фото?</a:t>
            </a:r>
            <a:endParaRPr lang="ru-RU" sz="2400" dirty="0">
              <a:latin typeface="+mj-lt"/>
              <a:ea typeface="Tahoma" panose="020B0604030504040204" pitchFamily="34" charset="0"/>
            </a:endParaRP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xmlns="" id="{3942E5C5-0D22-AFA0-0615-625BC1DA06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572000" y="0"/>
            <a:ext cx="4572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6649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681059" y="2392915"/>
            <a:ext cx="4124738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В Венгрии  </a:t>
            </a:r>
          </a:p>
        </p:txBody>
      </p:sp>
      <p:sp>
        <p:nvSpPr>
          <p:cNvPr id="2" name="TextBox 18">
            <a:extLst>
              <a:ext uri="{FF2B5EF4-FFF2-40B4-BE49-F238E27FC236}">
                <a16:creationId xmlns:a16="http://schemas.microsoft.com/office/drawing/2014/main" xmlns="" id="{5288D5E5-3E61-400F-004E-6D1B977443E2}"/>
              </a:ext>
            </a:extLst>
          </p:cNvPr>
          <p:cNvSpPr txBox="1"/>
          <p:nvPr/>
        </p:nvSpPr>
        <p:spPr>
          <a:xfrm>
            <a:off x="323850" y="605587"/>
            <a:ext cx="6179344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В какой стране есть традиция дарить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на Новый год друзьям глиняные фигурки?</a:t>
            </a:r>
          </a:p>
        </p:txBody>
      </p:sp>
      <p:sp>
        <p:nvSpPr>
          <p:cNvPr id="4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7C527329-121B-FD9A-E6DE-E27D62B9CDA1}"/>
              </a:ext>
            </a:extLst>
          </p:cNvPr>
          <p:cNvSpPr/>
          <p:nvPr/>
        </p:nvSpPr>
        <p:spPr>
          <a:xfrm>
            <a:off x="4681059" y="3263682"/>
            <a:ext cx="4104165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Англии </a:t>
            </a:r>
          </a:p>
        </p:txBody>
      </p:sp>
      <p:sp>
        <p:nvSpPr>
          <p:cNvPr id="5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2CB2026B-AC92-A652-B378-A3199732603D}"/>
              </a:ext>
            </a:extLst>
          </p:cNvPr>
          <p:cNvSpPr/>
          <p:nvPr/>
        </p:nvSpPr>
        <p:spPr>
          <a:xfrm>
            <a:off x="4681059" y="4191599"/>
            <a:ext cx="4104165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России </a:t>
            </a:r>
          </a:p>
        </p:txBody>
      </p:sp>
      <p:sp>
        <p:nvSpPr>
          <p:cNvPr id="6" name="TextBox 19">
            <a:extLst>
              <a:ext uri="{FF2B5EF4-FFF2-40B4-BE49-F238E27FC236}">
                <a16:creationId xmlns:a16="http://schemas.microsoft.com/office/drawing/2014/main" xmlns="" id="{A035B435-1EBA-14F5-0476-C7277C33B9D4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DD4935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DD4935"/>
                </a:solidFill>
                <a:ea typeface="Roboto Slab" pitchFamily="2" charset="0"/>
              </a:rPr>
              <a:t>1</a:t>
            </a:r>
            <a:endParaRPr lang="en-US" sz="1200" b="1" spc="185">
              <a:solidFill>
                <a:srgbClr val="DD4935"/>
              </a:solidFill>
              <a:ea typeface="Roboto Slab" pitchFamily="2" charset="0"/>
            </a:endParaRPr>
          </a:p>
        </p:txBody>
      </p:sp>
      <p:sp>
        <p:nvSpPr>
          <p:cNvPr id="7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5D11CF3B-CCC7-1198-21D0-483E8827D628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96" t="16652" r="28397" b="43967"/>
          <a:stretch/>
        </p:blipFill>
        <p:spPr>
          <a:xfrm flipH="1">
            <a:off x="323850" y="2070682"/>
            <a:ext cx="2338327" cy="2573629"/>
          </a:xfrm>
          <a:prstGeom prst="rect">
            <a:avLst/>
          </a:prstGeom>
        </p:spPr>
      </p:pic>
      <p:sp>
        <p:nvSpPr>
          <p:cNvPr id="12" name="Скругленная прямоугольная выноска 8">
            <a:extLst>
              <a:ext uri="{FF2B5EF4-FFF2-40B4-BE49-F238E27FC236}">
                <a16:creationId xmlns:a16="http://schemas.microsoft.com/office/drawing/2014/main" xmlns="" id="{8F2A1DFC-5C81-4651-D530-FD18DBA28288}"/>
              </a:ext>
            </a:extLst>
          </p:cNvPr>
          <p:cNvSpPr/>
          <p:nvPr/>
        </p:nvSpPr>
        <p:spPr>
          <a:xfrm>
            <a:off x="2662177" y="2040662"/>
            <a:ext cx="2012950" cy="674481"/>
          </a:xfrm>
          <a:prstGeom prst="wedgeRoundRectCallout">
            <a:avLst>
              <a:gd name="adj1" fmla="val -103812"/>
              <a:gd name="adj2" fmla="val 86114"/>
              <a:gd name="adj3" fmla="val 16667"/>
            </a:avLst>
          </a:prstGeom>
          <a:ln w="25400">
            <a:solidFill>
              <a:srgbClr val="00B05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00B05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285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>
            <a:extLst>
              <a:ext uri="{FF2B5EF4-FFF2-40B4-BE49-F238E27FC236}">
                <a16:creationId xmlns:a16="http://schemas.microsoft.com/office/drawing/2014/main" xmlns="" id="{F8A7508D-0C5A-5045-5B8C-98FD19EA868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572000" y="0"/>
            <a:ext cx="4572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16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30" name="Скругленный прямоугольник 12"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323850" y="4191599"/>
            <a:ext cx="2987675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Сокол</a:t>
            </a:r>
          </a:p>
        </p:txBody>
      </p:sp>
      <p:sp>
        <p:nvSpPr>
          <p:cNvPr id="3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F9066EFA-CB79-D354-9DC5-DD91775B7470}"/>
              </a:ext>
            </a:extLst>
          </p:cNvPr>
          <p:cNvSpPr/>
          <p:nvPr/>
        </p:nvSpPr>
        <p:spPr>
          <a:xfrm>
            <a:off x="288923" y="3263682"/>
            <a:ext cx="3022601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 dirty="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ru-RU" sz="2200" dirty="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Синица</a:t>
            </a:r>
          </a:p>
        </p:txBody>
      </p:sp>
      <p:sp>
        <p:nvSpPr>
          <p:cNvPr id="5" name="Скругленный прямоугольник 12">
            <a:extLst>
              <a:ext uri="{FF2B5EF4-FFF2-40B4-BE49-F238E27FC236}">
                <a16:creationId xmlns:a16="http://schemas.microsoft.com/office/drawing/2014/main" xmlns="" id="{52236A78-40D9-9FDF-E170-B86EAF23E2F3}"/>
              </a:ext>
            </a:extLst>
          </p:cNvPr>
          <p:cNvSpPr/>
          <p:nvPr/>
        </p:nvSpPr>
        <p:spPr>
          <a:xfrm>
            <a:off x="323850" y="2335765"/>
            <a:ext cx="2987675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Снегирь</a:t>
            </a:r>
          </a:p>
        </p:txBody>
      </p:sp>
      <p:sp>
        <p:nvSpPr>
          <p:cNvPr id="7" name="Скругленный прямоугольник 13">
            <a:extLst>
              <a:ext uri="{FF2B5EF4-FFF2-40B4-BE49-F238E27FC236}">
                <a16:creationId xmlns:a16="http://schemas.microsoft.com/office/drawing/2014/main" xmlns="" id="{F7A76DEA-0B95-7B54-C7D6-CE9D5C8D795E}"/>
              </a:ext>
            </a:extLst>
          </p:cNvPr>
          <p:cNvSpPr/>
          <p:nvPr/>
        </p:nvSpPr>
        <p:spPr>
          <a:xfrm rot="20700000">
            <a:off x="4847051" y="624994"/>
            <a:ext cx="3004321" cy="927104"/>
          </a:xfrm>
          <a:prstGeom prst="roundRect">
            <a:avLst/>
          </a:prstGeom>
          <a:solidFill>
            <a:schemeClr val="bg1">
              <a:alpha val="90000"/>
            </a:schemeClr>
          </a:solidFill>
          <a:ln w="25400">
            <a:noFill/>
          </a:ln>
          <a:effectLst>
            <a:outerShdw blurRad="241300" dist="114300" dir="5400000" sx="95000" sy="95000" algn="t" rotWithShape="0">
              <a:prstClr val="black">
                <a:alpha val="68000"/>
              </a:prstClr>
            </a:outerShdw>
          </a:effectLst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3800" b="1">
                <a:solidFill>
                  <a:srgbClr val="00B05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Верно!</a:t>
            </a:r>
            <a:endParaRPr kumimoji="0" lang="ru-RU" sz="38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4C18556C-4BF6-C14A-C1FA-54BC6727F5C9}"/>
              </a:ext>
            </a:extLst>
          </p:cNvPr>
          <p:cNvSpPr/>
          <p:nvPr/>
        </p:nvSpPr>
        <p:spPr>
          <a:xfrm>
            <a:off x="6496051" y="4208723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  <p:sp>
        <p:nvSpPr>
          <p:cNvPr id="11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595892"/>
            <a:ext cx="3997325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Какая </a:t>
            </a:r>
            <a:r>
              <a:rPr lang="ru-RU" sz="2400" dirty="0" smtClean="0">
                <a:latin typeface="+mj-lt"/>
                <a:ea typeface="Tahoma" panose="020B0604030504040204" pitchFamily="34" charset="0"/>
              </a:rPr>
              <a:t>«зимняя» </a:t>
            </a:r>
            <a:br>
              <a:rPr lang="ru-RU" sz="2400" dirty="0" smtClean="0">
                <a:latin typeface="+mj-lt"/>
                <a:ea typeface="Tahoma" panose="020B0604030504040204" pitchFamily="34" charset="0"/>
              </a:rPr>
            </a:br>
            <a:r>
              <a:rPr lang="ru-RU" sz="2400" dirty="0" smtClean="0">
                <a:latin typeface="+mj-lt"/>
                <a:ea typeface="Tahoma" panose="020B0604030504040204" pitchFamily="34" charset="0"/>
              </a:rPr>
              <a:t>птица изображена </a:t>
            </a:r>
            <a:br>
              <a:rPr lang="ru-RU" sz="2400" dirty="0" smtClean="0">
                <a:latin typeface="+mj-lt"/>
                <a:ea typeface="Tahoma" panose="020B0604030504040204" pitchFamily="34" charset="0"/>
              </a:rPr>
            </a:br>
            <a:r>
              <a:rPr lang="ru-RU" sz="2400" dirty="0" smtClean="0">
                <a:latin typeface="+mj-lt"/>
                <a:ea typeface="Tahoma" panose="020B0604030504040204" pitchFamily="34" charset="0"/>
              </a:rPr>
              <a:t>на фото?</a:t>
            </a:r>
            <a:endParaRPr lang="ru-RU" sz="2400" dirty="0">
              <a:latin typeface="+mj-lt"/>
              <a:ea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1399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>
            <a:extLst>
              <a:ext uri="{FF2B5EF4-FFF2-40B4-BE49-F238E27FC236}">
                <a16:creationId xmlns:a16="http://schemas.microsoft.com/office/drawing/2014/main" xmlns="" id="{4D442F09-9587-A1E6-5955-C4688EB87C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572000" y="0"/>
            <a:ext cx="4572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16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6" name="Скругленный прямоугольник 12">
            <a:extLst>
              <a:ext uri="{FF2B5EF4-FFF2-40B4-BE49-F238E27FC236}">
                <a16:creationId xmlns:a16="http://schemas.microsoft.com/office/drawing/2014/main" xmlns="" id="{94869FC0-C396-4FB6-EF8C-B42C24888F09}"/>
              </a:ext>
            </a:extLst>
          </p:cNvPr>
          <p:cNvSpPr/>
          <p:nvPr/>
        </p:nvSpPr>
        <p:spPr>
          <a:xfrm>
            <a:off x="323851" y="4191599"/>
            <a:ext cx="2987674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Сокол</a:t>
            </a:r>
          </a:p>
        </p:txBody>
      </p:sp>
      <p:sp>
        <p:nvSpPr>
          <p:cNvPr id="7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9E6CBAC0-6B08-6C5B-36A5-454B64B8BB80}"/>
              </a:ext>
            </a:extLst>
          </p:cNvPr>
          <p:cNvSpPr/>
          <p:nvPr/>
        </p:nvSpPr>
        <p:spPr>
          <a:xfrm>
            <a:off x="288924" y="3263682"/>
            <a:ext cx="3022601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Синица</a:t>
            </a:r>
          </a:p>
        </p:txBody>
      </p:sp>
      <p:sp>
        <p:nvSpPr>
          <p:cNvPr id="8" name="Скругленный прямоугольник 12">
            <a:extLst>
              <a:ext uri="{FF2B5EF4-FFF2-40B4-BE49-F238E27FC236}">
                <a16:creationId xmlns:a16="http://schemas.microsoft.com/office/drawing/2014/main" xmlns="" id="{F1B7C3B9-DC6E-F713-7AC8-8953F6D1F3BE}"/>
              </a:ext>
            </a:extLst>
          </p:cNvPr>
          <p:cNvSpPr/>
          <p:nvPr/>
        </p:nvSpPr>
        <p:spPr>
          <a:xfrm>
            <a:off x="323851" y="2335765"/>
            <a:ext cx="2987674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Снегирь</a:t>
            </a:r>
          </a:p>
        </p:txBody>
      </p:sp>
      <p:sp>
        <p:nvSpPr>
          <p:cNvPr id="2" name="Скругленный прямоугольник 8">
            <a:extLst>
              <a:ext uri="{FF2B5EF4-FFF2-40B4-BE49-F238E27FC236}">
                <a16:creationId xmlns:a16="http://schemas.microsoft.com/office/drawing/2014/main" xmlns="" id="{3340611A-BBD0-2768-0FE3-D1229EBE46DB}"/>
              </a:ext>
            </a:extLst>
          </p:cNvPr>
          <p:cNvSpPr/>
          <p:nvPr/>
        </p:nvSpPr>
        <p:spPr>
          <a:xfrm rot="20700000">
            <a:off x="4810939" y="602912"/>
            <a:ext cx="3004321" cy="927104"/>
          </a:xfrm>
          <a:prstGeom prst="roundRect">
            <a:avLst/>
          </a:prstGeom>
          <a:solidFill>
            <a:schemeClr val="bg1">
              <a:alpha val="90000"/>
            </a:schemeClr>
          </a:solidFill>
          <a:ln w="25400">
            <a:noFill/>
          </a:ln>
          <a:effectLst>
            <a:outerShdw blurRad="241300" dist="114300" dir="5400000" sx="95000" sy="95000" algn="t" rotWithShape="0">
              <a:prstClr val="black">
                <a:alpha val="68000"/>
              </a:prstClr>
            </a:outerShdw>
          </a:effectLst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3800" b="1">
                <a:solidFill>
                  <a:srgbClr val="C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Неверно!</a:t>
            </a:r>
            <a:endParaRPr kumimoji="0" lang="ru-RU" sz="38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26467771-9CF7-9E98-BCE7-FE6DC3B2EC97}"/>
              </a:ext>
            </a:extLst>
          </p:cNvPr>
          <p:cNvSpPr/>
          <p:nvPr/>
        </p:nvSpPr>
        <p:spPr>
          <a:xfrm>
            <a:off x="6496051" y="4208723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  <p:sp>
        <p:nvSpPr>
          <p:cNvPr id="11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595892"/>
            <a:ext cx="3997325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Какая </a:t>
            </a:r>
            <a:r>
              <a:rPr lang="ru-RU" sz="2400" dirty="0" smtClean="0">
                <a:latin typeface="+mj-lt"/>
                <a:ea typeface="Tahoma" panose="020B0604030504040204" pitchFamily="34" charset="0"/>
              </a:rPr>
              <a:t>«зимняя» </a:t>
            </a:r>
            <a:br>
              <a:rPr lang="ru-RU" sz="2400" dirty="0" smtClean="0">
                <a:latin typeface="+mj-lt"/>
                <a:ea typeface="Tahoma" panose="020B0604030504040204" pitchFamily="34" charset="0"/>
              </a:rPr>
            </a:br>
            <a:r>
              <a:rPr lang="ru-RU" sz="2400" dirty="0" smtClean="0">
                <a:latin typeface="+mj-lt"/>
                <a:ea typeface="Tahoma" panose="020B0604030504040204" pitchFamily="34" charset="0"/>
              </a:rPr>
              <a:t>птица изображена </a:t>
            </a:r>
            <a:br>
              <a:rPr lang="ru-RU" sz="2400" dirty="0" smtClean="0">
                <a:latin typeface="+mj-lt"/>
                <a:ea typeface="Tahoma" panose="020B0604030504040204" pitchFamily="34" charset="0"/>
              </a:rPr>
            </a:br>
            <a:r>
              <a:rPr lang="ru-RU" sz="2400" dirty="0" smtClean="0">
                <a:latin typeface="+mj-lt"/>
                <a:ea typeface="Tahoma" panose="020B0604030504040204" pitchFamily="34" charset="0"/>
              </a:rPr>
              <a:t>на фото?</a:t>
            </a:r>
            <a:endParaRPr lang="ru-RU" sz="2400" dirty="0">
              <a:latin typeface="+mj-lt"/>
              <a:ea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2499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17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28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7919" y="2337879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Из России</a:t>
            </a:r>
          </a:p>
        </p:txBody>
      </p:sp>
      <p:sp>
        <p:nvSpPr>
          <p:cNvPr id="29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7919" y="3265796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Из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 Франции </a:t>
            </a:r>
          </a:p>
        </p:txBody>
      </p:sp>
      <p:sp>
        <p:nvSpPr>
          <p:cNvPr id="30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7919" y="4193713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Из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 Испании</a:t>
            </a:r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xmlns="" id="{7700407A-6218-D6ED-4AFA-31AB3EE95763}"/>
              </a:ext>
            </a:extLst>
          </p:cNvPr>
          <p:cNvSpPr txBox="1"/>
          <p:nvPr/>
        </p:nvSpPr>
        <p:spPr>
          <a:xfrm>
            <a:off x="358775" y="648146"/>
            <a:ext cx="5834063" cy="14773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1600" dirty="0">
                <a:latin typeface="+mj-lt"/>
                <a:ea typeface="Tahoma" panose="020B0604030504040204" pitchFamily="34" charset="0"/>
              </a:rPr>
              <a:t>У какого новогоднего дедушки длинная шуба красного цвета, шапка-</a:t>
            </a:r>
            <a:r>
              <a:rPr lang="ru-RU" sz="1600" dirty="0" err="1">
                <a:latin typeface="+mj-lt"/>
                <a:ea typeface="Tahoma" panose="020B0604030504040204" pitchFamily="34" charset="0"/>
              </a:rPr>
              <a:t>боярка</a:t>
            </a:r>
            <a:r>
              <a:rPr lang="ru-RU" sz="1600" dirty="0">
                <a:latin typeface="+mj-lt"/>
                <a:ea typeface="Tahoma" panose="020B0604030504040204" pitchFamily="34" charset="0"/>
              </a:rPr>
              <a:t>, окладистая белая борода, длинный посох в руках и очень добрая улыбка?</a:t>
            </a:r>
          </a:p>
        </p:txBody>
      </p:sp>
      <p:pic>
        <p:nvPicPr>
          <p:cNvPr id="2" name="Picture 8">
            <a:extLst>
              <a:ext uri="{FF2B5EF4-FFF2-40B4-BE49-F238E27FC236}">
                <a16:creationId xmlns:a16="http://schemas.microsoft.com/office/drawing/2014/main" xmlns="" id="{45C00316-2DAB-D6E6-3A54-15959C8B2C5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57"/>
          <a:stretch/>
        </p:blipFill>
        <p:spPr bwMode="auto">
          <a:xfrm>
            <a:off x="358776" y="2455816"/>
            <a:ext cx="2774250" cy="2687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9448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40559" y="2351171"/>
            <a:ext cx="4033836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Из России</a:t>
            </a:r>
          </a:p>
        </p:txBody>
      </p:sp>
      <p:sp>
        <p:nvSpPr>
          <p:cNvPr id="3" name="TextBox 19">
            <a:extLst>
              <a:ext uri="{FF2B5EF4-FFF2-40B4-BE49-F238E27FC236}">
                <a16:creationId xmlns:a16="http://schemas.microsoft.com/office/drawing/2014/main" xmlns="" id="{DCFE49EB-2F46-F79F-FC4F-5A1A97755222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17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7" name="Скругленный прямоугольник 12">
            <a:extLst>
              <a:ext uri="{FF2B5EF4-FFF2-40B4-BE49-F238E27FC236}">
                <a16:creationId xmlns:a16="http://schemas.microsoft.com/office/drawing/2014/main" xmlns="" id="{D0A611A0-1523-5516-5D24-56B1DCBFA1A1}"/>
              </a:ext>
            </a:extLst>
          </p:cNvPr>
          <p:cNvSpPr/>
          <p:nvPr/>
        </p:nvSpPr>
        <p:spPr>
          <a:xfrm>
            <a:off x="4751387" y="3266655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Из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 Франции </a:t>
            </a:r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xmlns="" id="{7FD50E7B-348C-81DA-EB6D-EF0ADCC18231}"/>
              </a:ext>
            </a:extLst>
          </p:cNvPr>
          <p:cNvSpPr/>
          <p:nvPr/>
        </p:nvSpPr>
        <p:spPr>
          <a:xfrm>
            <a:off x="4751387" y="4194572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Из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 Испании</a:t>
            </a:r>
          </a:p>
        </p:txBody>
      </p:sp>
      <p:sp>
        <p:nvSpPr>
          <p:cNvPr id="6" name="Скругленная прямоугольная выноска 8">
            <a:extLst>
              <a:ext uri="{FF2B5EF4-FFF2-40B4-BE49-F238E27FC236}">
                <a16:creationId xmlns:a16="http://schemas.microsoft.com/office/drawing/2014/main" xmlns="" id="{6B69A76C-21FF-1246-0409-93F0BB648B71}"/>
              </a:ext>
            </a:extLst>
          </p:cNvPr>
          <p:cNvSpPr/>
          <p:nvPr/>
        </p:nvSpPr>
        <p:spPr>
          <a:xfrm>
            <a:off x="2473779" y="1979553"/>
            <a:ext cx="2012950" cy="674481"/>
          </a:xfrm>
          <a:prstGeom prst="wedgeRoundRectCallout">
            <a:avLst>
              <a:gd name="adj1" fmla="val -33086"/>
              <a:gd name="adj2" fmla="val 72385"/>
              <a:gd name="adj3" fmla="val 16667"/>
            </a:avLst>
          </a:prstGeom>
          <a:ln w="25400">
            <a:solidFill>
              <a:srgbClr val="00B05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00B05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8">
            <a:extLst>
              <a:ext uri="{FF2B5EF4-FFF2-40B4-BE49-F238E27FC236}">
                <a16:creationId xmlns:a16="http://schemas.microsoft.com/office/drawing/2014/main" xmlns="" id="{64F0236B-E897-2B17-DE8A-D5CC89D755AF}"/>
              </a:ext>
            </a:extLst>
          </p:cNvPr>
          <p:cNvSpPr txBox="1"/>
          <p:nvPr/>
        </p:nvSpPr>
        <p:spPr>
          <a:xfrm>
            <a:off x="358775" y="648146"/>
            <a:ext cx="5834063" cy="14773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1600" dirty="0">
                <a:latin typeface="+mj-lt"/>
                <a:ea typeface="Tahoma" panose="020B0604030504040204" pitchFamily="34" charset="0"/>
              </a:rPr>
              <a:t>У какого новогоднего дедушки длинная шуба красного цвета, шапка-</a:t>
            </a:r>
            <a:r>
              <a:rPr lang="ru-RU" sz="1600" dirty="0" err="1">
                <a:latin typeface="+mj-lt"/>
                <a:ea typeface="Tahoma" panose="020B0604030504040204" pitchFamily="34" charset="0"/>
              </a:rPr>
              <a:t>боярка</a:t>
            </a:r>
            <a:r>
              <a:rPr lang="ru-RU" sz="1600" dirty="0">
                <a:latin typeface="+mj-lt"/>
                <a:ea typeface="Tahoma" panose="020B0604030504040204" pitchFamily="34" charset="0"/>
              </a:rPr>
              <a:t>, окладистая белая борода, длинный посох в руках и очень добрая улыбка?</a:t>
            </a:r>
          </a:p>
        </p:txBody>
      </p:sp>
      <p:pic>
        <p:nvPicPr>
          <p:cNvPr id="12" name="Picture 8">
            <a:extLst>
              <a:ext uri="{FF2B5EF4-FFF2-40B4-BE49-F238E27FC236}">
                <a16:creationId xmlns:a16="http://schemas.microsoft.com/office/drawing/2014/main" xmlns="" id="{F131277C-3B59-E369-44B0-B09BA578CF8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57"/>
          <a:stretch/>
        </p:blipFill>
        <p:spPr bwMode="auto">
          <a:xfrm>
            <a:off x="358776" y="2455816"/>
            <a:ext cx="2774250" cy="2687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2A8EE75C-35E6-E22B-9ABC-5CF417FC20F6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</p:spTree>
    <p:extLst>
      <p:ext uri="{BB962C8B-B14F-4D97-AF65-F5344CB8AC3E}">
        <p14:creationId xmlns:p14="http://schemas.microsoft.com/office/powerpoint/2010/main" val="527232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9">
            <a:extLst>
              <a:ext uri="{FF2B5EF4-FFF2-40B4-BE49-F238E27FC236}">
                <a16:creationId xmlns:a16="http://schemas.microsoft.com/office/drawing/2014/main" xmlns="" id="{B1CDACC7-6BD9-5461-F252-92D6449521C0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17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7" name="Скругленная прямоугольная выноска 8">
            <a:extLst>
              <a:ext uri="{FF2B5EF4-FFF2-40B4-BE49-F238E27FC236}">
                <a16:creationId xmlns:a16="http://schemas.microsoft.com/office/drawing/2014/main" xmlns="" id="{18FDC920-BF53-B54D-A418-787FBA8ACECE}"/>
              </a:ext>
            </a:extLst>
          </p:cNvPr>
          <p:cNvSpPr/>
          <p:nvPr/>
        </p:nvSpPr>
        <p:spPr>
          <a:xfrm>
            <a:off x="2512969" y="2086617"/>
            <a:ext cx="2012950" cy="674481"/>
          </a:xfrm>
          <a:prstGeom prst="wedgeRoundRectCallout">
            <a:avLst>
              <a:gd name="adj1" fmla="val -33086"/>
              <a:gd name="adj2" fmla="val 72385"/>
              <a:gd name="adj3" fmla="val 16667"/>
            </a:avLst>
          </a:prstGeom>
          <a:ln w="25400">
            <a:solidFill>
              <a:srgbClr val="C0000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C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Неверно!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07B1A30E-A7BE-E720-4660-9BF3AF62A670}"/>
              </a:ext>
            </a:extLst>
          </p:cNvPr>
          <p:cNvSpPr/>
          <p:nvPr/>
        </p:nvSpPr>
        <p:spPr>
          <a:xfrm>
            <a:off x="4740559" y="2351171"/>
            <a:ext cx="4033836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Из России</a:t>
            </a:r>
          </a:p>
        </p:txBody>
      </p:sp>
      <p:sp>
        <p:nvSpPr>
          <p:cNvPr id="12" name="Скругленный прямоугольник 12">
            <a:extLst>
              <a:ext uri="{FF2B5EF4-FFF2-40B4-BE49-F238E27FC236}">
                <a16:creationId xmlns:a16="http://schemas.microsoft.com/office/drawing/2014/main" xmlns="" id="{C556661E-9F50-6D0A-875F-06CC26DF7203}"/>
              </a:ext>
            </a:extLst>
          </p:cNvPr>
          <p:cNvSpPr/>
          <p:nvPr/>
        </p:nvSpPr>
        <p:spPr>
          <a:xfrm>
            <a:off x="4751387" y="3266655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Из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 Франции </a:t>
            </a:r>
          </a:p>
        </p:txBody>
      </p:sp>
      <p:sp>
        <p:nvSpPr>
          <p:cNvPr id="14" name="Скругленный прямоугольник 12">
            <a:extLst>
              <a:ext uri="{FF2B5EF4-FFF2-40B4-BE49-F238E27FC236}">
                <a16:creationId xmlns:a16="http://schemas.microsoft.com/office/drawing/2014/main" xmlns="" id="{B47684FB-516E-5DB5-5AEF-3ABFD873B593}"/>
              </a:ext>
            </a:extLst>
          </p:cNvPr>
          <p:cNvSpPr/>
          <p:nvPr/>
        </p:nvSpPr>
        <p:spPr>
          <a:xfrm>
            <a:off x="4751387" y="4194572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Из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 Испании</a:t>
            </a:r>
          </a:p>
        </p:txBody>
      </p:sp>
      <p:sp>
        <p:nvSpPr>
          <p:cNvPr id="16" name="TextBox 18">
            <a:extLst>
              <a:ext uri="{FF2B5EF4-FFF2-40B4-BE49-F238E27FC236}">
                <a16:creationId xmlns:a16="http://schemas.microsoft.com/office/drawing/2014/main" xmlns="" id="{0488F83F-1FA4-A59E-1CDD-40AF7A734C0A}"/>
              </a:ext>
            </a:extLst>
          </p:cNvPr>
          <p:cNvSpPr txBox="1"/>
          <p:nvPr/>
        </p:nvSpPr>
        <p:spPr>
          <a:xfrm>
            <a:off x="358775" y="648146"/>
            <a:ext cx="5834063" cy="14773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1600" dirty="0">
                <a:latin typeface="+mj-lt"/>
                <a:ea typeface="Tahoma" panose="020B0604030504040204" pitchFamily="34" charset="0"/>
              </a:rPr>
              <a:t>У какого новогоднего дедушки длинная шуба красного цвета, шапка-</a:t>
            </a:r>
            <a:r>
              <a:rPr lang="ru-RU" sz="1600" dirty="0" err="1">
                <a:latin typeface="+mj-lt"/>
                <a:ea typeface="Tahoma" panose="020B0604030504040204" pitchFamily="34" charset="0"/>
              </a:rPr>
              <a:t>боярка</a:t>
            </a:r>
            <a:r>
              <a:rPr lang="ru-RU" sz="1600" dirty="0">
                <a:latin typeface="+mj-lt"/>
                <a:ea typeface="Tahoma" panose="020B0604030504040204" pitchFamily="34" charset="0"/>
              </a:rPr>
              <a:t>, окладистая белая борода, длинный посох в руках и очень добрая улыбка?</a:t>
            </a:r>
          </a:p>
        </p:txBody>
      </p:sp>
      <p:pic>
        <p:nvPicPr>
          <p:cNvPr id="17" name="Picture 8">
            <a:extLst>
              <a:ext uri="{FF2B5EF4-FFF2-40B4-BE49-F238E27FC236}">
                <a16:creationId xmlns:a16="http://schemas.microsoft.com/office/drawing/2014/main" xmlns="" id="{2FA95510-80AC-2374-9051-1F284DABC3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57"/>
          <a:stretch/>
        </p:blipFill>
        <p:spPr bwMode="auto">
          <a:xfrm>
            <a:off x="358776" y="2455816"/>
            <a:ext cx="2774250" cy="2687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24E7B7BF-3F2F-B2B5-0635-5AA57758E174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</p:spTree>
    <p:extLst>
      <p:ext uri="{BB962C8B-B14F-4D97-AF65-F5344CB8AC3E}">
        <p14:creationId xmlns:p14="http://schemas.microsoft.com/office/powerpoint/2010/main" val="29422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18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28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8" y="2339712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Москва</a:t>
            </a:r>
          </a:p>
        </p:txBody>
      </p:sp>
      <p:sp>
        <p:nvSpPr>
          <p:cNvPr id="29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8" y="3267629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Великий Устюг</a:t>
            </a:r>
          </a:p>
        </p:txBody>
      </p:sp>
      <p:sp>
        <p:nvSpPr>
          <p:cNvPr id="30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8" y="4195546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Новосибирск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5473700" cy="8747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Какой город объявлен географической родиной российского Деда Мороза?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283066E-1938-8647-75A4-EDADB39E0DE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217033" y="2099731"/>
            <a:ext cx="3875586" cy="3043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678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9" y="3266965"/>
            <a:ext cx="4033836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Великий Устюг</a:t>
            </a:r>
          </a:p>
        </p:txBody>
      </p:sp>
      <p:sp>
        <p:nvSpPr>
          <p:cNvPr id="3" name="TextBox 19">
            <a:extLst>
              <a:ext uri="{FF2B5EF4-FFF2-40B4-BE49-F238E27FC236}">
                <a16:creationId xmlns:a16="http://schemas.microsoft.com/office/drawing/2014/main" xmlns="" id="{DCFE49EB-2F46-F79F-FC4F-5A1A97755222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18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2" name="TextBox 18">
            <a:extLst>
              <a:ext uri="{FF2B5EF4-FFF2-40B4-BE49-F238E27FC236}">
                <a16:creationId xmlns:a16="http://schemas.microsoft.com/office/drawing/2014/main" xmlns="" id="{1FF0CFA8-6AEC-1B1A-0898-57B12A09EDD7}"/>
              </a:ext>
            </a:extLst>
          </p:cNvPr>
          <p:cNvSpPr txBox="1"/>
          <p:nvPr/>
        </p:nvSpPr>
        <p:spPr>
          <a:xfrm>
            <a:off x="358775" y="648146"/>
            <a:ext cx="5473700" cy="8747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Какой город объявлен географической родиной российского Деда Мороза?</a:t>
            </a:r>
          </a:p>
        </p:txBody>
      </p:sp>
      <p:sp>
        <p:nvSpPr>
          <p:cNvPr id="14" name="Скругленный прямоугольник 12">
            <a:extLst>
              <a:ext uri="{FF2B5EF4-FFF2-40B4-BE49-F238E27FC236}">
                <a16:creationId xmlns:a16="http://schemas.microsoft.com/office/drawing/2014/main" xmlns="" id="{207121FF-AC79-B87D-7E96-14D6A51D1C97}"/>
              </a:ext>
            </a:extLst>
          </p:cNvPr>
          <p:cNvSpPr/>
          <p:nvPr/>
        </p:nvSpPr>
        <p:spPr>
          <a:xfrm>
            <a:off x="4751387" y="2339710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Москва</a:t>
            </a:r>
          </a:p>
        </p:txBody>
      </p:sp>
      <p:sp>
        <p:nvSpPr>
          <p:cNvPr id="16" name="Скругленный прямоугольник 12">
            <a:extLst>
              <a:ext uri="{FF2B5EF4-FFF2-40B4-BE49-F238E27FC236}">
                <a16:creationId xmlns:a16="http://schemas.microsoft.com/office/drawing/2014/main" xmlns="" id="{8BAF0431-D204-CB4A-6791-FC37B39F989A}"/>
              </a:ext>
            </a:extLst>
          </p:cNvPr>
          <p:cNvSpPr/>
          <p:nvPr/>
        </p:nvSpPr>
        <p:spPr>
          <a:xfrm>
            <a:off x="4751387" y="4195544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Новосибирск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9AC8D9F-404A-03E0-1CA8-453E66B90D6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217033" y="2468879"/>
            <a:ext cx="3405554" cy="2674621"/>
          </a:xfrm>
          <a:prstGeom prst="rect">
            <a:avLst/>
          </a:prstGeom>
        </p:spPr>
      </p:pic>
      <p:sp>
        <p:nvSpPr>
          <p:cNvPr id="6" name="Скругленная прямоугольная выноска 8">
            <a:extLst>
              <a:ext uri="{FF2B5EF4-FFF2-40B4-BE49-F238E27FC236}">
                <a16:creationId xmlns:a16="http://schemas.microsoft.com/office/drawing/2014/main" xmlns="" id="{7221E962-C521-9FD3-7A19-8C6D91BF9866}"/>
              </a:ext>
            </a:extLst>
          </p:cNvPr>
          <p:cNvSpPr/>
          <p:nvPr/>
        </p:nvSpPr>
        <p:spPr>
          <a:xfrm>
            <a:off x="2379663" y="1794398"/>
            <a:ext cx="2012950" cy="674481"/>
          </a:xfrm>
          <a:prstGeom prst="wedgeRoundRectCallout">
            <a:avLst>
              <a:gd name="adj1" fmla="val -33086"/>
              <a:gd name="adj2" fmla="val 72385"/>
              <a:gd name="adj3" fmla="val 16667"/>
            </a:avLst>
          </a:prstGeom>
          <a:ln w="25400">
            <a:solidFill>
              <a:srgbClr val="00B05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00B05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FBB689C5-1E69-6371-5D9E-0C65CE172B06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</p:spTree>
    <p:extLst>
      <p:ext uri="{BB962C8B-B14F-4D97-AF65-F5344CB8AC3E}">
        <p14:creationId xmlns:p14="http://schemas.microsoft.com/office/powerpoint/2010/main" val="1204345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9">
            <a:extLst>
              <a:ext uri="{FF2B5EF4-FFF2-40B4-BE49-F238E27FC236}">
                <a16:creationId xmlns:a16="http://schemas.microsoft.com/office/drawing/2014/main" xmlns="" id="{B1CDACC7-6BD9-5461-F252-92D6449521C0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18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8" name="Скругленная прямоугольная выноска 8">
            <a:extLst>
              <a:ext uri="{FF2B5EF4-FFF2-40B4-BE49-F238E27FC236}">
                <a16:creationId xmlns:a16="http://schemas.microsoft.com/office/drawing/2014/main" xmlns="" id="{3D52D7E5-8DA5-73EE-EA94-CAB1660F8DF0}"/>
              </a:ext>
            </a:extLst>
          </p:cNvPr>
          <p:cNvSpPr/>
          <p:nvPr/>
        </p:nvSpPr>
        <p:spPr>
          <a:xfrm>
            <a:off x="2447654" y="1979379"/>
            <a:ext cx="2012950" cy="674481"/>
          </a:xfrm>
          <a:prstGeom prst="wedgeRoundRectCallout">
            <a:avLst>
              <a:gd name="adj1" fmla="val -33086"/>
              <a:gd name="adj2" fmla="val 72385"/>
              <a:gd name="adj3" fmla="val 16667"/>
            </a:avLst>
          </a:prstGeom>
          <a:ln w="25400">
            <a:solidFill>
              <a:srgbClr val="C0000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C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Неверно!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8">
            <a:extLst>
              <a:ext uri="{FF2B5EF4-FFF2-40B4-BE49-F238E27FC236}">
                <a16:creationId xmlns:a16="http://schemas.microsoft.com/office/drawing/2014/main" xmlns="" id="{941FD9DB-0090-C338-115A-26DD8021210C}"/>
              </a:ext>
            </a:extLst>
          </p:cNvPr>
          <p:cNvSpPr txBox="1"/>
          <p:nvPr/>
        </p:nvSpPr>
        <p:spPr>
          <a:xfrm>
            <a:off x="358775" y="648146"/>
            <a:ext cx="5473700" cy="8747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Какой город объявлен географической родиной российского Деда Мороза?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2B5AB493-4145-1BFA-FA26-A2EC397E427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217033" y="2468879"/>
            <a:ext cx="3405554" cy="2674621"/>
          </a:xfrm>
          <a:prstGeom prst="rect">
            <a:avLst/>
          </a:prstGeom>
        </p:spPr>
      </p:pic>
      <p:sp>
        <p:nvSpPr>
          <p:cNvPr id="15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911A9041-46B2-0E0E-9468-64BF5D793384}"/>
              </a:ext>
            </a:extLst>
          </p:cNvPr>
          <p:cNvSpPr/>
          <p:nvPr/>
        </p:nvSpPr>
        <p:spPr>
          <a:xfrm>
            <a:off x="4751389" y="3266965"/>
            <a:ext cx="4033836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Великий Устюг</a:t>
            </a:r>
          </a:p>
        </p:txBody>
      </p:sp>
      <p:sp>
        <p:nvSpPr>
          <p:cNvPr id="16" name="Скругленный прямоугольник 12">
            <a:extLst>
              <a:ext uri="{FF2B5EF4-FFF2-40B4-BE49-F238E27FC236}">
                <a16:creationId xmlns:a16="http://schemas.microsoft.com/office/drawing/2014/main" xmlns="" id="{43050378-8DEA-6167-5E78-9F5B413AE5D2}"/>
              </a:ext>
            </a:extLst>
          </p:cNvPr>
          <p:cNvSpPr/>
          <p:nvPr/>
        </p:nvSpPr>
        <p:spPr>
          <a:xfrm>
            <a:off x="4751387" y="2339710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Москва</a:t>
            </a:r>
          </a:p>
        </p:txBody>
      </p:sp>
      <p:sp>
        <p:nvSpPr>
          <p:cNvPr id="17" name="Скругленный прямоугольник 12">
            <a:extLst>
              <a:ext uri="{FF2B5EF4-FFF2-40B4-BE49-F238E27FC236}">
                <a16:creationId xmlns:a16="http://schemas.microsoft.com/office/drawing/2014/main" xmlns="" id="{38A96917-E644-E840-1E52-BE9C08E3BEFC}"/>
              </a:ext>
            </a:extLst>
          </p:cNvPr>
          <p:cNvSpPr/>
          <p:nvPr/>
        </p:nvSpPr>
        <p:spPr>
          <a:xfrm>
            <a:off x="4751387" y="4195544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Новосибирск</a:t>
            </a:r>
          </a:p>
        </p:txBody>
      </p:sp>
      <p:sp>
        <p:nvSpPr>
          <p:cNvPr id="18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63D81CAD-31D1-4B80-1F27-6281D5811A04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</p:spTree>
    <p:extLst>
      <p:ext uri="{BB962C8B-B14F-4D97-AF65-F5344CB8AC3E}">
        <p14:creationId xmlns:p14="http://schemas.microsoft.com/office/powerpoint/2010/main" val="3210136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vsegda-pomnim.com/uploads/posts/2022-04/1648946003_29-vsegda-pomnim-com-p-dyatel-zimoi-v-lesu-foto-3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138057" y="-20877"/>
            <a:ext cx="4005943" cy="5189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19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28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323850" y="2335765"/>
            <a:ext cx="2987675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Снегирь</a:t>
            </a:r>
          </a:p>
        </p:txBody>
      </p:sp>
      <p:sp>
        <p:nvSpPr>
          <p:cNvPr id="29" name="Скругленный прямоугольник 12">
            <a:hlinkClick r:id="rId4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323850" y="3263682"/>
            <a:ext cx="2987675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 dirty="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 dirty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Дятел</a:t>
            </a:r>
          </a:p>
        </p:txBody>
      </p:sp>
      <p:sp>
        <p:nvSpPr>
          <p:cNvPr id="30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323850" y="4191599"/>
            <a:ext cx="2987675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Сокол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578474"/>
            <a:ext cx="4787899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Основной пищей </a:t>
            </a:r>
            <a:r>
              <a:rPr lang="ru-RU" sz="2400" dirty="0" smtClean="0">
                <a:latin typeface="+mj-lt"/>
                <a:ea typeface="Tahoma" panose="020B0604030504040204" pitchFamily="34" charset="0"/>
              </a:rPr>
              <a:t>этой птицы зимой становятся </a:t>
            </a:r>
            <a:r>
              <a:rPr lang="ru-RU" sz="2400" dirty="0">
                <a:latin typeface="+mj-lt"/>
                <a:ea typeface="Tahoma" panose="020B0604030504040204" pitchFamily="34" charset="0"/>
              </a:rPr>
              <a:t>еловые и сосновые </a:t>
            </a:r>
            <a:r>
              <a:rPr lang="ru-RU" sz="2400" dirty="0" smtClean="0">
                <a:latin typeface="+mj-lt"/>
                <a:ea typeface="Tahoma" panose="020B0604030504040204" pitchFamily="34" charset="0"/>
              </a:rPr>
              <a:t>семена.</a:t>
            </a:r>
            <a:endParaRPr lang="ru-RU" sz="2400" dirty="0">
              <a:latin typeface="+mj-lt"/>
              <a:ea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1499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s://vsegda-pomnim.com/uploads/posts/2022-04/1648946003_29-vsegda-pomnim-com-p-dyatel-zimoi-v-lesu-foto-3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138057" y="-20877"/>
            <a:ext cx="4005943" cy="5189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19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30" name="Скругленный прямоугольник 12"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323850" y="4191599"/>
            <a:ext cx="2987675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Сокол</a:t>
            </a:r>
          </a:p>
        </p:txBody>
      </p:sp>
      <p:sp>
        <p:nvSpPr>
          <p:cNvPr id="3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F9066EFA-CB79-D354-9DC5-DD91775B7470}"/>
              </a:ext>
            </a:extLst>
          </p:cNvPr>
          <p:cNvSpPr/>
          <p:nvPr/>
        </p:nvSpPr>
        <p:spPr>
          <a:xfrm>
            <a:off x="288923" y="3263682"/>
            <a:ext cx="3022601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Дятел</a:t>
            </a:r>
          </a:p>
        </p:txBody>
      </p:sp>
      <p:sp>
        <p:nvSpPr>
          <p:cNvPr id="5" name="Скругленный прямоугольник 12">
            <a:extLst>
              <a:ext uri="{FF2B5EF4-FFF2-40B4-BE49-F238E27FC236}">
                <a16:creationId xmlns:a16="http://schemas.microsoft.com/office/drawing/2014/main" xmlns="" id="{52236A78-40D9-9FDF-E170-B86EAF23E2F3}"/>
              </a:ext>
            </a:extLst>
          </p:cNvPr>
          <p:cNvSpPr/>
          <p:nvPr/>
        </p:nvSpPr>
        <p:spPr>
          <a:xfrm>
            <a:off x="323850" y="2335765"/>
            <a:ext cx="2987675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Снегирь</a:t>
            </a:r>
          </a:p>
        </p:txBody>
      </p:sp>
      <p:sp>
        <p:nvSpPr>
          <p:cNvPr id="6" name="Скругленный прямоугольник 13">
            <a:extLst>
              <a:ext uri="{FF2B5EF4-FFF2-40B4-BE49-F238E27FC236}">
                <a16:creationId xmlns:a16="http://schemas.microsoft.com/office/drawing/2014/main" xmlns="" id="{1727C44B-AD8D-0850-ACF6-13305CE89B4A}"/>
              </a:ext>
            </a:extLst>
          </p:cNvPr>
          <p:cNvSpPr/>
          <p:nvPr/>
        </p:nvSpPr>
        <p:spPr>
          <a:xfrm rot="20700000">
            <a:off x="5747039" y="2708758"/>
            <a:ext cx="3004321" cy="927104"/>
          </a:xfrm>
          <a:prstGeom prst="roundRect">
            <a:avLst/>
          </a:prstGeom>
          <a:solidFill>
            <a:schemeClr val="bg1">
              <a:alpha val="90000"/>
            </a:schemeClr>
          </a:solidFill>
          <a:ln w="25400">
            <a:noFill/>
          </a:ln>
          <a:effectLst>
            <a:outerShdw blurRad="241300" dist="114300" dir="5400000" sx="95000" sy="95000" algn="t" rotWithShape="0">
              <a:prstClr val="black">
                <a:alpha val="68000"/>
              </a:prstClr>
            </a:outerShdw>
          </a:effectLst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3800" b="1">
                <a:solidFill>
                  <a:srgbClr val="00B05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Верно!</a:t>
            </a:r>
            <a:endParaRPr kumimoji="0" lang="ru-RU" sz="38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7BDA8F1E-EBF4-48D8-5ABC-955B10DCEDC5}"/>
              </a:ext>
            </a:extLst>
          </p:cNvPr>
          <p:cNvSpPr/>
          <p:nvPr/>
        </p:nvSpPr>
        <p:spPr>
          <a:xfrm>
            <a:off x="6496051" y="4208723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  <p:sp>
        <p:nvSpPr>
          <p:cNvPr id="11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578474"/>
            <a:ext cx="4787899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Основной пищей </a:t>
            </a:r>
            <a:r>
              <a:rPr lang="ru-RU" sz="2400" dirty="0" smtClean="0">
                <a:latin typeface="+mj-lt"/>
                <a:ea typeface="Tahoma" panose="020B0604030504040204" pitchFamily="34" charset="0"/>
              </a:rPr>
              <a:t>этой птицы зимой становятся </a:t>
            </a:r>
            <a:r>
              <a:rPr lang="ru-RU" sz="2400" dirty="0">
                <a:latin typeface="+mj-lt"/>
                <a:ea typeface="Tahoma" panose="020B0604030504040204" pitchFamily="34" charset="0"/>
              </a:rPr>
              <a:t>еловые и сосновые </a:t>
            </a:r>
            <a:r>
              <a:rPr lang="ru-RU" sz="2400" dirty="0" smtClean="0">
                <a:latin typeface="+mj-lt"/>
                <a:ea typeface="Tahoma" panose="020B0604030504040204" pitchFamily="34" charset="0"/>
              </a:rPr>
              <a:t>семена.</a:t>
            </a:r>
            <a:endParaRPr lang="ru-RU" sz="2400" dirty="0">
              <a:latin typeface="+mj-lt"/>
              <a:ea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8714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9">
            <a:extLst>
              <a:ext uri="{FF2B5EF4-FFF2-40B4-BE49-F238E27FC236}">
                <a16:creationId xmlns:a16="http://schemas.microsoft.com/office/drawing/2014/main" xmlns="" id="{A035B435-1EBA-14F5-0476-C7277C33B9D4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1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12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FBF21926-5508-3D5E-0592-50171F6FAD05}"/>
              </a:ext>
            </a:extLst>
          </p:cNvPr>
          <p:cNvSpPr/>
          <p:nvPr/>
        </p:nvSpPr>
        <p:spPr>
          <a:xfrm>
            <a:off x="4681059" y="2392915"/>
            <a:ext cx="4124738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В Венгрии  </a:t>
            </a:r>
          </a:p>
        </p:txBody>
      </p:sp>
      <p:sp>
        <p:nvSpPr>
          <p:cNvPr id="13" name="TextBox 18">
            <a:extLst>
              <a:ext uri="{FF2B5EF4-FFF2-40B4-BE49-F238E27FC236}">
                <a16:creationId xmlns:a16="http://schemas.microsoft.com/office/drawing/2014/main" xmlns="" id="{90ED5950-105C-C43C-3959-FE2C5B027D5E}"/>
              </a:ext>
            </a:extLst>
          </p:cNvPr>
          <p:cNvSpPr txBox="1"/>
          <p:nvPr/>
        </p:nvSpPr>
        <p:spPr>
          <a:xfrm>
            <a:off x="323850" y="605587"/>
            <a:ext cx="6179344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В какой стране есть традиция дарить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на Новый год друзьям глиняные фигурки?</a:t>
            </a:r>
          </a:p>
        </p:txBody>
      </p:sp>
      <p:sp>
        <p:nvSpPr>
          <p:cNvPr id="14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CA236B02-39AD-2BAB-07C6-4703C4931666}"/>
              </a:ext>
            </a:extLst>
          </p:cNvPr>
          <p:cNvSpPr/>
          <p:nvPr/>
        </p:nvSpPr>
        <p:spPr>
          <a:xfrm>
            <a:off x="4681059" y="3263682"/>
            <a:ext cx="4104165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Англии </a:t>
            </a:r>
          </a:p>
        </p:txBody>
      </p:sp>
      <p:sp>
        <p:nvSpPr>
          <p:cNvPr id="15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128231B0-CF3D-8FC3-EC18-4D7566846FA7}"/>
              </a:ext>
            </a:extLst>
          </p:cNvPr>
          <p:cNvSpPr/>
          <p:nvPr/>
        </p:nvSpPr>
        <p:spPr>
          <a:xfrm>
            <a:off x="4681059" y="4191599"/>
            <a:ext cx="4104165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России </a:t>
            </a:r>
          </a:p>
        </p:txBody>
      </p:sp>
      <p:sp>
        <p:nvSpPr>
          <p:cNvPr id="16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125D3C8B-27A1-9B6B-41CC-0F32ED48D269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96" t="16652" r="28397" b="43967"/>
          <a:stretch/>
        </p:blipFill>
        <p:spPr>
          <a:xfrm flipH="1">
            <a:off x="323850" y="2070682"/>
            <a:ext cx="2338327" cy="2573629"/>
          </a:xfrm>
          <a:prstGeom prst="rect">
            <a:avLst/>
          </a:prstGeom>
        </p:spPr>
      </p:pic>
      <p:sp>
        <p:nvSpPr>
          <p:cNvPr id="17" name="Скругленная прямоугольная выноска 8">
            <a:extLst>
              <a:ext uri="{FF2B5EF4-FFF2-40B4-BE49-F238E27FC236}">
                <a16:creationId xmlns:a16="http://schemas.microsoft.com/office/drawing/2014/main" xmlns="" id="{B96F4786-B050-B8B8-0A48-D7B76CB7E8C9}"/>
              </a:ext>
            </a:extLst>
          </p:cNvPr>
          <p:cNvSpPr/>
          <p:nvPr/>
        </p:nvSpPr>
        <p:spPr>
          <a:xfrm>
            <a:off x="2662177" y="2055674"/>
            <a:ext cx="2012950" cy="674481"/>
          </a:xfrm>
          <a:prstGeom prst="wedgeRoundRectCallout">
            <a:avLst>
              <a:gd name="adj1" fmla="val -102662"/>
              <a:gd name="adj2" fmla="val 84398"/>
              <a:gd name="adj3" fmla="val 16667"/>
            </a:avLst>
          </a:prstGeom>
          <a:ln w="25400">
            <a:solidFill>
              <a:srgbClr val="C0000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C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Неверно!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4085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vsegda-pomnim.com/uploads/posts/2022-04/1648946003_29-vsegda-pomnim-com-p-dyatel-zimoi-v-lesu-foto-3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138057" y="-20877"/>
            <a:ext cx="4005943" cy="5189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19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6" name="Скругленный прямоугольник 12">
            <a:extLst>
              <a:ext uri="{FF2B5EF4-FFF2-40B4-BE49-F238E27FC236}">
                <a16:creationId xmlns:a16="http://schemas.microsoft.com/office/drawing/2014/main" xmlns="" id="{94869FC0-C396-4FB6-EF8C-B42C24888F09}"/>
              </a:ext>
            </a:extLst>
          </p:cNvPr>
          <p:cNvSpPr/>
          <p:nvPr/>
        </p:nvSpPr>
        <p:spPr>
          <a:xfrm>
            <a:off x="323850" y="4191599"/>
            <a:ext cx="2987675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Сокол</a:t>
            </a:r>
          </a:p>
        </p:txBody>
      </p:sp>
      <p:sp>
        <p:nvSpPr>
          <p:cNvPr id="7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9E6CBAC0-6B08-6C5B-36A5-454B64B8BB80}"/>
              </a:ext>
            </a:extLst>
          </p:cNvPr>
          <p:cNvSpPr/>
          <p:nvPr/>
        </p:nvSpPr>
        <p:spPr>
          <a:xfrm>
            <a:off x="288923" y="3263682"/>
            <a:ext cx="3023014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Дятел</a:t>
            </a:r>
          </a:p>
        </p:txBody>
      </p:sp>
      <p:sp>
        <p:nvSpPr>
          <p:cNvPr id="8" name="Скругленный прямоугольник 12">
            <a:extLst>
              <a:ext uri="{FF2B5EF4-FFF2-40B4-BE49-F238E27FC236}">
                <a16:creationId xmlns:a16="http://schemas.microsoft.com/office/drawing/2014/main" xmlns="" id="{F1B7C3B9-DC6E-F713-7AC8-8953F6D1F3BE}"/>
              </a:ext>
            </a:extLst>
          </p:cNvPr>
          <p:cNvSpPr/>
          <p:nvPr/>
        </p:nvSpPr>
        <p:spPr>
          <a:xfrm>
            <a:off x="323850" y="2335765"/>
            <a:ext cx="2987675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Снегирь</a:t>
            </a:r>
          </a:p>
        </p:txBody>
      </p:sp>
      <p:sp>
        <p:nvSpPr>
          <p:cNvPr id="2" name="Скругленный прямоугольник 8">
            <a:extLst>
              <a:ext uri="{FF2B5EF4-FFF2-40B4-BE49-F238E27FC236}">
                <a16:creationId xmlns:a16="http://schemas.microsoft.com/office/drawing/2014/main" xmlns="" id="{2F4C99F2-5A52-B5A1-2556-00579C2CF6C1}"/>
              </a:ext>
            </a:extLst>
          </p:cNvPr>
          <p:cNvSpPr/>
          <p:nvPr/>
        </p:nvSpPr>
        <p:spPr>
          <a:xfrm rot="20700000">
            <a:off x="5747038" y="2923866"/>
            <a:ext cx="3004321" cy="927104"/>
          </a:xfrm>
          <a:prstGeom prst="roundRect">
            <a:avLst/>
          </a:prstGeom>
          <a:solidFill>
            <a:schemeClr val="bg1">
              <a:alpha val="90000"/>
            </a:schemeClr>
          </a:solidFill>
          <a:ln w="25400">
            <a:noFill/>
          </a:ln>
          <a:effectLst>
            <a:outerShdw blurRad="241300" dist="114300" dir="5400000" sx="95000" sy="95000" algn="t" rotWithShape="0">
              <a:prstClr val="black">
                <a:alpha val="68000"/>
              </a:prstClr>
            </a:outerShdw>
          </a:effectLst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3800" b="1">
                <a:solidFill>
                  <a:srgbClr val="C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Неверно!</a:t>
            </a:r>
            <a:endParaRPr kumimoji="0" lang="ru-RU" sz="38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0FBB78DB-C60F-B527-8964-4142DD69318E}"/>
              </a:ext>
            </a:extLst>
          </p:cNvPr>
          <p:cNvSpPr/>
          <p:nvPr/>
        </p:nvSpPr>
        <p:spPr>
          <a:xfrm>
            <a:off x="6496051" y="4208723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  <p:sp>
        <p:nvSpPr>
          <p:cNvPr id="11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578474"/>
            <a:ext cx="4787899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Основной пищей </a:t>
            </a:r>
            <a:r>
              <a:rPr lang="ru-RU" sz="2400" dirty="0" smtClean="0">
                <a:latin typeface="+mj-lt"/>
                <a:ea typeface="Tahoma" panose="020B0604030504040204" pitchFamily="34" charset="0"/>
              </a:rPr>
              <a:t>этой птицы зимой становятся </a:t>
            </a:r>
            <a:r>
              <a:rPr lang="ru-RU" sz="2400" dirty="0">
                <a:latin typeface="+mj-lt"/>
                <a:ea typeface="Tahoma" panose="020B0604030504040204" pitchFamily="34" charset="0"/>
              </a:rPr>
              <a:t>еловые и сосновые </a:t>
            </a:r>
            <a:r>
              <a:rPr lang="ru-RU" sz="2400" dirty="0" smtClean="0">
                <a:latin typeface="+mj-lt"/>
                <a:ea typeface="Tahoma" panose="020B0604030504040204" pitchFamily="34" charset="0"/>
              </a:rPr>
              <a:t>семена.</a:t>
            </a:r>
            <a:endParaRPr lang="ru-RU" sz="2400" dirty="0">
              <a:latin typeface="+mj-lt"/>
              <a:ea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9408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20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29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8" y="3263682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Таги Ноэль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3361455" cy="9621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200" dirty="0">
                <a:latin typeface="+mj-lt"/>
                <a:ea typeface="Tahoma" panose="020B0604030504040204" pitchFamily="34" charset="0"/>
              </a:rPr>
              <a:t>Как зовут испанского Деда Мороза?</a:t>
            </a:r>
          </a:p>
        </p:txBody>
      </p:sp>
      <p:sp>
        <p:nvSpPr>
          <p:cNvPr id="2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4EA9E61A-3DAA-2D62-D18A-A6CEF6C8502A}"/>
              </a:ext>
            </a:extLst>
          </p:cNvPr>
          <p:cNvSpPr/>
          <p:nvPr/>
        </p:nvSpPr>
        <p:spPr>
          <a:xfrm>
            <a:off x="4751388" y="2335765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Санта</a:t>
            </a:r>
          </a:p>
        </p:txBody>
      </p:sp>
      <p:sp>
        <p:nvSpPr>
          <p:cNvPr id="5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82BCB91F-2522-D5D2-A8DB-F677DC61EA74}"/>
              </a:ext>
            </a:extLst>
          </p:cNvPr>
          <p:cNvSpPr/>
          <p:nvPr/>
        </p:nvSpPr>
        <p:spPr>
          <a:xfrm>
            <a:off x="4751388" y="4191599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Йоулупукки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B6D2ADBB-8D83-76BE-887D-536BDBCD7EE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8775" y="2574190"/>
            <a:ext cx="3057525" cy="256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849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>
            <a:extLst>
              <a:ext uri="{FF2B5EF4-FFF2-40B4-BE49-F238E27FC236}">
                <a16:creationId xmlns:a16="http://schemas.microsoft.com/office/drawing/2014/main" xmlns="" id="{DCFE49EB-2F46-F79F-FC4F-5A1A97755222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20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6B8D0B46-DCF7-6E35-9590-105D9A0B1B10}"/>
              </a:ext>
            </a:extLst>
          </p:cNvPr>
          <p:cNvSpPr txBox="1"/>
          <p:nvPr/>
        </p:nvSpPr>
        <p:spPr>
          <a:xfrm>
            <a:off x="358775" y="648146"/>
            <a:ext cx="3361455" cy="9621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200" dirty="0">
                <a:latin typeface="+mj-lt"/>
                <a:ea typeface="Tahoma" panose="020B0604030504040204" pitchFamily="34" charset="0"/>
              </a:rPr>
              <a:t>Как зовут испанского Деда Мороза?</a:t>
            </a:r>
          </a:p>
        </p:txBody>
      </p:sp>
      <p:sp>
        <p:nvSpPr>
          <p:cNvPr id="5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D8A04F4E-984B-A488-E93B-5A3F21720FA3}"/>
              </a:ext>
            </a:extLst>
          </p:cNvPr>
          <p:cNvSpPr/>
          <p:nvPr/>
        </p:nvSpPr>
        <p:spPr>
          <a:xfrm>
            <a:off x="4751388" y="3264446"/>
            <a:ext cx="4033836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ru-RU" sz="2200" err="1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Таги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 Ноэль</a:t>
            </a:r>
          </a:p>
        </p:txBody>
      </p:sp>
      <p:sp>
        <p:nvSpPr>
          <p:cNvPr id="7" name="Скругленный прямоугольник 12">
            <a:extLst>
              <a:ext uri="{FF2B5EF4-FFF2-40B4-BE49-F238E27FC236}">
                <a16:creationId xmlns:a16="http://schemas.microsoft.com/office/drawing/2014/main" xmlns="" id="{B9251970-A37A-1350-0BD2-C791B1519C3F}"/>
              </a:ext>
            </a:extLst>
          </p:cNvPr>
          <p:cNvSpPr/>
          <p:nvPr/>
        </p:nvSpPr>
        <p:spPr>
          <a:xfrm>
            <a:off x="4751388" y="2335765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Санта</a:t>
            </a:r>
          </a:p>
        </p:txBody>
      </p:sp>
      <p:sp>
        <p:nvSpPr>
          <p:cNvPr id="11" name="Скругленный прямоугольник 12">
            <a:extLst>
              <a:ext uri="{FF2B5EF4-FFF2-40B4-BE49-F238E27FC236}">
                <a16:creationId xmlns:a16="http://schemas.microsoft.com/office/drawing/2014/main" xmlns="" id="{A9267259-5BF5-7F9A-7838-CD1D85AE9CFB}"/>
              </a:ext>
            </a:extLst>
          </p:cNvPr>
          <p:cNvSpPr/>
          <p:nvPr/>
        </p:nvSpPr>
        <p:spPr>
          <a:xfrm>
            <a:off x="4751388" y="4191599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Йоулупукки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9845D9D-4895-1B4E-38EB-7ECEACF2AA7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8775" y="2574190"/>
            <a:ext cx="3057525" cy="2569310"/>
          </a:xfrm>
          <a:prstGeom prst="rect">
            <a:avLst/>
          </a:prstGeom>
        </p:spPr>
      </p:pic>
      <p:sp>
        <p:nvSpPr>
          <p:cNvPr id="12" name="Скругленная прямоугольная выноска 8">
            <a:extLst>
              <a:ext uri="{FF2B5EF4-FFF2-40B4-BE49-F238E27FC236}">
                <a16:creationId xmlns:a16="http://schemas.microsoft.com/office/drawing/2014/main" xmlns="" id="{AE7320E9-BC7C-5662-BCFE-408A59E50768}"/>
              </a:ext>
            </a:extLst>
          </p:cNvPr>
          <p:cNvSpPr/>
          <p:nvPr/>
        </p:nvSpPr>
        <p:spPr>
          <a:xfrm>
            <a:off x="2305050" y="2171634"/>
            <a:ext cx="2012950" cy="674481"/>
          </a:xfrm>
          <a:prstGeom prst="wedgeRoundRectCallout">
            <a:avLst>
              <a:gd name="adj1" fmla="val -33086"/>
              <a:gd name="adj2" fmla="val 72385"/>
              <a:gd name="adj3" fmla="val 16667"/>
            </a:avLst>
          </a:prstGeom>
          <a:ln w="25400">
            <a:solidFill>
              <a:srgbClr val="00B05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00B05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07D65FC5-C8E7-221B-6085-CE1F447CEC26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</p:spTree>
    <p:extLst>
      <p:ext uri="{BB962C8B-B14F-4D97-AF65-F5344CB8AC3E}">
        <p14:creationId xmlns:p14="http://schemas.microsoft.com/office/powerpoint/2010/main" val="2335619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9">
            <a:extLst>
              <a:ext uri="{FF2B5EF4-FFF2-40B4-BE49-F238E27FC236}">
                <a16:creationId xmlns:a16="http://schemas.microsoft.com/office/drawing/2014/main" xmlns="" id="{B1CDACC7-6BD9-5461-F252-92D6449521C0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20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668390B-04A6-D4F7-DA11-BE2394A1D13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8775" y="2574190"/>
            <a:ext cx="3057525" cy="2569310"/>
          </a:xfrm>
          <a:prstGeom prst="rect">
            <a:avLst/>
          </a:prstGeom>
        </p:spPr>
      </p:pic>
      <p:sp>
        <p:nvSpPr>
          <p:cNvPr id="8" name="Скругленная прямоугольная выноска 8">
            <a:extLst>
              <a:ext uri="{FF2B5EF4-FFF2-40B4-BE49-F238E27FC236}">
                <a16:creationId xmlns:a16="http://schemas.microsoft.com/office/drawing/2014/main" xmlns="" id="{83CA05BC-5B2A-0968-DE41-15E74129E063}"/>
              </a:ext>
            </a:extLst>
          </p:cNvPr>
          <p:cNvSpPr/>
          <p:nvPr/>
        </p:nvSpPr>
        <p:spPr>
          <a:xfrm>
            <a:off x="2343151" y="2286356"/>
            <a:ext cx="2012950" cy="674481"/>
          </a:xfrm>
          <a:prstGeom prst="wedgeRoundRectCallout">
            <a:avLst>
              <a:gd name="adj1" fmla="val -33086"/>
              <a:gd name="adj2" fmla="val 72385"/>
              <a:gd name="adj3" fmla="val 16667"/>
            </a:avLst>
          </a:prstGeom>
          <a:ln w="25400">
            <a:solidFill>
              <a:srgbClr val="C0000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C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Неверно!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8">
            <a:extLst>
              <a:ext uri="{FF2B5EF4-FFF2-40B4-BE49-F238E27FC236}">
                <a16:creationId xmlns:a16="http://schemas.microsoft.com/office/drawing/2014/main" xmlns="" id="{E1C62A87-C20B-1075-9EBD-E872EF416509}"/>
              </a:ext>
            </a:extLst>
          </p:cNvPr>
          <p:cNvSpPr txBox="1"/>
          <p:nvPr/>
        </p:nvSpPr>
        <p:spPr>
          <a:xfrm>
            <a:off x="358775" y="648146"/>
            <a:ext cx="3361455" cy="9621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200" dirty="0">
                <a:latin typeface="+mj-lt"/>
                <a:ea typeface="Tahoma" panose="020B0604030504040204" pitchFamily="34" charset="0"/>
              </a:rPr>
              <a:t>Как зовут испанского Деда Мороза?</a:t>
            </a:r>
          </a:p>
        </p:txBody>
      </p:sp>
      <p:sp>
        <p:nvSpPr>
          <p:cNvPr id="14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3FE6F66F-70B6-36B8-B448-7BA5522C0277}"/>
              </a:ext>
            </a:extLst>
          </p:cNvPr>
          <p:cNvSpPr/>
          <p:nvPr/>
        </p:nvSpPr>
        <p:spPr>
          <a:xfrm>
            <a:off x="4751388" y="3264446"/>
            <a:ext cx="4033836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ru-RU" sz="2200" err="1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Таги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 Ноэль</a:t>
            </a:r>
          </a:p>
        </p:txBody>
      </p:sp>
      <p:sp>
        <p:nvSpPr>
          <p:cNvPr id="15" name="Скругленный прямоугольник 12">
            <a:extLst>
              <a:ext uri="{FF2B5EF4-FFF2-40B4-BE49-F238E27FC236}">
                <a16:creationId xmlns:a16="http://schemas.microsoft.com/office/drawing/2014/main" xmlns="" id="{60E90DC5-0E37-9531-41EE-A047F97B5D44}"/>
              </a:ext>
            </a:extLst>
          </p:cNvPr>
          <p:cNvSpPr/>
          <p:nvPr/>
        </p:nvSpPr>
        <p:spPr>
          <a:xfrm>
            <a:off x="4751388" y="2335765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Санта</a:t>
            </a:r>
          </a:p>
        </p:txBody>
      </p:sp>
      <p:sp>
        <p:nvSpPr>
          <p:cNvPr id="16" name="Скругленный прямоугольник 12">
            <a:extLst>
              <a:ext uri="{FF2B5EF4-FFF2-40B4-BE49-F238E27FC236}">
                <a16:creationId xmlns:a16="http://schemas.microsoft.com/office/drawing/2014/main" xmlns="" id="{7C248614-FB89-08AD-512D-BCBB7B29FCF5}"/>
              </a:ext>
            </a:extLst>
          </p:cNvPr>
          <p:cNvSpPr/>
          <p:nvPr/>
        </p:nvSpPr>
        <p:spPr>
          <a:xfrm>
            <a:off x="4751388" y="4191599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Йоулупукки</a:t>
            </a:r>
          </a:p>
        </p:txBody>
      </p:sp>
      <p:sp>
        <p:nvSpPr>
          <p:cNvPr id="17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BC408F17-BB1A-2B81-BB41-C99665CD0AEA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</p:spTree>
    <p:extLst>
      <p:ext uri="{BB962C8B-B14F-4D97-AF65-F5344CB8AC3E}">
        <p14:creationId xmlns:p14="http://schemas.microsoft.com/office/powerpoint/2010/main" val="529163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21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28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8" y="2326254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Кении</a:t>
            </a:r>
          </a:p>
        </p:txBody>
      </p:sp>
      <p:sp>
        <p:nvSpPr>
          <p:cNvPr id="29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8" y="3254171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Бразилии</a:t>
            </a:r>
          </a:p>
        </p:txBody>
      </p:sp>
      <p:sp>
        <p:nvSpPr>
          <p:cNvPr id="30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8" y="4182088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Никарагуа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5526042" cy="13363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В какой стране перед новогодним праздником жилища украшаются ветвями кофейного дерева?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1F10147-1802-86E3-C623-C1AE09296B2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415377" y="2614086"/>
            <a:ext cx="2621735" cy="252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071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8" y="4182088"/>
            <a:ext cx="4033836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В Никарагуа</a:t>
            </a:r>
          </a:p>
        </p:txBody>
      </p:sp>
      <p:sp>
        <p:nvSpPr>
          <p:cNvPr id="3" name="TextBox 19">
            <a:extLst>
              <a:ext uri="{FF2B5EF4-FFF2-40B4-BE49-F238E27FC236}">
                <a16:creationId xmlns:a16="http://schemas.microsoft.com/office/drawing/2014/main" xmlns="" id="{DCFE49EB-2F46-F79F-FC4F-5A1A97755222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21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2" name="Скругленный прямоугольник 12">
            <a:extLst>
              <a:ext uri="{FF2B5EF4-FFF2-40B4-BE49-F238E27FC236}">
                <a16:creationId xmlns:a16="http://schemas.microsoft.com/office/drawing/2014/main" xmlns="" id="{2D9C7FEB-29D3-5386-6E67-29F00FF905D6}"/>
              </a:ext>
            </a:extLst>
          </p:cNvPr>
          <p:cNvSpPr/>
          <p:nvPr/>
        </p:nvSpPr>
        <p:spPr>
          <a:xfrm>
            <a:off x="4751388" y="2326254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Кении</a:t>
            </a:r>
          </a:p>
        </p:txBody>
      </p:sp>
      <p:sp>
        <p:nvSpPr>
          <p:cNvPr id="6" name="Скругленный прямоугольник 12">
            <a:extLst>
              <a:ext uri="{FF2B5EF4-FFF2-40B4-BE49-F238E27FC236}">
                <a16:creationId xmlns:a16="http://schemas.microsoft.com/office/drawing/2014/main" xmlns="" id="{43BB56EB-B642-62C5-9588-37307423CCD2}"/>
              </a:ext>
            </a:extLst>
          </p:cNvPr>
          <p:cNvSpPr/>
          <p:nvPr/>
        </p:nvSpPr>
        <p:spPr>
          <a:xfrm>
            <a:off x="4751388" y="3254171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Бразилии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DAEC8CF-F6D1-0C06-25C9-F1B554C1E9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415377" y="2614086"/>
            <a:ext cx="2621735" cy="2529414"/>
          </a:xfrm>
          <a:prstGeom prst="rect">
            <a:avLst/>
          </a:prstGeom>
        </p:spPr>
      </p:pic>
      <p:sp>
        <p:nvSpPr>
          <p:cNvPr id="5" name="Скругленная прямоугольная выноска 8">
            <a:extLst>
              <a:ext uri="{FF2B5EF4-FFF2-40B4-BE49-F238E27FC236}">
                <a16:creationId xmlns:a16="http://schemas.microsoft.com/office/drawing/2014/main" xmlns="" id="{99B46F5A-4CC5-6EAB-AB9D-1C5141301B24}"/>
              </a:ext>
            </a:extLst>
          </p:cNvPr>
          <p:cNvSpPr/>
          <p:nvPr/>
        </p:nvSpPr>
        <p:spPr>
          <a:xfrm>
            <a:off x="2379663" y="2276845"/>
            <a:ext cx="2012950" cy="674481"/>
          </a:xfrm>
          <a:prstGeom prst="wedgeRoundRectCallout">
            <a:avLst>
              <a:gd name="adj1" fmla="val -33086"/>
              <a:gd name="adj2" fmla="val 72385"/>
              <a:gd name="adj3" fmla="val 16667"/>
            </a:avLst>
          </a:prstGeom>
          <a:ln w="25400">
            <a:solidFill>
              <a:srgbClr val="00B05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00B05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xmlns="" id="{A6A896B5-5296-B30C-D5EC-3292ADF10C60}"/>
              </a:ext>
            </a:extLst>
          </p:cNvPr>
          <p:cNvSpPr txBox="1"/>
          <p:nvPr/>
        </p:nvSpPr>
        <p:spPr>
          <a:xfrm>
            <a:off x="358774" y="648146"/>
            <a:ext cx="5834063" cy="13363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В какой стране перед новогодним праздником жилища украшаются ветвями кофейного дерева?</a:t>
            </a:r>
          </a:p>
        </p:txBody>
      </p:sp>
      <p:sp>
        <p:nvSpPr>
          <p:cNvPr id="11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6F75D6EF-077D-0F9A-F6FF-1FBD576C8D71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</p:spTree>
    <p:extLst>
      <p:ext uri="{BB962C8B-B14F-4D97-AF65-F5344CB8AC3E}">
        <p14:creationId xmlns:p14="http://schemas.microsoft.com/office/powerpoint/2010/main" val="3668841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9">
            <a:extLst>
              <a:ext uri="{FF2B5EF4-FFF2-40B4-BE49-F238E27FC236}">
                <a16:creationId xmlns:a16="http://schemas.microsoft.com/office/drawing/2014/main" xmlns="" id="{B1CDACC7-6BD9-5461-F252-92D6449521C0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21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6EF7CC2-BFEB-204E-97C0-8004C61E4DC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415377" y="2614086"/>
            <a:ext cx="2621735" cy="2529414"/>
          </a:xfrm>
          <a:prstGeom prst="rect">
            <a:avLst/>
          </a:prstGeom>
        </p:spPr>
      </p:pic>
      <p:sp>
        <p:nvSpPr>
          <p:cNvPr id="7" name="Скругленная прямоугольная выноска 8">
            <a:extLst>
              <a:ext uri="{FF2B5EF4-FFF2-40B4-BE49-F238E27FC236}">
                <a16:creationId xmlns:a16="http://schemas.microsoft.com/office/drawing/2014/main" xmlns="" id="{E5A35789-70B1-620F-854B-D0CBD09BEC50}"/>
              </a:ext>
            </a:extLst>
          </p:cNvPr>
          <p:cNvSpPr/>
          <p:nvPr/>
        </p:nvSpPr>
        <p:spPr>
          <a:xfrm>
            <a:off x="2343151" y="2286356"/>
            <a:ext cx="2012950" cy="674481"/>
          </a:xfrm>
          <a:prstGeom prst="wedgeRoundRectCallout">
            <a:avLst>
              <a:gd name="adj1" fmla="val -33086"/>
              <a:gd name="adj2" fmla="val 72385"/>
              <a:gd name="adj3" fmla="val 16667"/>
            </a:avLst>
          </a:prstGeom>
          <a:ln w="25400">
            <a:solidFill>
              <a:srgbClr val="C0000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C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Неверно!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3AADA841-91BC-1DE9-41D2-2A71D97FB263}"/>
              </a:ext>
            </a:extLst>
          </p:cNvPr>
          <p:cNvSpPr/>
          <p:nvPr/>
        </p:nvSpPr>
        <p:spPr>
          <a:xfrm>
            <a:off x="4751388" y="4182088"/>
            <a:ext cx="4033836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В Никарагуа</a:t>
            </a:r>
          </a:p>
        </p:txBody>
      </p:sp>
      <p:sp>
        <p:nvSpPr>
          <p:cNvPr id="12" name="Скругленный прямоугольник 12">
            <a:extLst>
              <a:ext uri="{FF2B5EF4-FFF2-40B4-BE49-F238E27FC236}">
                <a16:creationId xmlns:a16="http://schemas.microsoft.com/office/drawing/2014/main" xmlns="" id="{71B3A5A0-2ACA-3B16-5B5E-A3E57E34B32A}"/>
              </a:ext>
            </a:extLst>
          </p:cNvPr>
          <p:cNvSpPr/>
          <p:nvPr/>
        </p:nvSpPr>
        <p:spPr>
          <a:xfrm>
            <a:off x="4751388" y="2326254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Кении</a:t>
            </a:r>
          </a:p>
        </p:txBody>
      </p:sp>
      <p:sp>
        <p:nvSpPr>
          <p:cNvPr id="14" name="Скругленный прямоугольник 12">
            <a:extLst>
              <a:ext uri="{FF2B5EF4-FFF2-40B4-BE49-F238E27FC236}">
                <a16:creationId xmlns:a16="http://schemas.microsoft.com/office/drawing/2014/main" xmlns="" id="{31E85818-7480-11FE-6662-B381F95013B1}"/>
              </a:ext>
            </a:extLst>
          </p:cNvPr>
          <p:cNvSpPr/>
          <p:nvPr/>
        </p:nvSpPr>
        <p:spPr>
          <a:xfrm>
            <a:off x="4751388" y="3254171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Бразилии</a:t>
            </a:r>
          </a:p>
        </p:txBody>
      </p:sp>
      <p:sp>
        <p:nvSpPr>
          <p:cNvPr id="16" name="TextBox 18">
            <a:extLst>
              <a:ext uri="{FF2B5EF4-FFF2-40B4-BE49-F238E27FC236}">
                <a16:creationId xmlns:a16="http://schemas.microsoft.com/office/drawing/2014/main" xmlns="" id="{9C1BA64A-C7BC-AEE5-1F2F-E24845E5B8C4}"/>
              </a:ext>
            </a:extLst>
          </p:cNvPr>
          <p:cNvSpPr txBox="1"/>
          <p:nvPr/>
        </p:nvSpPr>
        <p:spPr>
          <a:xfrm>
            <a:off x="358774" y="648146"/>
            <a:ext cx="5834063" cy="13363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В какой стране перед новогодним праздником жилища украшаются ветвями кофейного дерева?</a:t>
            </a:r>
          </a:p>
        </p:txBody>
      </p:sp>
      <p:sp>
        <p:nvSpPr>
          <p:cNvPr id="17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E113929F-AADE-12EC-3E7A-ED93F7E3F907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</p:spTree>
    <p:extLst>
      <p:ext uri="{BB962C8B-B14F-4D97-AF65-F5344CB8AC3E}">
        <p14:creationId xmlns:p14="http://schemas.microsoft.com/office/powerpoint/2010/main" val="82300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ibirds.ru/photos/0750/001/075000209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110163" y="0"/>
            <a:ext cx="404037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22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28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323850" y="2335765"/>
            <a:ext cx="2987675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Снегирь</a:t>
            </a:r>
          </a:p>
        </p:txBody>
      </p:sp>
      <p:sp>
        <p:nvSpPr>
          <p:cNvPr id="29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323850" y="3263682"/>
            <a:ext cx="2987675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Дятел</a:t>
            </a:r>
          </a:p>
        </p:txBody>
      </p:sp>
      <p:sp>
        <p:nvSpPr>
          <p:cNvPr id="30" name="Скругленный прямоугольник 12">
            <a:hlinkClick r:id="rId4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323850" y="4191599"/>
            <a:ext cx="2987675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 dirty="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 dirty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Воробей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587183"/>
            <a:ext cx="3997325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 smtClean="0">
                <a:latin typeface="+mj-lt"/>
                <a:ea typeface="Tahoma" panose="020B0604030504040204" pitchFamily="34" charset="0"/>
              </a:rPr>
              <a:t>Эта </a:t>
            </a:r>
            <a:r>
              <a:rPr lang="ru-RU" sz="2400" dirty="0">
                <a:latin typeface="+mj-lt"/>
                <a:ea typeface="Tahoma" panose="020B0604030504040204" pitchFamily="34" charset="0"/>
              </a:rPr>
              <a:t>птица </a:t>
            </a:r>
            <a:r>
              <a:rPr lang="ru-RU" sz="2400" dirty="0" smtClean="0">
                <a:latin typeface="+mj-lt"/>
                <a:ea typeface="Tahoma" panose="020B0604030504040204" pitchFamily="34" charset="0"/>
              </a:rPr>
              <a:t>стала пернатым </a:t>
            </a:r>
            <a:r>
              <a:rPr lang="ru-RU" sz="2400" dirty="0">
                <a:latin typeface="+mj-lt"/>
                <a:ea typeface="Tahoma" panose="020B0604030504040204" pitchFamily="34" charset="0"/>
              </a:rPr>
              <a:t>символом 2022 </a:t>
            </a:r>
            <a:r>
              <a:rPr lang="ru-RU" sz="2400" dirty="0" smtClean="0">
                <a:latin typeface="+mj-lt"/>
                <a:ea typeface="Tahoma" panose="020B0604030504040204" pitchFamily="34" charset="0"/>
              </a:rPr>
              <a:t>года в России.</a:t>
            </a:r>
            <a:endParaRPr lang="ru-RU" sz="2400" dirty="0">
              <a:latin typeface="+mj-lt"/>
              <a:ea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7083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sibirds.ru/photos/0750/001/075000209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110163" y="0"/>
            <a:ext cx="404037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22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3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F9066EFA-CB79-D354-9DC5-DD91775B7470}"/>
              </a:ext>
            </a:extLst>
          </p:cNvPr>
          <p:cNvSpPr/>
          <p:nvPr/>
        </p:nvSpPr>
        <p:spPr>
          <a:xfrm>
            <a:off x="322264" y="4209061"/>
            <a:ext cx="2989261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 dirty="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ru-RU" sz="2200" dirty="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Воробей</a:t>
            </a:r>
          </a:p>
        </p:txBody>
      </p:sp>
      <p:sp>
        <p:nvSpPr>
          <p:cNvPr id="5" name="Скругленный прямоугольник 13">
            <a:extLst>
              <a:ext uri="{FF2B5EF4-FFF2-40B4-BE49-F238E27FC236}">
                <a16:creationId xmlns:a16="http://schemas.microsoft.com/office/drawing/2014/main" xmlns="" id="{5FAE5EF7-3B82-710A-9663-BE91FF13A7F6}"/>
              </a:ext>
            </a:extLst>
          </p:cNvPr>
          <p:cNvSpPr/>
          <p:nvPr/>
        </p:nvSpPr>
        <p:spPr>
          <a:xfrm rot="20700000">
            <a:off x="5494888" y="2108197"/>
            <a:ext cx="3004321" cy="927104"/>
          </a:xfrm>
          <a:prstGeom prst="roundRect">
            <a:avLst/>
          </a:prstGeom>
          <a:solidFill>
            <a:schemeClr val="bg1">
              <a:alpha val="90000"/>
            </a:schemeClr>
          </a:solidFill>
          <a:ln w="25400">
            <a:noFill/>
          </a:ln>
          <a:effectLst>
            <a:outerShdw blurRad="241300" dist="114300" dir="5400000" sx="95000" sy="95000" algn="t" rotWithShape="0">
              <a:prstClr val="black">
                <a:alpha val="68000"/>
              </a:prstClr>
            </a:outerShdw>
          </a:effectLst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3800" b="1">
                <a:solidFill>
                  <a:srgbClr val="00B05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Верно!</a:t>
            </a:r>
            <a:endParaRPr kumimoji="0" lang="ru-RU" sz="38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12">
            <a:extLst>
              <a:ext uri="{FF2B5EF4-FFF2-40B4-BE49-F238E27FC236}">
                <a16:creationId xmlns:a16="http://schemas.microsoft.com/office/drawing/2014/main" xmlns="" id="{6D2FA022-7DA0-92CF-9267-36218EC0F344}"/>
              </a:ext>
            </a:extLst>
          </p:cNvPr>
          <p:cNvSpPr/>
          <p:nvPr/>
        </p:nvSpPr>
        <p:spPr>
          <a:xfrm>
            <a:off x="323850" y="2335765"/>
            <a:ext cx="2987675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Снегирь</a:t>
            </a:r>
          </a:p>
        </p:txBody>
      </p:sp>
      <p:sp>
        <p:nvSpPr>
          <p:cNvPr id="11" name="Скругленный прямоугольник 12">
            <a:extLst>
              <a:ext uri="{FF2B5EF4-FFF2-40B4-BE49-F238E27FC236}">
                <a16:creationId xmlns:a16="http://schemas.microsoft.com/office/drawing/2014/main" xmlns="" id="{33D5A6DA-2B93-7AA4-0E4C-CEBAFE168DC8}"/>
              </a:ext>
            </a:extLst>
          </p:cNvPr>
          <p:cNvSpPr/>
          <p:nvPr/>
        </p:nvSpPr>
        <p:spPr>
          <a:xfrm>
            <a:off x="323850" y="3263682"/>
            <a:ext cx="2987675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Дятел</a:t>
            </a:r>
          </a:p>
        </p:txBody>
      </p:sp>
      <p:sp>
        <p:nvSpPr>
          <p:cNvPr id="12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B0343B6E-C9CE-3461-EAA9-9A134E465BC1}"/>
              </a:ext>
            </a:extLst>
          </p:cNvPr>
          <p:cNvSpPr/>
          <p:nvPr/>
        </p:nvSpPr>
        <p:spPr>
          <a:xfrm>
            <a:off x="6496051" y="4208723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  <p:sp>
        <p:nvSpPr>
          <p:cNvPr id="13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587183"/>
            <a:ext cx="3997325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 smtClean="0">
                <a:latin typeface="+mj-lt"/>
                <a:ea typeface="Tahoma" panose="020B0604030504040204" pitchFamily="34" charset="0"/>
              </a:rPr>
              <a:t>Эта </a:t>
            </a:r>
            <a:r>
              <a:rPr lang="ru-RU" sz="2400" dirty="0">
                <a:latin typeface="+mj-lt"/>
                <a:ea typeface="Tahoma" panose="020B0604030504040204" pitchFamily="34" charset="0"/>
              </a:rPr>
              <a:t>птица </a:t>
            </a:r>
            <a:r>
              <a:rPr lang="ru-RU" sz="2400" dirty="0" smtClean="0">
                <a:latin typeface="+mj-lt"/>
                <a:ea typeface="Tahoma" panose="020B0604030504040204" pitchFamily="34" charset="0"/>
              </a:rPr>
              <a:t>стала пернатым </a:t>
            </a:r>
            <a:r>
              <a:rPr lang="ru-RU" sz="2400" dirty="0">
                <a:latin typeface="+mj-lt"/>
                <a:ea typeface="Tahoma" panose="020B0604030504040204" pitchFamily="34" charset="0"/>
              </a:rPr>
              <a:t>символом 2022 </a:t>
            </a:r>
            <a:r>
              <a:rPr lang="ru-RU" sz="2400" dirty="0" smtClean="0">
                <a:latin typeface="+mj-lt"/>
                <a:ea typeface="Tahoma" panose="020B0604030504040204" pitchFamily="34" charset="0"/>
              </a:rPr>
              <a:t>года в России.</a:t>
            </a:r>
            <a:endParaRPr lang="ru-RU" sz="2400" dirty="0">
              <a:latin typeface="+mj-lt"/>
              <a:ea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7298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sibirds.ru/photos/0750/001/075000209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110163" y="0"/>
            <a:ext cx="404037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22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6" name="Скругленный прямоугольник 8">
            <a:extLst>
              <a:ext uri="{FF2B5EF4-FFF2-40B4-BE49-F238E27FC236}">
                <a16:creationId xmlns:a16="http://schemas.microsoft.com/office/drawing/2014/main" xmlns="" id="{DB816BE4-47A6-AA21-13C6-A838CABD3219}"/>
              </a:ext>
            </a:extLst>
          </p:cNvPr>
          <p:cNvSpPr/>
          <p:nvPr/>
        </p:nvSpPr>
        <p:spPr>
          <a:xfrm rot="20700000">
            <a:off x="5494888" y="2108197"/>
            <a:ext cx="3004321" cy="927104"/>
          </a:xfrm>
          <a:prstGeom prst="roundRect">
            <a:avLst/>
          </a:prstGeom>
          <a:solidFill>
            <a:schemeClr val="bg1">
              <a:alpha val="90000"/>
            </a:schemeClr>
          </a:solidFill>
          <a:ln w="25400">
            <a:noFill/>
          </a:ln>
          <a:effectLst>
            <a:outerShdw blurRad="241300" dist="114300" dir="5400000" sx="95000" sy="95000" algn="t" rotWithShape="0">
              <a:prstClr val="black">
                <a:alpha val="68000"/>
              </a:prstClr>
            </a:outerShdw>
          </a:effectLst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3800" b="1">
                <a:solidFill>
                  <a:srgbClr val="C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Неверно!</a:t>
            </a:r>
            <a:endParaRPr kumimoji="0" lang="ru-RU" sz="38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12">
            <a:extLst>
              <a:ext uri="{FF2B5EF4-FFF2-40B4-BE49-F238E27FC236}">
                <a16:creationId xmlns:a16="http://schemas.microsoft.com/office/drawing/2014/main" xmlns="" id="{5341CE44-9D2E-BFB2-BA5F-FD4682F71D72}"/>
              </a:ext>
            </a:extLst>
          </p:cNvPr>
          <p:cNvSpPr/>
          <p:nvPr/>
        </p:nvSpPr>
        <p:spPr>
          <a:xfrm>
            <a:off x="323850" y="2335765"/>
            <a:ext cx="2987675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Снегирь</a:t>
            </a:r>
          </a:p>
        </p:txBody>
      </p:sp>
      <p:sp>
        <p:nvSpPr>
          <p:cNvPr id="8" name="Скругленный прямоугольник 12">
            <a:extLst>
              <a:ext uri="{FF2B5EF4-FFF2-40B4-BE49-F238E27FC236}">
                <a16:creationId xmlns:a16="http://schemas.microsoft.com/office/drawing/2014/main" xmlns="" id="{2C9A23E8-766F-E998-C2A6-FCB580C65D6C}"/>
              </a:ext>
            </a:extLst>
          </p:cNvPr>
          <p:cNvSpPr/>
          <p:nvPr/>
        </p:nvSpPr>
        <p:spPr>
          <a:xfrm>
            <a:off x="323850" y="3263682"/>
            <a:ext cx="2987675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Дятел</a:t>
            </a:r>
          </a:p>
        </p:txBody>
      </p:sp>
      <p:sp>
        <p:nvSpPr>
          <p:cNvPr id="12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295F3FBB-2A27-24B6-674C-A0A2D02563B7}"/>
              </a:ext>
            </a:extLst>
          </p:cNvPr>
          <p:cNvSpPr/>
          <p:nvPr/>
        </p:nvSpPr>
        <p:spPr>
          <a:xfrm>
            <a:off x="322264" y="4209061"/>
            <a:ext cx="2989261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 dirty="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ru-RU" sz="2200" dirty="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В</a:t>
            </a:r>
            <a:r>
              <a:rPr lang="ru-RU" sz="2200" dirty="0" smtClean="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оробей</a:t>
            </a:r>
            <a:endParaRPr lang="ru-RU" sz="2200" dirty="0">
              <a:solidFill>
                <a:schemeClr val="bg1"/>
              </a:solidFill>
              <a:latin typeface="+mj-lt"/>
              <a:ea typeface="Cambria Math" panose="02040503050406030204" pitchFamily="18" charset="0"/>
            </a:endParaRPr>
          </a:p>
        </p:txBody>
      </p:sp>
      <p:sp>
        <p:nvSpPr>
          <p:cNvPr id="13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CDCE460D-C9D2-6E9B-87C1-C52D5D1D70AC}"/>
              </a:ext>
            </a:extLst>
          </p:cNvPr>
          <p:cNvSpPr/>
          <p:nvPr/>
        </p:nvSpPr>
        <p:spPr>
          <a:xfrm>
            <a:off x="6496051" y="4208723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  <p:sp>
        <p:nvSpPr>
          <p:cNvPr id="11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587183"/>
            <a:ext cx="3997325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 smtClean="0">
                <a:latin typeface="+mj-lt"/>
                <a:ea typeface="Tahoma" panose="020B0604030504040204" pitchFamily="34" charset="0"/>
              </a:rPr>
              <a:t>Эта </a:t>
            </a:r>
            <a:r>
              <a:rPr lang="ru-RU" sz="2400" dirty="0">
                <a:latin typeface="+mj-lt"/>
                <a:ea typeface="Tahoma" panose="020B0604030504040204" pitchFamily="34" charset="0"/>
              </a:rPr>
              <a:t>птица </a:t>
            </a:r>
            <a:r>
              <a:rPr lang="ru-RU" sz="2400" dirty="0" smtClean="0">
                <a:latin typeface="+mj-lt"/>
                <a:ea typeface="Tahoma" panose="020B0604030504040204" pitchFamily="34" charset="0"/>
              </a:rPr>
              <a:t>стала пернатым </a:t>
            </a:r>
            <a:r>
              <a:rPr lang="ru-RU" sz="2400" dirty="0">
                <a:latin typeface="+mj-lt"/>
                <a:ea typeface="Tahoma" panose="020B0604030504040204" pitchFamily="34" charset="0"/>
              </a:rPr>
              <a:t>символом 2022 </a:t>
            </a:r>
            <a:r>
              <a:rPr lang="ru-RU" sz="2400" dirty="0" smtClean="0">
                <a:latin typeface="+mj-lt"/>
                <a:ea typeface="Tahoma" panose="020B0604030504040204" pitchFamily="34" charset="0"/>
              </a:rPr>
              <a:t>года в России.</a:t>
            </a:r>
            <a:endParaRPr lang="ru-RU" sz="2400" dirty="0">
              <a:latin typeface="+mj-lt"/>
              <a:ea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153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2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28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8" y="2333180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Венгрии </a:t>
            </a:r>
          </a:p>
        </p:txBody>
      </p:sp>
      <p:sp>
        <p:nvSpPr>
          <p:cNvPr id="29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8" y="3261097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Гренландии </a:t>
            </a:r>
          </a:p>
        </p:txBody>
      </p:sp>
      <p:sp>
        <p:nvSpPr>
          <p:cNvPr id="30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8" y="4189014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России </a:t>
            </a:r>
          </a:p>
        </p:txBody>
      </p:sp>
      <p:sp>
        <p:nvSpPr>
          <p:cNvPr id="5" name="TextBox 18">
            <a:extLst>
              <a:ext uri="{FF2B5EF4-FFF2-40B4-BE49-F238E27FC236}">
                <a16:creationId xmlns:a16="http://schemas.microsoft.com/office/drawing/2014/main" xmlns="" id="{CFF5FDF0-D1D7-5F16-7C8D-60AF3E7C74CC}"/>
              </a:ext>
            </a:extLst>
          </p:cNvPr>
          <p:cNvSpPr txBox="1"/>
          <p:nvPr/>
        </p:nvSpPr>
        <p:spPr>
          <a:xfrm>
            <a:off x="323850" y="535124"/>
            <a:ext cx="5787583" cy="13849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В какой стране есть традиция дарить друг другу на Новый год вырезанные изо льда фигурки моржей и белых медведей?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37342" t="33530" r="34473" b="23263"/>
          <a:stretch/>
        </p:blipFill>
        <p:spPr>
          <a:xfrm>
            <a:off x="323850" y="2405937"/>
            <a:ext cx="2211006" cy="2541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984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23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28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5298511" y="2341843"/>
            <a:ext cx="3486714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Китае</a:t>
            </a:r>
          </a:p>
        </p:txBody>
      </p:sp>
      <p:sp>
        <p:nvSpPr>
          <p:cNvPr id="29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5298511" y="3269760"/>
            <a:ext cx="3486714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Японии</a:t>
            </a:r>
          </a:p>
        </p:txBody>
      </p:sp>
      <p:sp>
        <p:nvSpPr>
          <p:cNvPr id="30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5298511" y="4197677"/>
            <a:ext cx="3486714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Корее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4" y="648146"/>
            <a:ext cx="5834063" cy="12027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1800" dirty="0">
                <a:latin typeface="+mj-lt"/>
                <a:ea typeface="Tahoma" panose="020B0604030504040204" pitchFamily="34" charset="0"/>
              </a:rPr>
              <a:t>Где в новогоднюю ночь бросают в домашний очаг побеги бамбука для отпугивания злых духов треском и шипением?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547D8C46-6C77-7525-417D-E13CC4DCD73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87904" y="2290948"/>
            <a:ext cx="4573968" cy="2852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812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>
            <a:extLst>
              <a:ext uri="{FF2B5EF4-FFF2-40B4-BE49-F238E27FC236}">
                <a16:creationId xmlns:a16="http://schemas.microsoft.com/office/drawing/2014/main" xmlns="" id="{DCFE49EB-2F46-F79F-FC4F-5A1A97755222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23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15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996721EF-F320-E583-9BD0-964518D0AB60}"/>
              </a:ext>
            </a:extLst>
          </p:cNvPr>
          <p:cNvSpPr/>
          <p:nvPr/>
        </p:nvSpPr>
        <p:spPr>
          <a:xfrm>
            <a:off x="5297705" y="2350437"/>
            <a:ext cx="3507113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В Китае</a:t>
            </a:r>
          </a:p>
        </p:txBody>
      </p:sp>
      <p:sp>
        <p:nvSpPr>
          <p:cNvPr id="2" name="Скругленный прямоугольник 12">
            <a:extLst>
              <a:ext uri="{FF2B5EF4-FFF2-40B4-BE49-F238E27FC236}">
                <a16:creationId xmlns:a16="http://schemas.microsoft.com/office/drawing/2014/main" xmlns="" id="{B22B7074-076D-4F9E-B480-F2DEECEF81BE}"/>
              </a:ext>
            </a:extLst>
          </p:cNvPr>
          <p:cNvSpPr/>
          <p:nvPr/>
        </p:nvSpPr>
        <p:spPr>
          <a:xfrm>
            <a:off x="5297706" y="3263682"/>
            <a:ext cx="3486714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Японии</a:t>
            </a:r>
          </a:p>
        </p:txBody>
      </p:sp>
      <p:sp>
        <p:nvSpPr>
          <p:cNvPr id="4" name="Скругленный прямоугольник 12">
            <a:extLst>
              <a:ext uri="{FF2B5EF4-FFF2-40B4-BE49-F238E27FC236}">
                <a16:creationId xmlns:a16="http://schemas.microsoft.com/office/drawing/2014/main" xmlns="" id="{1B7E880C-5EA7-D6FB-FE60-A94E6A2BE4B8}"/>
              </a:ext>
            </a:extLst>
          </p:cNvPr>
          <p:cNvSpPr/>
          <p:nvPr/>
        </p:nvSpPr>
        <p:spPr>
          <a:xfrm>
            <a:off x="5297706" y="4191599"/>
            <a:ext cx="3486714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Корее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4C86C54-6980-BB4E-C406-E10FF795EB6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87904" y="2290948"/>
            <a:ext cx="4573968" cy="2852552"/>
          </a:xfrm>
          <a:prstGeom prst="rect">
            <a:avLst/>
          </a:prstGeom>
        </p:spPr>
      </p:pic>
      <p:sp>
        <p:nvSpPr>
          <p:cNvPr id="7" name="Скругленная прямоугольная выноска 8">
            <a:extLst>
              <a:ext uri="{FF2B5EF4-FFF2-40B4-BE49-F238E27FC236}">
                <a16:creationId xmlns:a16="http://schemas.microsoft.com/office/drawing/2014/main" xmlns="" id="{2744E525-12F1-F729-1AED-C0AAF6BE781E}"/>
              </a:ext>
            </a:extLst>
          </p:cNvPr>
          <p:cNvSpPr/>
          <p:nvPr/>
        </p:nvSpPr>
        <p:spPr>
          <a:xfrm>
            <a:off x="2778935" y="2220056"/>
            <a:ext cx="2012950" cy="674481"/>
          </a:xfrm>
          <a:prstGeom prst="wedgeRoundRectCallout">
            <a:avLst>
              <a:gd name="adj1" fmla="val -33086"/>
              <a:gd name="adj2" fmla="val 72385"/>
              <a:gd name="adj3" fmla="val 16667"/>
            </a:avLst>
          </a:prstGeom>
          <a:ln w="25400">
            <a:solidFill>
              <a:srgbClr val="00B05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00B05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8">
            <a:extLst>
              <a:ext uri="{FF2B5EF4-FFF2-40B4-BE49-F238E27FC236}">
                <a16:creationId xmlns:a16="http://schemas.microsoft.com/office/drawing/2014/main" xmlns="" id="{4C6A87D2-96AE-AA5D-2040-99B2665947C9}"/>
              </a:ext>
            </a:extLst>
          </p:cNvPr>
          <p:cNvSpPr txBox="1"/>
          <p:nvPr/>
        </p:nvSpPr>
        <p:spPr>
          <a:xfrm>
            <a:off x="358774" y="648146"/>
            <a:ext cx="5834063" cy="12027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1800" dirty="0">
                <a:latin typeface="+mj-lt"/>
                <a:ea typeface="Tahoma" panose="020B0604030504040204" pitchFamily="34" charset="0"/>
              </a:rPr>
              <a:t>Где в новогоднюю ночь бросают в домашний очаг побеги бамбука для отпугивания злых духов треском и шипением?</a:t>
            </a:r>
          </a:p>
        </p:txBody>
      </p:sp>
      <p:sp>
        <p:nvSpPr>
          <p:cNvPr id="12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9DE3D050-D23B-6AEF-4F16-860D1B00D432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</p:spTree>
    <p:extLst>
      <p:ext uri="{BB962C8B-B14F-4D97-AF65-F5344CB8AC3E}">
        <p14:creationId xmlns:p14="http://schemas.microsoft.com/office/powerpoint/2010/main" val="2149101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9">
            <a:extLst>
              <a:ext uri="{FF2B5EF4-FFF2-40B4-BE49-F238E27FC236}">
                <a16:creationId xmlns:a16="http://schemas.microsoft.com/office/drawing/2014/main" xmlns="" id="{B1CDACC7-6BD9-5461-F252-92D6449521C0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23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2C584008-EC1C-1E49-B8D3-40D0153893D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87904" y="2290948"/>
            <a:ext cx="4573968" cy="2852552"/>
          </a:xfrm>
          <a:prstGeom prst="rect">
            <a:avLst/>
          </a:prstGeom>
        </p:spPr>
      </p:pic>
      <p:sp>
        <p:nvSpPr>
          <p:cNvPr id="6" name="Скругленная прямоугольная выноска 8">
            <a:extLst>
              <a:ext uri="{FF2B5EF4-FFF2-40B4-BE49-F238E27FC236}">
                <a16:creationId xmlns:a16="http://schemas.microsoft.com/office/drawing/2014/main" xmlns="" id="{90AA973A-5EEB-80F9-8984-B0B740BA5716}"/>
              </a:ext>
            </a:extLst>
          </p:cNvPr>
          <p:cNvSpPr/>
          <p:nvPr/>
        </p:nvSpPr>
        <p:spPr>
          <a:xfrm>
            <a:off x="2839821" y="2013196"/>
            <a:ext cx="2012950" cy="674481"/>
          </a:xfrm>
          <a:prstGeom prst="wedgeRoundRectCallout">
            <a:avLst>
              <a:gd name="adj1" fmla="val -33086"/>
              <a:gd name="adj2" fmla="val 72385"/>
              <a:gd name="adj3" fmla="val 16667"/>
            </a:avLst>
          </a:prstGeom>
          <a:ln w="25400">
            <a:solidFill>
              <a:srgbClr val="C0000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C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Неверно!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57051C41-1E3B-7EB3-AFFD-E9163E280F87}"/>
              </a:ext>
            </a:extLst>
          </p:cNvPr>
          <p:cNvSpPr/>
          <p:nvPr/>
        </p:nvSpPr>
        <p:spPr>
          <a:xfrm>
            <a:off x="5297705" y="2350437"/>
            <a:ext cx="3507113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В Китае</a:t>
            </a:r>
          </a:p>
        </p:txBody>
      </p:sp>
      <p:sp>
        <p:nvSpPr>
          <p:cNvPr id="14" name="Скругленный прямоугольник 12">
            <a:extLst>
              <a:ext uri="{FF2B5EF4-FFF2-40B4-BE49-F238E27FC236}">
                <a16:creationId xmlns:a16="http://schemas.microsoft.com/office/drawing/2014/main" xmlns="" id="{BB59130D-2D7D-88FA-47DA-4A2C946A8591}"/>
              </a:ext>
            </a:extLst>
          </p:cNvPr>
          <p:cNvSpPr/>
          <p:nvPr/>
        </p:nvSpPr>
        <p:spPr>
          <a:xfrm>
            <a:off x="5297706" y="3263682"/>
            <a:ext cx="3486714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Японии</a:t>
            </a:r>
          </a:p>
        </p:txBody>
      </p:sp>
      <p:sp>
        <p:nvSpPr>
          <p:cNvPr id="15" name="Скругленный прямоугольник 12">
            <a:extLst>
              <a:ext uri="{FF2B5EF4-FFF2-40B4-BE49-F238E27FC236}">
                <a16:creationId xmlns:a16="http://schemas.microsoft.com/office/drawing/2014/main" xmlns="" id="{7CCA1F59-B3EB-8762-A857-1DB95305518B}"/>
              </a:ext>
            </a:extLst>
          </p:cNvPr>
          <p:cNvSpPr/>
          <p:nvPr/>
        </p:nvSpPr>
        <p:spPr>
          <a:xfrm>
            <a:off x="5297706" y="4191599"/>
            <a:ext cx="3486714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Корее</a:t>
            </a:r>
          </a:p>
        </p:txBody>
      </p:sp>
      <p:sp>
        <p:nvSpPr>
          <p:cNvPr id="16" name="TextBox 18">
            <a:extLst>
              <a:ext uri="{FF2B5EF4-FFF2-40B4-BE49-F238E27FC236}">
                <a16:creationId xmlns:a16="http://schemas.microsoft.com/office/drawing/2014/main" xmlns="" id="{A98E76AA-4194-765C-3B4A-CFDC16FC68D6}"/>
              </a:ext>
            </a:extLst>
          </p:cNvPr>
          <p:cNvSpPr txBox="1"/>
          <p:nvPr/>
        </p:nvSpPr>
        <p:spPr>
          <a:xfrm>
            <a:off x="358774" y="648146"/>
            <a:ext cx="5834063" cy="12027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1800" dirty="0">
                <a:latin typeface="+mj-lt"/>
                <a:ea typeface="Tahoma" panose="020B0604030504040204" pitchFamily="34" charset="0"/>
              </a:rPr>
              <a:t>Где в новогоднюю ночь бросают в домашний очаг побеги бамбука для отпугивания злых духов треском и шипением?</a:t>
            </a:r>
          </a:p>
        </p:txBody>
      </p:sp>
      <p:sp>
        <p:nvSpPr>
          <p:cNvPr id="17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A16FA5EC-E352-1CF3-DEC2-4C761665F85F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</p:spTree>
    <p:extLst>
      <p:ext uri="{BB962C8B-B14F-4D97-AF65-F5344CB8AC3E}">
        <p14:creationId xmlns:p14="http://schemas.microsoft.com/office/powerpoint/2010/main" val="871247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24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28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947782" y="2333180"/>
            <a:ext cx="3837443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На люстре</a:t>
            </a:r>
          </a:p>
        </p:txBody>
      </p:sp>
      <p:sp>
        <p:nvSpPr>
          <p:cNvPr id="29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947782" y="3261097"/>
            <a:ext cx="3837443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На подоконнике</a:t>
            </a:r>
          </a:p>
        </p:txBody>
      </p:sp>
      <p:sp>
        <p:nvSpPr>
          <p:cNvPr id="30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947782" y="4189014"/>
            <a:ext cx="3837443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На балконе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5473700" cy="11359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1700" dirty="0">
                <a:latin typeface="+mj-lt"/>
                <a:ea typeface="Tahoma" panose="020B0604030504040204" pitchFamily="34" charset="0"/>
              </a:rPr>
              <a:t>В каком месте в доме в Швеции сутулый дедушка с большим носом вместе с гномом оставляют новогодние подарки?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3D72040-4D1B-5056-BB19-3315C4290E7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298518" y="2389069"/>
            <a:ext cx="3778400" cy="2754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506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62A479A-A04B-E22A-96AC-D918B5F606E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298518" y="2389069"/>
            <a:ext cx="3778400" cy="2754432"/>
          </a:xfrm>
          <a:prstGeom prst="rect">
            <a:avLst/>
          </a:prstGeom>
        </p:spPr>
      </p:pic>
      <p:sp>
        <p:nvSpPr>
          <p:cNvPr id="28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947781" y="3259264"/>
            <a:ext cx="3826614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На подоконнике</a:t>
            </a:r>
          </a:p>
        </p:txBody>
      </p:sp>
      <p:sp>
        <p:nvSpPr>
          <p:cNvPr id="6" name="TextBox 19">
            <a:extLst>
              <a:ext uri="{FF2B5EF4-FFF2-40B4-BE49-F238E27FC236}">
                <a16:creationId xmlns:a16="http://schemas.microsoft.com/office/drawing/2014/main" xmlns="" id="{A035B435-1EBA-14F5-0476-C7277C33B9D4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24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2">
            <a:extLst>
              <a:ext uri="{FF2B5EF4-FFF2-40B4-BE49-F238E27FC236}">
                <a16:creationId xmlns:a16="http://schemas.microsoft.com/office/drawing/2014/main" xmlns="" id="{9AC060F9-FDDA-26A1-0CD8-B8E216550572}"/>
              </a:ext>
            </a:extLst>
          </p:cNvPr>
          <p:cNvSpPr/>
          <p:nvPr/>
        </p:nvSpPr>
        <p:spPr>
          <a:xfrm>
            <a:off x="4947781" y="2331347"/>
            <a:ext cx="3837443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На люстре</a:t>
            </a:r>
          </a:p>
        </p:txBody>
      </p:sp>
      <p:sp>
        <p:nvSpPr>
          <p:cNvPr id="11" name="Скругленный прямоугольник 12">
            <a:extLst>
              <a:ext uri="{FF2B5EF4-FFF2-40B4-BE49-F238E27FC236}">
                <a16:creationId xmlns:a16="http://schemas.microsoft.com/office/drawing/2014/main" xmlns="" id="{8E0CC4FA-189E-7AFE-067C-8381A1E160EC}"/>
              </a:ext>
            </a:extLst>
          </p:cNvPr>
          <p:cNvSpPr/>
          <p:nvPr/>
        </p:nvSpPr>
        <p:spPr>
          <a:xfrm>
            <a:off x="4947781" y="4187181"/>
            <a:ext cx="3837443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На балконе</a:t>
            </a:r>
          </a:p>
        </p:txBody>
      </p:sp>
      <p:sp>
        <p:nvSpPr>
          <p:cNvPr id="7" name="Скругленная прямоугольная выноска 8">
            <a:extLst>
              <a:ext uri="{FF2B5EF4-FFF2-40B4-BE49-F238E27FC236}">
                <a16:creationId xmlns:a16="http://schemas.microsoft.com/office/drawing/2014/main" xmlns="" id="{94DC99FC-DB74-9304-8866-87F8A87BDE65}"/>
              </a:ext>
            </a:extLst>
          </p:cNvPr>
          <p:cNvSpPr/>
          <p:nvPr/>
        </p:nvSpPr>
        <p:spPr>
          <a:xfrm>
            <a:off x="2667000" y="1973918"/>
            <a:ext cx="2012950" cy="674481"/>
          </a:xfrm>
          <a:prstGeom prst="wedgeRoundRectCallout">
            <a:avLst>
              <a:gd name="adj1" fmla="val -33086"/>
              <a:gd name="adj2" fmla="val 72385"/>
              <a:gd name="adj3" fmla="val 16667"/>
            </a:avLst>
          </a:prstGeom>
          <a:ln w="25400">
            <a:solidFill>
              <a:srgbClr val="00B05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00B05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3F667E8C-AF08-737C-0C66-BAFBB6B274AA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  <p:sp>
        <p:nvSpPr>
          <p:cNvPr id="2" name="TextBox 18">
            <a:extLst>
              <a:ext uri="{FF2B5EF4-FFF2-40B4-BE49-F238E27FC236}">
                <a16:creationId xmlns:a16="http://schemas.microsoft.com/office/drawing/2014/main" xmlns="" id="{0276944C-02B3-0CFD-28DA-E3A7B7EB4B69}"/>
              </a:ext>
            </a:extLst>
          </p:cNvPr>
          <p:cNvSpPr txBox="1"/>
          <p:nvPr/>
        </p:nvSpPr>
        <p:spPr>
          <a:xfrm>
            <a:off x="358775" y="648146"/>
            <a:ext cx="5473700" cy="11359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1700" dirty="0">
                <a:latin typeface="+mj-lt"/>
                <a:ea typeface="Tahoma" panose="020B0604030504040204" pitchFamily="34" charset="0"/>
              </a:rPr>
              <a:t>В каком месте в доме в Швеции сутулый дедушка с большим носом вместе с гномом оставляют новогодние подарки?</a:t>
            </a:r>
          </a:p>
        </p:txBody>
      </p:sp>
    </p:spTree>
    <p:extLst>
      <p:ext uri="{BB962C8B-B14F-4D97-AF65-F5344CB8AC3E}">
        <p14:creationId xmlns:p14="http://schemas.microsoft.com/office/powerpoint/2010/main" val="2571769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9">
            <a:extLst>
              <a:ext uri="{FF2B5EF4-FFF2-40B4-BE49-F238E27FC236}">
                <a16:creationId xmlns:a16="http://schemas.microsoft.com/office/drawing/2014/main" xmlns="" id="{A035B435-1EBA-14F5-0476-C7277C33B9D4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24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B7C919B-93E3-A704-769E-4D94CD99B9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298518" y="2389069"/>
            <a:ext cx="3778400" cy="2754432"/>
          </a:xfrm>
          <a:prstGeom prst="rect">
            <a:avLst/>
          </a:prstGeom>
        </p:spPr>
      </p:pic>
      <p:sp>
        <p:nvSpPr>
          <p:cNvPr id="11" name="Скругленная прямоугольная выноска 8">
            <a:extLst>
              <a:ext uri="{FF2B5EF4-FFF2-40B4-BE49-F238E27FC236}">
                <a16:creationId xmlns:a16="http://schemas.microsoft.com/office/drawing/2014/main" xmlns="" id="{1084764C-26F0-E7E9-0078-6794AF173BA4}"/>
              </a:ext>
            </a:extLst>
          </p:cNvPr>
          <p:cNvSpPr/>
          <p:nvPr/>
        </p:nvSpPr>
        <p:spPr>
          <a:xfrm>
            <a:off x="2667000" y="1973918"/>
            <a:ext cx="2012950" cy="674481"/>
          </a:xfrm>
          <a:prstGeom prst="wedgeRoundRectCallout">
            <a:avLst>
              <a:gd name="adj1" fmla="val -33086"/>
              <a:gd name="adj2" fmla="val 72385"/>
              <a:gd name="adj3" fmla="val 16667"/>
            </a:avLst>
          </a:prstGeom>
          <a:ln w="25400">
            <a:solidFill>
              <a:srgbClr val="C0000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C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Неверно!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984FC07A-D458-C49D-DBA9-9379C4695CCE}"/>
              </a:ext>
            </a:extLst>
          </p:cNvPr>
          <p:cNvSpPr/>
          <p:nvPr/>
        </p:nvSpPr>
        <p:spPr>
          <a:xfrm>
            <a:off x="4947781" y="3259264"/>
            <a:ext cx="3826614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В Швеции</a:t>
            </a:r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xmlns="" id="{2559A586-C22F-F560-2603-FC3489A782FB}"/>
              </a:ext>
            </a:extLst>
          </p:cNvPr>
          <p:cNvSpPr/>
          <p:nvPr/>
        </p:nvSpPr>
        <p:spPr>
          <a:xfrm>
            <a:off x="4947781" y="2331347"/>
            <a:ext cx="3837443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Венгрии </a:t>
            </a:r>
          </a:p>
        </p:txBody>
      </p:sp>
      <p:sp>
        <p:nvSpPr>
          <p:cNvPr id="15" name="Скругленный прямоугольник 12">
            <a:extLst>
              <a:ext uri="{FF2B5EF4-FFF2-40B4-BE49-F238E27FC236}">
                <a16:creationId xmlns:a16="http://schemas.microsoft.com/office/drawing/2014/main" xmlns="" id="{86FCDCB3-EEE5-192B-336E-467D4FA246C3}"/>
              </a:ext>
            </a:extLst>
          </p:cNvPr>
          <p:cNvSpPr/>
          <p:nvPr/>
        </p:nvSpPr>
        <p:spPr>
          <a:xfrm>
            <a:off x="4947781" y="4187181"/>
            <a:ext cx="3837443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На Кубе</a:t>
            </a:r>
          </a:p>
        </p:txBody>
      </p:sp>
      <p:sp>
        <p:nvSpPr>
          <p:cNvPr id="16" name="TextBox 18">
            <a:extLst>
              <a:ext uri="{FF2B5EF4-FFF2-40B4-BE49-F238E27FC236}">
                <a16:creationId xmlns:a16="http://schemas.microsoft.com/office/drawing/2014/main" xmlns="" id="{86F92257-04F8-9449-ED4B-E1245590DFB9}"/>
              </a:ext>
            </a:extLst>
          </p:cNvPr>
          <p:cNvSpPr txBox="1"/>
          <p:nvPr/>
        </p:nvSpPr>
        <p:spPr>
          <a:xfrm>
            <a:off x="358775" y="648146"/>
            <a:ext cx="5473700" cy="11359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1700" dirty="0">
                <a:latin typeface="+mj-lt"/>
                <a:ea typeface="Tahoma" panose="020B0604030504040204" pitchFamily="34" charset="0"/>
              </a:rPr>
              <a:t>В какой стране сутулый дедушка с большим носом вместе с карликом (гномом) оставляют новогодние подарки прямо на подоконнике?</a:t>
            </a:r>
          </a:p>
        </p:txBody>
      </p:sp>
      <p:sp>
        <p:nvSpPr>
          <p:cNvPr id="17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ED698519-73EF-85C2-7DEB-CE50637BF727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</p:spTree>
    <p:extLst>
      <p:ext uri="{BB962C8B-B14F-4D97-AF65-F5344CB8AC3E}">
        <p14:creationId xmlns:p14="http://schemas.microsoft.com/office/powerpoint/2010/main" val="1384390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www.metalmastershop.com/wp-content/uploads/2015/12/bigstock-Palm-Tree-With-Lights-132766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14900" y="1"/>
            <a:ext cx="42290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25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28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323850" y="2335765"/>
            <a:ext cx="2987675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 dirty="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 dirty="0" smtClean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Берёза</a:t>
            </a:r>
            <a:endParaRPr lang="ru-RU" sz="2200" dirty="0">
              <a:solidFill>
                <a:schemeClr val="tx1"/>
              </a:solidFill>
              <a:latin typeface="+mj-lt"/>
              <a:ea typeface="Cambria Math" panose="02040503050406030204" pitchFamily="18" charset="0"/>
            </a:endParaRPr>
          </a:p>
        </p:txBody>
      </p:sp>
      <p:sp>
        <p:nvSpPr>
          <p:cNvPr id="29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323850" y="3263682"/>
            <a:ext cx="2987675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 dirty="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 dirty="0" smtClean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Ель</a:t>
            </a:r>
            <a:endParaRPr lang="be-BY" sz="2200" dirty="0">
              <a:solidFill>
                <a:schemeClr val="tx1"/>
              </a:solidFill>
              <a:latin typeface="+mj-lt"/>
              <a:ea typeface="Cambria Math" panose="02040503050406030204" pitchFamily="18" charset="0"/>
            </a:endParaRPr>
          </a:p>
        </p:txBody>
      </p:sp>
      <p:sp>
        <p:nvSpPr>
          <p:cNvPr id="30" name="Скругленный прямоугольник 12">
            <a:hlinkClick r:id="rId4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323850" y="4191599"/>
            <a:ext cx="2987675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 dirty="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 dirty="0" smtClean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Пальма</a:t>
            </a:r>
            <a:endParaRPr lang="be-BY" sz="2200" dirty="0">
              <a:solidFill>
                <a:schemeClr val="tx1"/>
              </a:solidFill>
              <a:latin typeface="+mj-lt"/>
              <a:ea typeface="Cambria Math" panose="02040503050406030204" pitchFamily="18" charset="0"/>
            </a:endParaRP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594981"/>
            <a:ext cx="4556125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 smtClean="0">
                <a:latin typeface="+mj-lt"/>
                <a:ea typeface="Tahoma" panose="020B0604030504040204" pitchFamily="34" charset="0"/>
              </a:rPr>
              <a:t>Считается, что </a:t>
            </a:r>
            <a:r>
              <a:rPr lang="ru-RU" sz="2400" dirty="0">
                <a:latin typeface="+mj-lt"/>
                <a:ea typeface="Tahoma" panose="020B0604030504040204" pitchFamily="34" charset="0"/>
              </a:rPr>
              <a:t>и</a:t>
            </a:r>
            <a:r>
              <a:rPr lang="ru-RU" sz="2400" dirty="0" smtClean="0">
                <a:latin typeface="+mj-lt"/>
                <a:ea typeface="Tahoma" panose="020B0604030504040204" pitchFamily="34" charset="0"/>
              </a:rPr>
              <a:t>значально </a:t>
            </a:r>
            <a:r>
              <a:rPr lang="ru-RU" sz="2400" dirty="0">
                <a:latin typeface="+mj-lt"/>
                <a:ea typeface="Tahoma" panose="020B0604030504040204" pitchFamily="34" charset="0"/>
              </a:rPr>
              <a:t>новогодним растением была </a:t>
            </a:r>
            <a:r>
              <a:rPr lang="ru-RU" sz="2400" dirty="0" smtClean="0">
                <a:latin typeface="+mj-lt"/>
                <a:ea typeface="Tahoma" panose="020B0604030504040204" pitchFamily="34" charset="0"/>
              </a:rPr>
              <a:t>именно она. </a:t>
            </a:r>
            <a:endParaRPr lang="ru-RU" sz="2400" dirty="0">
              <a:latin typeface="+mj-lt"/>
              <a:ea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9579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s://www.metalmastershop.com/wp-content/uploads/2015/12/bigstock-Palm-Tree-With-Lights-132766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14900" y="1"/>
            <a:ext cx="42290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25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3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F9066EFA-CB79-D354-9DC5-DD91775B7470}"/>
              </a:ext>
            </a:extLst>
          </p:cNvPr>
          <p:cNvSpPr/>
          <p:nvPr/>
        </p:nvSpPr>
        <p:spPr>
          <a:xfrm>
            <a:off x="322264" y="4190731"/>
            <a:ext cx="2989261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 dirty="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ru-RU" sz="2200" dirty="0" smtClean="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Пальма</a:t>
            </a:r>
            <a:endParaRPr lang="ru-RU" sz="2200" dirty="0">
              <a:solidFill>
                <a:schemeClr val="bg1"/>
              </a:solidFill>
              <a:latin typeface="+mj-lt"/>
              <a:ea typeface="Cambria Math" panose="02040503050406030204" pitchFamily="18" charset="0"/>
            </a:endParaRPr>
          </a:p>
        </p:txBody>
      </p:sp>
      <p:sp>
        <p:nvSpPr>
          <p:cNvPr id="8" name="Скругленный прямоугольник 12">
            <a:extLst>
              <a:ext uri="{FF2B5EF4-FFF2-40B4-BE49-F238E27FC236}">
                <a16:creationId xmlns:a16="http://schemas.microsoft.com/office/drawing/2014/main" xmlns="" id="{D631816E-7E53-CD8E-D5A3-00B59481FB25}"/>
              </a:ext>
            </a:extLst>
          </p:cNvPr>
          <p:cNvSpPr/>
          <p:nvPr/>
        </p:nvSpPr>
        <p:spPr>
          <a:xfrm>
            <a:off x="322264" y="2283918"/>
            <a:ext cx="2989262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 dirty="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 dirty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Берёза</a:t>
            </a:r>
          </a:p>
        </p:txBody>
      </p:sp>
      <p:sp>
        <p:nvSpPr>
          <p:cNvPr id="9" name="Скругленный прямоугольник 12">
            <a:extLst>
              <a:ext uri="{FF2B5EF4-FFF2-40B4-BE49-F238E27FC236}">
                <a16:creationId xmlns:a16="http://schemas.microsoft.com/office/drawing/2014/main" xmlns="" id="{10B5F4EC-363B-4D09-D90B-2D1ADDBE6F08}"/>
              </a:ext>
            </a:extLst>
          </p:cNvPr>
          <p:cNvSpPr/>
          <p:nvPr/>
        </p:nvSpPr>
        <p:spPr>
          <a:xfrm>
            <a:off x="322264" y="3211835"/>
            <a:ext cx="2989262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 dirty="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 dirty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Ель</a:t>
            </a:r>
          </a:p>
        </p:txBody>
      </p:sp>
      <p:sp>
        <p:nvSpPr>
          <p:cNvPr id="6" name="Скругленный прямоугольник 13">
            <a:extLst>
              <a:ext uri="{FF2B5EF4-FFF2-40B4-BE49-F238E27FC236}">
                <a16:creationId xmlns:a16="http://schemas.microsoft.com/office/drawing/2014/main" xmlns="" id="{4C135BDC-57A2-3AA7-BD3C-141E84614DF1}"/>
              </a:ext>
            </a:extLst>
          </p:cNvPr>
          <p:cNvSpPr/>
          <p:nvPr/>
        </p:nvSpPr>
        <p:spPr>
          <a:xfrm rot="20700000">
            <a:off x="5612454" y="2343327"/>
            <a:ext cx="3004321" cy="927104"/>
          </a:xfrm>
          <a:prstGeom prst="roundRect">
            <a:avLst/>
          </a:prstGeom>
          <a:solidFill>
            <a:schemeClr val="bg1">
              <a:alpha val="90000"/>
            </a:schemeClr>
          </a:solidFill>
          <a:ln w="25400">
            <a:noFill/>
          </a:ln>
          <a:effectLst>
            <a:outerShdw blurRad="241300" dist="114300" dir="5400000" sx="95000" sy="95000" algn="t" rotWithShape="0">
              <a:prstClr val="black">
                <a:alpha val="68000"/>
              </a:prstClr>
            </a:outerShdw>
          </a:effectLst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3800" b="1" dirty="0">
                <a:solidFill>
                  <a:srgbClr val="00B05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Верно!</a:t>
            </a:r>
            <a:endParaRPr kumimoji="0" lang="ru-RU" sz="38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AE081DCA-7BFF-8ED7-CF36-3596ECE3A9A4}"/>
              </a:ext>
            </a:extLst>
          </p:cNvPr>
          <p:cNvSpPr/>
          <p:nvPr/>
        </p:nvSpPr>
        <p:spPr>
          <a:xfrm>
            <a:off x="6496051" y="4208723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  <p:sp>
        <p:nvSpPr>
          <p:cNvPr id="11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594981"/>
            <a:ext cx="4556125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 smtClean="0">
                <a:latin typeface="+mj-lt"/>
                <a:ea typeface="Tahoma" panose="020B0604030504040204" pitchFamily="34" charset="0"/>
              </a:rPr>
              <a:t>Считается, что </a:t>
            </a:r>
            <a:r>
              <a:rPr lang="ru-RU" sz="2400" dirty="0">
                <a:latin typeface="+mj-lt"/>
                <a:ea typeface="Tahoma" panose="020B0604030504040204" pitchFamily="34" charset="0"/>
              </a:rPr>
              <a:t>и</a:t>
            </a:r>
            <a:r>
              <a:rPr lang="ru-RU" sz="2400" dirty="0" smtClean="0">
                <a:latin typeface="+mj-lt"/>
                <a:ea typeface="Tahoma" panose="020B0604030504040204" pitchFamily="34" charset="0"/>
              </a:rPr>
              <a:t>значально </a:t>
            </a:r>
            <a:r>
              <a:rPr lang="ru-RU" sz="2400" dirty="0">
                <a:latin typeface="+mj-lt"/>
                <a:ea typeface="Tahoma" panose="020B0604030504040204" pitchFamily="34" charset="0"/>
              </a:rPr>
              <a:t>новогодним растением была </a:t>
            </a:r>
            <a:r>
              <a:rPr lang="ru-RU" sz="2400" dirty="0" smtClean="0">
                <a:latin typeface="+mj-lt"/>
                <a:ea typeface="Tahoma" panose="020B0604030504040204" pitchFamily="34" charset="0"/>
              </a:rPr>
              <a:t>именно она. </a:t>
            </a:r>
            <a:endParaRPr lang="ru-RU" sz="2400" dirty="0">
              <a:latin typeface="+mj-lt"/>
              <a:ea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087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s://www.metalmastershop.com/wp-content/uploads/2015/12/bigstock-Palm-Tree-With-Lights-132766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14900" y="1"/>
            <a:ext cx="42290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25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23898082-E214-43CA-AB63-C9A349BB6934}"/>
              </a:ext>
            </a:extLst>
          </p:cNvPr>
          <p:cNvSpPr/>
          <p:nvPr/>
        </p:nvSpPr>
        <p:spPr>
          <a:xfrm>
            <a:off x="323851" y="4209061"/>
            <a:ext cx="2987674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 dirty="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ru-RU" sz="2200" dirty="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Пальма</a:t>
            </a:r>
          </a:p>
        </p:txBody>
      </p:sp>
      <p:sp>
        <p:nvSpPr>
          <p:cNvPr id="9" name="Скругленный прямоугольник 12">
            <a:extLst>
              <a:ext uri="{FF2B5EF4-FFF2-40B4-BE49-F238E27FC236}">
                <a16:creationId xmlns:a16="http://schemas.microsoft.com/office/drawing/2014/main" xmlns="" id="{3B69E592-9864-0F75-89B0-869537A1FC55}"/>
              </a:ext>
            </a:extLst>
          </p:cNvPr>
          <p:cNvSpPr/>
          <p:nvPr/>
        </p:nvSpPr>
        <p:spPr>
          <a:xfrm>
            <a:off x="323850" y="2302248"/>
            <a:ext cx="2987675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 dirty="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 dirty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Берёза</a:t>
            </a:r>
          </a:p>
        </p:txBody>
      </p:sp>
      <p:sp>
        <p:nvSpPr>
          <p:cNvPr id="11" name="Скругленный прямоугольник 12">
            <a:extLst>
              <a:ext uri="{FF2B5EF4-FFF2-40B4-BE49-F238E27FC236}">
                <a16:creationId xmlns:a16="http://schemas.microsoft.com/office/drawing/2014/main" xmlns="" id="{B0A8965D-D5BB-434F-6D8F-D293B2907830}"/>
              </a:ext>
            </a:extLst>
          </p:cNvPr>
          <p:cNvSpPr/>
          <p:nvPr/>
        </p:nvSpPr>
        <p:spPr>
          <a:xfrm>
            <a:off x="323850" y="3230165"/>
            <a:ext cx="2987675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 dirty="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 dirty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Ель</a:t>
            </a:r>
          </a:p>
        </p:txBody>
      </p:sp>
      <p:sp>
        <p:nvSpPr>
          <p:cNvPr id="2" name="Скругленный прямоугольник 8">
            <a:extLst>
              <a:ext uri="{FF2B5EF4-FFF2-40B4-BE49-F238E27FC236}">
                <a16:creationId xmlns:a16="http://schemas.microsoft.com/office/drawing/2014/main" xmlns="" id="{DF43DA32-8667-F74F-58BD-269C8FF30E5E}"/>
              </a:ext>
            </a:extLst>
          </p:cNvPr>
          <p:cNvSpPr/>
          <p:nvPr/>
        </p:nvSpPr>
        <p:spPr>
          <a:xfrm rot="20700000">
            <a:off x="5592860" y="2283780"/>
            <a:ext cx="3004321" cy="927104"/>
          </a:xfrm>
          <a:prstGeom prst="roundRect">
            <a:avLst/>
          </a:prstGeom>
          <a:solidFill>
            <a:schemeClr val="bg1">
              <a:alpha val="90000"/>
            </a:schemeClr>
          </a:solidFill>
          <a:ln w="25400">
            <a:noFill/>
          </a:ln>
          <a:effectLst>
            <a:outerShdw blurRad="241300" dist="114300" dir="5400000" sx="95000" sy="95000" algn="t" rotWithShape="0">
              <a:prstClr val="black">
                <a:alpha val="68000"/>
              </a:prstClr>
            </a:outerShdw>
          </a:effectLst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3800" b="1">
                <a:solidFill>
                  <a:srgbClr val="C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Неверно!</a:t>
            </a:r>
            <a:endParaRPr kumimoji="0" lang="ru-RU" sz="38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7FF50D3C-A6CC-B52B-7A1D-D89AC2CE7F98}"/>
              </a:ext>
            </a:extLst>
          </p:cNvPr>
          <p:cNvSpPr/>
          <p:nvPr/>
        </p:nvSpPr>
        <p:spPr>
          <a:xfrm>
            <a:off x="6496051" y="4208723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  <p:sp>
        <p:nvSpPr>
          <p:cNvPr id="12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594981"/>
            <a:ext cx="4556125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 smtClean="0">
                <a:latin typeface="+mj-lt"/>
                <a:ea typeface="Tahoma" panose="020B0604030504040204" pitchFamily="34" charset="0"/>
              </a:rPr>
              <a:t>Считается, что </a:t>
            </a:r>
            <a:r>
              <a:rPr lang="ru-RU" sz="2400" dirty="0">
                <a:latin typeface="+mj-lt"/>
                <a:ea typeface="Tahoma" panose="020B0604030504040204" pitchFamily="34" charset="0"/>
              </a:rPr>
              <a:t>и</a:t>
            </a:r>
            <a:r>
              <a:rPr lang="ru-RU" sz="2400" dirty="0" smtClean="0">
                <a:latin typeface="+mj-lt"/>
                <a:ea typeface="Tahoma" panose="020B0604030504040204" pitchFamily="34" charset="0"/>
              </a:rPr>
              <a:t>значально </a:t>
            </a:r>
            <a:r>
              <a:rPr lang="ru-RU" sz="2400" dirty="0">
                <a:latin typeface="+mj-lt"/>
                <a:ea typeface="Tahoma" panose="020B0604030504040204" pitchFamily="34" charset="0"/>
              </a:rPr>
              <a:t>новогодним растением была </a:t>
            </a:r>
            <a:r>
              <a:rPr lang="ru-RU" sz="2400" dirty="0" smtClean="0">
                <a:latin typeface="+mj-lt"/>
                <a:ea typeface="Tahoma" panose="020B0604030504040204" pitchFamily="34" charset="0"/>
              </a:rPr>
              <a:t>именно она. </a:t>
            </a:r>
            <a:endParaRPr lang="ru-RU" sz="2400" dirty="0">
              <a:latin typeface="+mj-lt"/>
              <a:ea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8088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26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28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8" y="2339710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Январь</a:t>
            </a:r>
          </a:p>
        </p:txBody>
      </p:sp>
      <p:sp>
        <p:nvSpPr>
          <p:cNvPr id="29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8" y="3267627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Февраль</a:t>
            </a:r>
          </a:p>
        </p:txBody>
      </p:sp>
      <p:sp>
        <p:nvSpPr>
          <p:cNvPr id="30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8" y="4195544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Декабрь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4213225" cy="10497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Какой месяц зимы – месяц ветров?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767DDF9D-EE3F-1B1F-6EDF-7B8D8990F6C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86"/>
          <a:stretch/>
        </p:blipFill>
        <p:spPr>
          <a:xfrm>
            <a:off x="80011" y="1975759"/>
            <a:ext cx="3700055" cy="3167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77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40558" y="3254171"/>
            <a:ext cx="4051810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В Гренландии  </a:t>
            </a:r>
          </a:p>
        </p:txBody>
      </p:sp>
      <p:sp>
        <p:nvSpPr>
          <p:cNvPr id="5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2CB2026B-AC92-A652-B378-A3199732603D}"/>
              </a:ext>
            </a:extLst>
          </p:cNvPr>
          <p:cNvSpPr/>
          <p:nvPr/>
        </p:nvSpPr>
        <p:spPr>
          <a:xfrm>
            <a:off x="4751388" y="4182088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России </a:t>
            </a:r>
          </a:p>
        </p:txBody>
      </p:sp>
      <p:sp>
        <p:nvSpPr>
          <p:cNvPr id="6" name="TextBox 19">
            <a:extLst>
              <a:ext uri="{FF2B5EF4-FFF2-40B4-BE49-F238E27FC236}">
                <a16:creationId xmlns:a16="http://schemas.microsoft.com/office/drawing/2014/main" xmlns="" id="{A035B435-1EBA-14F5-0476-C7277C33B9D4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2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7" name="Скругленный прямоугольник 12">
            <a:extLst>
              <a:ext uri="{FF2B5EF4-FFF2-40B4-BE49-F238E27FC236}">
                <a16:creationId xmlns:a16="http://schemas.microsoft.com/office/drawing/2014/main" xmlns="" id="{37D744DA-2DFC-2E28-CC20-AA05690C374A}"/>
              </a:ext>
            </a:extLst>
          </p:cNvPr>
          <p:cNvSpPr/>
          <p:nvPr/>
        </p:nvSpPr>
        <p:spPr>
          <a:xfrm>
            <a:off x="4751388" y="2326254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Венгрии </a:t>
            </a:r>
          </a:p>
        </p:txBody>
      </p:sp>
      <p:sp>
        <p:nvSpPr>
          <p:cNvPr id="1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C003110E-5C5E-6B4D-B28E-C9BF249CAFA8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Следующий вопрос</a:t>
            </a:r>
          </a:p>
        </p:txBody>
      </p:sp>
      <p:sp>
        <p:nvSpPr>
          <p:cNvPr id="13" name="TextBox 18">
            <a:extLst>
              <a:ext uri="{FF2B5EF4-FFF2-40B4-BE49-F238E27FC236}">
                <a16:creationId xmlns:a16="http://schemas.microsoft.com/office/drawing/2014/main" xmlns="" id="{1F478407-2E89-F878-F83C-5AEEECFD8849}"/>
              </a:ext>
            </a:extLst>
          </p:cNvPr>
          <p:cNvSpPr txBox="1"/>
          <p:nvPr/>
        </p:nvSpPr>
        <p:spPr>
          <a:xfrm>
            <a:off x="323850" y="535124"/>
            <a:ext cx="5799158" cy="13849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В какой стране есть традиция дарить друг другу на Новый год вырезанные изо льда фигурки моржей и белых медведей?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/>
          <a:srcRect l="37342" t="33530" r="34473" b="23263"/>
          <a:stretch/>
        </p:blipFill>
        <p:spPr>
          <a:xfrm>
            <a:off x="323850" y="2405937"/>
            <a:ext cx="2211006" cy="2541994"/>
          </a:xfrm>
          <a:prstGeom prst="rect">
            <a:avLst/>
          </a:prstGeom>
        </p:spPr>
      </p:pic>
      <p:sp>
        <p:nvSpPr>
          <p:cNvPr id="11" name="Скругленная прямоугольная выноска 8">
            <a:extLst>
              <a:ext uri="{FF2B5EF4-FFF2-40B4-BE49-F238E27FC236}">
                <a16:creationId xmlns:a16="http://schemas.microsoft.com/office/drawing/2014/main" xmlns="" id="{ACE8D754-3343-BDD6-8AC2-816DBE4F511B}"/>
              </a:ext>
            </a:extLst>
          </p:cNvPr>
          <p:cNvSpPr/>
          <p:nvPr/>
        </p:nvSpPr>
        <p:spPr>
          <a:xfrm>
            <a:off x="2534856" y="2342913"/>
            <a:ext cx="2012950" cy="674481"/>
          </a:xfrm>
          <a:prstGeom prst="wedgeRoundRectCallout">
            <a:avLst>
              <a:gd name="adj1" fmla="val -68162"/>
              <a:gd name="adj2" fmla="val 82682"/>
              <a:gd name="adj3" fmla="val 16667"/>
            </a:avLst>
          </a:prstGeom>
          <a:ln w="25400">
            <a:solidFill>
              <a:srgbClr val="00B05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00B05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5384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90" y="3267627"/>
            <a:ext cx="4033836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Февраль</a:t>
            </a:r>
          </a:p>
        </p:txBody>
      </p:sp>
      <p:sp>
        <p:nvSpPr>
          <p:cNvPr id="6" name="TextBox 19">
            <a:extLst>
              <a:ext uri="{FF2B5EF4-FFF2-40B4-BE49-F238E27FC236}">
                <a16:creationId xmlns:a16="http://schemas.microsoft.com/office/drawing/2014/main" xmlns="" id="{A035B435-1EBA-14F5-0476-C7277C33B9D4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26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2" name="TextBox 18">
            <a:extLst>
              <a:ext uri="{FF2B5EF4-FFF2-40B4-BE49-F238E27FC236}">
                <a16:creationId xmlns:a16="http://schemas.microsoft.com/office/drawing/2014/main" xmlns="" id="{CF72BE25-73B7-B109-308B-B890F4EE4933}"/>
              </a:ext>
            </a:extLst>
          </p:cNvPr>
          <p:cNvSpPr txBox="1"/>
          <p:nvPr/>
        </p:nvSpPr>
        <p:spPr>
          <a:xfrm>
            <a:off x="358775" y="648146"/>
            <a:ext cx="4213225" cy="10497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Какой месяц зимы – месяц ветров?</a:t>
            </a:r>
          </a:p>
        </p:txBody>
      </p:sp>
      <p:sp>
        <p:nvSpPr>
          <p:cNvPr id="5" name="Скругленный прямоугольник 12">
            <a:extLst>
              <a:ext uri="{FF2B5EF4-FFF2-40B4-BE49-F238E27FC236}">
                <a16:creationId xmlns:a16="http://schemas.microsoft.com/office/drawing/2014/main" xmlns="" id="{A67A87C1-6A6A-49A8-4F51-6D497C1C4F5C}"/>
              </a:ext>
            </a:extLst>
          </p:cNvPr>
          <p:cNvSpPr/>
          <p:nvPr/>
        </p:nvSpPr>
        <p:spPr>
          <a:xfrm>
            <a:off x="4751388" y="2339710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Январь</a:t>
            </a:r>
          </a:p>
        </p:txBody>
      </p:sp>
      <p:sp>
        <p:nvSpPr>
          <p:cNvPr id="11" name="Скругленный прямоугольник 12">
            <a:extLst>
              <a:ext uri="{FF2B5EF4-FFF2-40B4-BE49-F238E27FC236}">
                <a16:creationId xmlns:a16="http://schemas.microsoft.com/office/drawing/2014/main" xmlns="" id="{18D264D2-B555-5818-F2B1-C9D83A3AE0DF}"/>
              </a:ext>
            </a:extLst>
          </p:cNvPr>
          <p:cNvSpPr/>
          <p:nvPr/>
        </p:nvSpPr>
        <p:spPr>
          <a:xfrm>
            <a:off x="4751388" y="4195544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Декабрь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FC95ED8-2E08-ABEC-0E12-C0B006E7CDF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86"/>
          <a:stretch/>
        </p:blipFill>
        <p:spPr>
          <a:xfrm>
            <a:off x="80011" y="1975759"/>
            <a:ext cx="3700055" cy="3167742"/>
          </a:xfrm>
          <a:prstGeom prst="rect">
            <a:avLst/>
          </a:prstGeom>
        </p:spPr>
      </p:pic>
      <p:sp>
        <p:nvSpPr>
          <p:cNvPr id="7" name="Скругленная прямоугольная выноска 8">
            <a:extLst>
              <a:ext uri="{FF2B5EF4-FFF2-40B4-BE49-F238E27FC236}">
                <a16:creationId xmlns:a16="http://schemas.microsoft.com/office/drawing/2014/main" xmlns="" id="{2E51A61B-3A63-033C-E4CF-0FBE5D6DE7BB}"/>
              </a:ext>
            </a:extLst>
          </p:cNvPr>
          <p:cNvSpPr/>
          <p:nvPr/>
        </p:nvSpPr>
        <p:spPr>
          <a:xfrm>
            <a:off x="2465387" y="1959948"/>
            <a:ext cx="2012950" cy="674481"/>
          </a:xfrm>
          <a:prstGeom prst="wedgeRoundRectCallout">
            <a:avLst>
              <a:gd name="adj1" fmla="val -33086"/>
              <a:gd name="adj2" fmla="val 72385"/>
              <a:gd name="adj3" fmla="val 16667"/>
            </a:avLst>
          </a:prstGeom>
          <a:ln w="25400">
            <a:solidFill>
              <a:srgbClr val="00B05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00B05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AE356433-8B6C-7578-41DB-5490A23C38AB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</p:spTree>
    <p:extLst>
      <p:ext uri="{BB962C8B-B14F-4D97-AF65-F5344CB8AC3E}">
        <p14:creationId xmlns:p14="http://schemas.microsoft.com/office/powerpoint/2010/main" val="236100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9">
            <a:extLst>
              <a:ext uri="{FF2B5EF4-FFF2-40B4-BE49-F238E27FC236}">
                <a16:creationId xmlns:a16="http://schemas.microsoft.com/office/drawing/2014/main" xmlns="" id="{A035B435-1EBA-14F5-0476-C7277C33B9D4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26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2" name="TextBox 18">
            <a:extLst>
              <a:ext uri="{FF2B5EF4-FFF2-40B4-BE49-F238E27FC236}">
                <a16:creationId xmlns:a16="http://schemas.microsoft.com/office/drawing/2014/main" xmlns="" id="{38AA5373-5980-1A79-6FDB-E678A7DCC3FA}"/>
              </a:ext>
            </a:extLst>
          </p:cNvPr>
          <p:cNvSpPr txBox="1"/>
          <p:nvPr/>
        </p:nvSpPr>
        <p:spPr>
          <a:xfrm>
            <a:off x="358775" y="648146"/>
            <a:ext cx="4213225" cy="10497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Какой месяц зимы – месяц ветров?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0A85301-FCA6-2636-6553-31349554750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86"/>
          <a:stretch/>
        </p:blipFill>
        <p:spPr>
          <a:xfrm>
            <a:off x="80011" y="1975759"/>
            <a:ext cx="3700055" cy="3167742"/>
          </a:xfrm>
          <a:prstGeom prst="rect">
            <a:avLst/>
          </a:prstGeom>
        </p:spPr>
      </p:pic>
      <p:sp>
        <p:nvSpPr>
          <p:cNvPr id="7" name="Скругленная прямоугольная выноска 8">
            <a:extLst>
              <a:ext uri="{FF2B5EF4-FFF2-40B4-BE49-F238E27FC236}">
                <a16:creationId xmlns:a16="http://schemas.microsoft.com/office/drawing/2014/main" xmlns="" id="{1466A6E4-E565-D1BA-049E-4E9970FAF729}"/>
              </a:ext>
            </a:extLst>
          </p:cNvPr>
          <p:cNvSpPr/>
          <p:nvPr/>
        </p:nvSpPr>
        <p:spPr>
          <a:xfrm>
            <a:off x="2414973" y="1953061"/>
            <a:ext cx="2012950" cy="674481"/>
          </a:xfrm>
          <a:prstGeom prst="wedgeRoundRectCallout">
            <a:avLst>
              <a:gd name="adj1" fmla="val -33086"/>
              <a:gd name="adj2" fmla="val 72385"/>
              <a:gd name="adj3" fmla="val 16667"/>
            </a:avLst>
          </a:prstGeom>
          <a:ln w="25400">
            <a:solidFill>
              <a:srgbClr val="C0000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C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Неверно!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6428D2A8-D4D5-B110-CD62-0CC28BC8EB02}"/>
              </a:ext>
            </a:extLst>
          </p:cNvPr>
          <p:cNvSpPr/>
          <p:nvPr/>
        </p:nvSpPr>
        <p:spPr>
          <a:xfrm>
            <a:off x="4751390" y="3267627"/>
            <a:ext cx="4033836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Февраль</a:t>
            </a:r>
          </a:p>
        </p:txBody>
      </p:sp>
      <p:sp>
        <p:nvSpPr>
          <p:cNvPr id="12" name="Скругленный прямоугольник 12">
            <a:extLst>
              <a:ext uri="{FF2B5EF4-FFF2-40B4-BE49-F238E27FC236}">
                <a16:creationId xmlns:a16="http://schemas.microsoft.com/office/drawing/2014/main" xmlns="" id="{33DF839B-0B44-5F94-D090-78E909E5E411}"/>
              </a:ext>
            </a:extLst>
          </p:cNvPr>
          <p:cNvSpPr/>
          <p:nvPr/>
        </p:nvSpPr>
        <p:spPr>
          <a:xfrm>
            <a:off x="4751388" y="2339710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Январь</a:t>
            </a:r>
          </a:p>
        </p:txBody>
      </p:sp>
      <p:sp>
        <p:nvSpPr>
          <p:cNvPr id="15" name="Скругленный прямоугольник 12">
            <a:extLst>
              <a:ext uri="{FF2B5EF4-FFF2-40B4-BE49-F238E27FC236}">
                <a16:creationId xmlns:a16="http://schemas.microsoft.com/office/drawing/2014/main" xmlns="" id="{BF59CED2-482A-2CC1-9B12-E975474AB58F}"/>
              </a:ext>
            </a:extLst>
          </p:cNvPr>
          <p:cNvSpPr/>
          <p:nvPr/>
        </p:nvSpPr>
        <p:spPr>
          <a:xfrm>
            <a:off x="4751388" y="4195544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Декабрь</a:t>
            </a:r>
          </a:p>
        </p:txBody>
      </p:sp>
      <p:sp>
        <p:nvSpPr>
          <p:cNvPr id="16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F23E15CE-57CB-FDFC-60F4-694495070672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</p:spTree>
    <p:extLst>
      <p:ext uri="{BB962C8B-B14F-4D97-AF65-F5344CB8AC3E}">
        <p14:creationId xmlns:p14="http://schemas.microsoft.com/office/powerpoint/2010/main" val="1521141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27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28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8" y="2333180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России</a:t>
            </a:r>
          </a:p>
        </p:txBody>
      </p:sp>
      <p:sp>
        <p:nvSpPr>
          <p:cNvPr id="29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8" y="3261097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Во Франции </a:t>
            </a:r>
          </a:p>
        </p:txBody>
      </p:sp>
      <p:sp>
        <p:nvSpPr>
          <p:cNvPr id="30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8" y="4189014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Венгрии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5473700" cy="12027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1800" dirty="0">
                <a:latin typeface="+mj-lt"/>
                <a:ea typeface="Tahoma" panose="020B0604030504040204" pitchFamily="34" charset="0"/>
              </a:rPr>
              <a:t>В какой стране в новогоднюю ночь не подают на стол ни уток, ни кур, ни гусей, чтобы «счастье не улетело из дома»?</a:t>
            </a:r>
          </a:p>
        </p:txBody>
      </p:sp>
      <p:pic>
        <p:nvPicPr>
          <p:cNvPr id="5" name="Picture 10">
            <a:extLst>
              <a:ext uri="{FF2B5EF4-FFF2-40B4-BE49-F238E27FC236}">
                <a16:creationId xmlns:a16="http://schemas.microsoft.com/office/drawing/2014/main" xmlns="" id="{7C755672-E54F-876E-9722-4AB347B709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423"/>
          <a:stretch/>
        </p:blipFill>
        <p:spPr bwMode="auto">
          <a:xfrm>
            <a:off x="134406" y="2299418"/>
            <a:ext cx="2844440" cy="2845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4104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9" y="4182482"/>
            <a:ext cx="4033836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В Венгрии</a:t>
            </a:r>
          </a:p>
        </p:txBody>
      </p:sp>
      <p:sp>
        <p:nvSpPr>
          <p:cNvPr id="6" name="TextBox 19">
            <a:extLst>
              <a:ext uri="{FF2B5EF4-FFF2-40B4-BE49-F238E27FC236}">
                <a16:creationId xmlns:a16="http://schemas.microsoft.com/office/drawing/2014/main" xmlns="" id="{A035B435-1EBA-14F5-0476-C7277C33B9D4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27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7" name="Скругленный прямоугольник 12">
            <a:extLst>
              <a:ext uri="{FF2B5EF4-FFF2-40B4-BE49-F238E27FC236}">
                <a16:creationId xmlns:a16="http://schemas.microsoft.com/office/drawing/2014/main" xmlns="" id="{1646A3BA-2D03-5E20-0604-24139ADCD2BA}"/>
              </a:ext>
            </a:extLst>
          </p:cNvPr>
          <p:cNvSpPr/>
          <p:nvPr/>
        </p:nvSpPr>
        <p:spPr>
          <a:xfrm>
            <a:off x="4751387" y="2321089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России</a:t>
            </a:r>
          </a:p>
        </p:txBody>
      </p:sp>
      <p:sp>
        <p:nvSpPr>
          <p:cNvPr id="11" name="Скругленный прямоугольник 12">
            <a:extLst>
              <a:ext uri="{FF2B5EF4-FFF2-40B4-BE49-F238E27FC236}">
                <a16:creationId xmlns:a16="http://schemas.microsoft.com/office/drawing/2014/main" xmlns="" id="{840C96CB-50E5-8B4D-A961-5DA96F3BB639}"/>
              </a:ext>
            </a:extLst>
          </p:cNvPr>
          <p:cNvSpPr/>
          <p:nvPr/>
        </p:nvSpPr>
        <p:spPr>
          <a:xfrm>
            <a:off x="4751387" y="3249006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Во Франции </a:t>
            </a:r>
          </a:p>
        </p:txBody>
      </p:sp>
      <p:pic>
        <p:nvPicPr>
          <p:cNvPr id="4" name="Picture 10">
            <a:extLst>
              <a:ext uri="{FF2B5EF4-FFF2-40B4-BE49-F238E27FC236}">
                <a16:creationId xmlns:a16="http://schemas.microsoft.com/office/drawing/2014/main" xmlns="" id="{591603DC-E8F6-1F8F-95F9-EE9062653D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423"/>
          <a:stretch/>
        </p:blipFill>
        <p:spPr bwMode="auto">
          <a:xfrm>
            <a:off x="134406" y="2299418"/>
            <a:ext cx="2844440" cy="2845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ая прямоугольная выноска 8">
            <a:extLst>
              <a:ext uri="{FF2B5EF4-FFF2-40B4-BE49-F238E27FC236}">
                <a16:creationId xmlns:a16="http://schemas.microsoft.com/office/drawing/2014/main" xmlns="" id="{FE4735A8-493E-375F-DAD8-10E8B8BEE12D}"/>
              </a:ext>
            </a:extLst>
          </p:cNvPr>
          <p:cNvSpPr/>
          <p:nvPr/>
        </p:nvSpPr>
        <p:spPr>
          <a:xfrm>
            <a:off x="2559050" y="3795833"/>
            <a:ext cx="2012950" cy="674481"/>
          </a:xfrm>
          <a:prstGeom prst="wedgeRoundRectCallout">
            <a:avLst>
              <a:gd name="adj1" fmla="val -55474"/>
              <a:gd name="adj2" fmla="val -37040"/>
              <a:gd name="adj3" fmla="val 16667"/>
            </a:avLst>
          </a:prstGeom>
          <a:ln w="25400">
            <a:solidFill>
              <a:srgbClr val="00B05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00B05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8">
            <a:extLst>
              <a:ext uri="{FF2B5EF4-FFF2-40B4-BE49-F238E27FC236}">
                <a16:creationId xmlns:a16="http://schemas.microsoft.com/office/drawing/2014/main" xmlns="" id="{DC56D149-6629-03DC-4313-C9474A6C4F79}"/>
              </a:ext>
            </a:extLst>
          </p:cNvPr>
          <p:cNvSpPr txBox="1"/>
          <p:nvPr/>
        </p:nvSpPr>
        <p:spPr>
          <a:xfrm>
            <a:off x="358775" y="648146"/>
            <a:ext cx="5473700" cy="12027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1800" dirty="0">
                <a:latin typeface="+mj-lt"/>
                <a:ea typeface="Tahoma" panose="020B0604030504040204" pitchFamily="34" charset="0"/>
              </a:rPr>
              <a:t>В какой стране в новогоднюю ночь не подают на стол ни уток, ни кур, ни гусей, чтобы «счастье не улетело из дома»?</a:t>
            </a:r>
          </a:p>
        </p:txBody>
      </p:sp>
      <p:sp>
        <p:nvSpPr>
          <p:cNvPr id="13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6E6D0585-88BD-D400-3138-EF25F9BA56EB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</p:spTree>
    <p:extLst>
      <p:ext uri="{BB962C8B-B14F-4D97-AF65-F5344CB8AC3E}">
        <p14:creationId xmlns:p14="http://schemas.microsoft.com/office/powerpoint/2010/main" val="418254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9">
            <a:extLst>
              <a:ext uri="{FF2B5EF4-FFF2-40B4-BE49-F238E27FC236}">
                <a16:creationId xmlns:a16="http://schemas.microsoft.com/office/drawing/2014/main" xmlns="" id="{A035B435-1EBA-14F5-0476-C7277C33B9D4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27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7" name="Скругленная прямоугольная выноска 8">
            <a:extLst>
              <a:ext uri="{FF2B5EF4-FFF2-40B4-BE49-F238E27FC236}">
                <a16:creationId xmlns:a16="http://schemas.microsoft.com/office/drawing/2014/main" xmlns="" id="{C3E97B7B-DE7F-E5AB-BE07-581B61703965}"/>
              </a:ext>
            </a:extLst>
          </p:cNvPr>
          <p:cNvSpPr/>
          <p:nvPr/>
        </p:nvSpPr>
        <p:spPr>
          <a:xfrm>
            <a:off x="2559050" y="3838088"/>
            <a:ext cx="2012950" cy="674481"/>
          </a:xfrm>
          <a:prstGeom prst="wedgeRoundRectCallout">
            <a:avLst>
              <a:gd name="adj1" fmla="val -55474"/>
              <a:gd name="adj2" fmla="val -36072"/>
              <a:gd name="adj3" fmla="val 16667"/>
            </a:avLst>
          </a:prstGeom>
          <a:ln w="25400">
            <a:solidFill>
              <a:srgbClr val="C0000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C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Неверно!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0F4FA214-E667-F898-96AF-AB2227439A4C}"/>
              </a:ext>
            </a:extLst>
          </p:cNvPr>
          <p:cNvSpPr/>
          <p:nvPr/>
        </p:nvSpPr>
        <p:spPr>
          <a:xfrm>
            <a:off x="4751389" y="4182482"/>
            <a:ext cx="4033836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В Венгрии</a:t>
            </a:r>
          </a:p>
        </p:txBody>
      </p:sp>
      <p:sp>
        <p:nvSpPr>
          <p:cNvPr id="11" name="Скругленный прямоугольник 12">
            <a:extLst>
              <a:ext uri="{FF2B5EF4-FFF2-40B4-BE49-F238E27FC236}">
                <a16:creationId xmlns:a16="http://schemas.microsoft.com/office/drawing/2014/main" xmlns="" id="{19A6151B-C16B-B842-0083-A194258E901D}"/>
              </a:ext>
            </a:extLst>
          </p:cNvPr>
          <p:cNvSpPr/>
          <p:nvPr/>
        </p:nvSpPr>
        <p:spPr>
          <a:xfrm>
            <a:off x="4751387" y="2321089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России</a:t>
            </a:r>
          </a:p>
        </p:txBody>
      </p:sp>
      <p:sp>
        <p:nvSpPr>
          <p:cNvPr id="12" name="Скругленный прямоугольник 12">
            <a:extLst>
              <a:ext uri="{FF2B5EF4-FFF2-40B4-BE49-F238E27FC236}">
                <a16:creationId xmlns:a16="http://schemas.microsoft.com/office/drawing/2014/main" xmlns="" id="{1D735D02-94BC-40AA-D151-0A56D6BA1615}"/>
              </a:ext>
            </a:extLst>
          </p:cNvPr>
          <p:cNvSpPr/>
          <p:nvPr/>
        </p:nvSpPr>
        <p:spPr>
          <a:xfrm>
            <a:off x="4751387" y="3249006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Во Франции </a:t>
            </a:r>
          </a:p>
        </p:txBody>
      </p:sp>
      <p:pic>
        <p:nvPicPr>
          <p:cNvPr id="16" name="Picture 10">
            <a:extLst>
              <a:ext uri="{FF2B5EF4-FFF2-40B4-BE49-F238E27FC236}">
                <a16:creationId xmlns:a16="http://schemas.microsoft.com/office/drawing/2014/main" xmlns="" id="{8DF2E463-23D5-553E-CB0B-D477050524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423"/>
          <a:stretch/>
        </p:blipFill>
        <p:spPr bwMode="auto">
          <a:xfrm>
            <a:off x="134406" y="2299418"/>
            <a:ext cx="2844440" cy="2845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8">
            <a:extLst>
              <a:ext uri="{FF2B5EF4-FFF2-40B4-BE49-F238E27FC236}">
                <a16:creationId xmlns:a16="http://schemas.microsoft.com/office/drawing/2014/main" xmlns="" id="{22C2B1CB-A797-3609-66A7-672BF581B8CB}"/>
              </a:ext>
            </a:extLst>
          </p:cNvPr>
          <p:cNvSpPr txBox="1"/>
          <p:nvPr/>
        </p:nvSpPr>
        <p:spPr>
          <a:xfrm>
            <a:off x="358775" y="648146"/>
            <a:ext cx="5473700" cy="12027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1800" dirty="0">
                <a:latin typeface="+mj-lt"/>
                <a:ea typeface="Tahoma" panose="020B0604030504040204" pitchFamily="34" charset="0"/>
              </a:rPr>
              <a:t>В какой стране в новогоднюю ночь не подают на стол ни уток, ни кур, ни гусей, чтобы «счастье не улетело из дома»?</a:t>
            </a:r>
          </a:p>
        </p:txBody>
      </p:sp>
      <p:sp>
        <p:nvSpPr>
          <p:cNvPr id="18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4B419731-1897-314B-C699-531B64B3E356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</p:spTree>
    <p:extLst>
      <p:ext uri="{BB962C8B-B14F-4D97-AF65-F5344CB8AC3E}">
        <p14:creationId xmlns:p14="http://schemas.microsoft.com/office/powerpoint/2010/main" val="4168038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28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28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8" y="2335765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Амстердаме </a:t>
            </a:r>
          </a:p>
        </p:txBody>
      </p:sp>
      <p:sp>
        <p:nvSpPr>
          <p:cNvPr id="29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8" y="3263682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 dirty="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ru-RU" sz="2200" dirty="0" smtClean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Париже</a:t>
            </a:r>
            <a:endParaRPr lang="be-BY" sz="2200" dirty="0">
              <a:solidFill>
                <a:schemeClr val="tx1"/>
              </a:solidFill>
              <a:latin typeface="+mj-lt"/>
              <a:ea typeface="Cambria Math" panose="02040503050406030204" pitchFamily="18" charset="0"/>
            </a:endParaRPr>
          </a:p>
        </p:txBody>
      </p:sp>
      <p:sp>
        <p:nvSpPr>
          <p:cNvPr id="30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8" y="4191599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 dirty="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ru-RU" sz="2200" dirty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</a:t>
            </a:r>
            <a:r>
              <a:rPr lang="be-BY" sz="2200" dirty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 </a:t>
            </a:r>
            <a:r>
              <a:rPr lang="be-BY" sz="2200" dirty="0" smtClean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Мадриде</a:t>
            </a:r>
            <a:endParaRPr lang="be-BY" sz="2200" dirty="0">
              <a:solidFill>
                <a:schemeClr val="tx1"/>
              </a:solidFill>
              <a:latin typeface="+mj-lt"/>
              <a:ea typeface="Cambria Math" panose="02040503050406030204" pitchFamily="18" charset="0"/>
            </a:endParaRPr>
          </a:p>
        </p:txBody>
      </p:sp>
      <p:pic>
        <p:nvPicPr>
          <p:cNvPr id="3" name="Picture 8">
            <a:extLst>
              <a:ext uri="{FF2B5EF4-FFF2-40B4-BE49-F238E27FC236}">
                <a16:creationId xmlns:a16="http://schemas.microsoft.com/office/drawing/2014/main" xmlns="" id="{5F413EC4-48AD-0C36-BF4F-F95CC9F407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57"/>
          <a:stretch/>
        </p:blipFill>
        <p:spPr bwMode="auto">
          <a:xfrm>
            <a:off x="358776" y="2416628"/>
            <a:ext cx="2814700" cy="2726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18">
            <a:extLst>
              <a:ext uri="{FF2B5EF4-FFF2-40B4-BE49-F238E27FC236}">
                <a16:creationId xmlns:a16="http://schemas.microsoft.com/office/drawing/2014/main" xmlns="" id="{ED0F1659-4985-6E3C-D4FF-ABDACC1167E5}"/>
              </a:ext>
            </a:extLst>
          </p:cNvPr>
          <p:cNvSpPr txBox="1"/>
          <p:nvPr/>
        </p:nvSpPr>
        <p:spPr>
          <a:xfrm>
            <a:off x="358775" y="648146"/>
            <a:ext cx="5473700" cy="13849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В </a:t>
            </a:r>
            <a:r>
              <a:rPr lang="ru-RU" sz="2000" dirty="0" smtClean="0">
                <a:latin typeface="+mj-lt"/>
                <a:ea typeface="Tahoma" panose="020B0604030504040204" pitchFamily="34" charset="0"/>
              </a:rPr>
              <a:t>каком городе </a:t>
            </a:r>
            <a:r>
              <a:rPr lang="ru-RU" sz="2000" dirty="0">
                <a:latin typeface="+mj-lt"/>
                <a:ea typeface="Tahoma" panose="020B0604030504040204" pitchFamily="34" charset="0"/>
              </a:rPr>
              <a:t>есть традиция обязательного катания на катке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в канун новогодних праздников?</a:t>
            </a:r>
          </a:p>
        </p:txBody>
      </p:sp>
    </p:spTree>
    <p:extLst>
      <p:ext uri="{BB962C8B-B14F-4D97-AF65-F5344CB8AC3E}">
        <p14:creationId xmlns:p14="http://schemas.microsoft.com/office/powerpoint/2010/main" val="1766579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40559" y="2348198"/>
            <a:ext cx="4033836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В Амстердаме </a:t>
            </a:r>
          </a:p>
        </p:txBody>
      </p:sp>
      <p:sp>
        <p:nvSpPr>
          <p:cNvPr id="3" name="TextBox 19">
            <a:extLst>
              <a:ext uri="{FF2B5EF4-FFF2-40B4-BE49-F238E27FC236}">
                <a16:creationId xmlns:a16="http://schemas.microsoft.com/office/drawing/2014/main" xmlns="" id="{DCFE49EB-2F46-F79F-FC4F-5A1A97755222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28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2" name="Скругленный прямоугольник 12">
            <a:extLst>
              <a:ext uri="{FF2B5EF4-FFF2-40B4-BE49-F238E27FC236}">
                <a16:creationId xmlns:a16="http://schemas.microsoft.com/office/drawing/2014/main" xmlns="" id="{22450290-D6F6-A843-519B-BCA5015EA7EA}"/>
              </a:ext>
            </a:extLst>
          </p:cNvPr>
          <p:cNvSpPr/>
          <p:nvPr/>
        </p:nvSpPr>
        <p:spPr>
          <a:xfrm>
            <a:off x="4751387" y="3263682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 dirty="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ru-RU" sz="2200" dirty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Париже</a:t>
            </a:r>
            <a:endParaRPr lang="be-BY" sz="2200" dirty="0">
              <a:solidFill>
                <a:schemeClr val="tx1"/>
              </a:solidFill>
              <a:latin typeface="+mj-lt"/>
              <a:ea typeface="Cambria Math" panose="02040503050406030204" pitchFamily="18" charset="0"/>
            </a:endParaRPr>
          </a:p>
        </p:txBody>
      </p:sp>
      <p:sp>
        <p:nvSpPr>
          <p:cNvPr id="6" name="Скругленный прямоугольник 12">
            <a:extLst>
              <a:ext uri="{FF2B5EF4-FFF2-40B4-BE49-F238E27FC236}">
                <a16:creationId xmlns:a16="http://schemas.microsoft.com/office/drawing/2014/main" xmlns="" id="{6367DF82-D496-D7CC-080C-F6BDF37DA3AB}"/>
              </a:ext>
            </a:extLst>
          </p:cNvPr>
          <p:cNvSpPr/>
          <p:nvPr/>
        </p:nvSpPr>
        <p:spPr>
          <a:xfrm>
            <a:off x="4751387" y="4191599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 dirty="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ru-RU" sz="2200" dirty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Мадриде</a:t>
            </a:r>
          </a:p>
        </p:txBody>
      </p:sp>
      <p:sp>
        <p:nvSpPr>
          <p:cNvPr id="11" name="TextBox 18">
            <a:extLst>
              <a:ext uri="{FF2B5EF4-FFF2-40B4-BE49-F238E27FC236}">
                <a16:creationId xmlns:a16="http://schemas.microsoft.com/office/drawing/2014/main" xmlns="" id="{ED0F1659-4985-6E3C-D4FF-ABDACC1167E5}"/>
              </a:ext>
            </a:extLst>
          </p:cNvPr>
          <p:cNvSpPr txBox="1"/>
          <p:nvPr/>
        </p:nvSpPr>
        <p:spPr>
          <a:xfrm>
            <a:off x="358775" y="648146"/>
            <a:ext cx="5473700" cy="13849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В </a:t>
            </a:r>
            <a:r>
              <a:rPr lang="ru-RU" sz="2000" dirty="0" smtClean="0">
                <a:latin typeface="+mj-lt"/>
                <a:ea typeface="Tahoma" panose="020B0604030504040204" pitchFamily="34" charset="0"/>
              </a:rPr>
              <a:t>каком городе </a:t>
            </a:r>
            <a:r>
              <a:rPr lang="ru-RU" sz="2000" dirty="0">
                <a:latin typeface="+mj-lt"/>
                <a:ea typeface="Tahoma" panose="020B0604030504040204" pitchFamily="34" charset="0"/>
              </a:rPr>
              <a:t>есть традиция обязательного катания на катке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в канун новогодних праздников?</a:t>
            </a:r>
          </a:p>
        </p:txBody>
      </p:sp>
      <p:sp>
        <p:nvSpPr>
          <p:cNvPr id="7" name="Скругленная прямоугольная выноска 8">
            <a:extLst>
              <a:ext uri="{FF2B5EF4-FFF2-40B4-BE49-F238E27FC236}">
                <a16:creationId xmlns:a16="http://schemas.microsoft.com/office/drawing/2014/main" xmlns="" id="{22B7E369-C0CC-B33F-8D1C-3AB50A24B96B}"/>
              </a:ext>
            </a:extLst>
          </p:cNvPr>
          <p:cNvSpPr/>
          <p:nvPr/>
        </p:nvSpPr>
        <p:spPr>
          <a:xfrm>
            <a:off x="2559050" y="2168791"/>
            <a:ext cx="2012950" cy="674481"/>
          </a:xfrm>
          <a:prstGeom prst="wedgeRoundRectCallout">
            <a:avLst>
              <a:gd name="adj1" fmla="val -33086"/>
              <a:gd name="adj2" fmla="val 72385"/>
              <a:gd name="adj3" fmla="val 16667"/>
            </a:avLst>
          </a:prstGeom>
          <a:ln w="25400">
            <a:solidFill>
              <a:srgbClr val="00B05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00B05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Picture 8">
            <a:extLst>
              <a:ext uri="{FF2B5EF4-FFF2-40B4-BE49-F238E27FC236}">
                <a16:creationId xmlns:a16="http://schemas.microsoft.com/office/drawing/2014/main" xmlns="" id="{F66F0B9D-0134-48A7-74EE-6DB0729F11C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57"/>
          <a:stretch/>
        </p:blipFill>
        <p:spPr bwMode="auto">
          <a:xfrm>
            <a:off x="358776" y="2416628"/>
            <a:ext cx="2814700" cy="2726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71326E3F-E697-348A-83E7-14342D495583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</p:spTree>
    <p:extLst>
      <p:ext uri="{BB962C8B-B14F-4D97-AF65-F5344CB8AC3E}">
        <p14:creationId xmlns:p14="http://schemas.microsoft.com/office/powerpoint/2010/main" val="358059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9">
            <a:extLst>
              <a:ext uri="{FF2B5EF4-FFF2-40B4-BE49-F238E27FC236}">
                <a16:creationId xmlns:a16="http://schemas.microsoft.com/office/drawing/2014/main" xmlns="" id="{B1CDACC7-6BD9-5461-F252-92D6449521C0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28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12" name="Скругленная прямоугольная выноска 8">
            <a:extLst>
              <a:ext uri="{FF2B5EF4-FFF2-40B4-BE49-F238E27FC236}">
                <a16:creationId xmlns:a16="http://schemas.microsoft.com/office/drawing/2014/main" xmlns="" id="{342367DC-0EE4-0A94-701D-D0CA79B5ADF2}"/>
              </a:ext>
            </a:extLst>
          </p:cNvPr>
          <p:cNvSpPr/>
          <p:nvPr/>
        </p:nvSpPr>
        <p:spPr>
          <a:xfrm>
            <a:off x="2559050" y="2120615"/>
            <a:ext cx="2012950" cy="674481"/>
          </a:xfrm>
          <a:prstGeom prst="wedgeRoundRectCallout">
            <a:avLst>
              <a:gd name="adj1" fmla="val -33086"/>
              <a:gd name="adj2" fmla="val 72385"/>
              <a:gd name="adj3" fmla="val 16667"/>
            </a:avLst>
          </a:prstGeom>
          <a:ln w="25400">
            <a:solidFill>
              <a:srgbClr val="C0000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C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Неверно!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319064CF-7983-203C-B7E9-54FFCF70D8AE}"/>
              </a:ext>
            </a:extLst>
          </p:cNvPr>
          <p:cNvSpPr/>
          <p:nvPr/>
        </p:nvSpPr>
        <p:spPr>
          <a:xfrm>
            <a:off x="4740559" y="2348198"/>
            <a:ext cx="4033836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В Амстердаме </a:t>
            </a:r>
          </a:p>
        </p:txBody>
      </p:sp>
      <p:sp>
        <p:nvSpPr>
          <p:cNvPr id="14" name="Скругленный прямоугольник 12">
            <a:extLst>
              <a:ext uri="{FF2B5EF4-FFF2-40B4-BE49-F238E27FC236}">
                <a16:creationId xmlns:a16="http://schemas.microsoft.com/office/drawing/2014/main" xmlns="" id="{526B369E-7EA0-2617-DF5C-14E40B58ECB5}"/>
              </a:ext>
            </a:extLst>
          </p:cNvPr>
          <p:cNvSpPr/>
          <p:nvPr/>
        </p:nvSpPr>
        <p:spPr>
          <a:xfrm>
            <a:off x="4751387" y="3263682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 dirty="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ru-RU" sz="2200" dirty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Париже</a:t>
            </a:r>
            <a:endParaRPr lang="be-BY" sz="2200" dirty="0">
              <a:solidFill>
                <a:schemeClr val="tx1"/>
              </a:solidFill>
              <a:latin typeface="+mj-lt"/>
              <a:ea typeface="Cambria Math" panose="02040503050406030204" pitchFamily="18" charset="0"/>
            </a:endParaRPr>
          </a:p>
        </p:txBody>
      </p:sp>
      <p:sp>
        <p:nvSpPr>
          <p:cNvPr id="15" name="Скругленный прямоугольник 12">
            <a:extLst>
              <a:ext uri="{FF2B5EF4-FFF2-40B4-BE49-F238E27FC236}">
                <a16:creationId xmlns:a16="http://schemas.microsoft.com/office/drawing/2014/main" xmlns="" id="{79C9EE44-D90C-FF37-BE81-BE7FC97AC9ED}"/>
              </a:ext>
            </a:extLst>
          </p:cNvPr>
          <p:cNvSpPr/>
          <p:nvPr/>
        </p:nvSpPr>
        <p:spPr>
          <a:xfrm>
            <a:off x="4751387" y="4191599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 dirty="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ru-RU" sz="2200" dirty="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Мадриде</a:t>
            </a:r>
          </a:p>
        </p:txBody>
      </p:sp>
      <p:pic>
        <p:nvPicPr>
          <p:cNvPr id="17" name="Picture 8">
            <a:extLst>
              <a:ext uri="{FF2B5EF4-FFF2-40B4-BE49-F238E27FC236}">
                <a16:creationId xmlns:a16="http://schemas.microsoft.com/office/drawing/2014/main" xmlns="" id="{320033D9-3A62-D19E-E1A5-530DFEF4BD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57"/>
          <a:stretch/>
        </p:blipFill>
        <p:spPr bwMode="auto">
          <a:xfrm>
            <a:off x="358776" y="2416628"/>
            <a:ext cx="2814700" cy="2726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6F304B38-AC3C-D875-0CC2-A98270640978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  <p:sp>
        <p:nvSpPr>
          <p:cNvPr id="11" name="TextBox 18">
            <a:extLst>
              <a:ext uri="{FF2B5EF4-FFF2-40B4-BE49-F238E27FC236}">
                <a16:creationId xmlns:a16="http://schemas.microsoft.com/office/drawing/2014/main" xmlns="" id="{ED0F1659-4985-6E3C-D4FF-ABDACC1167E5}"/>
              </a:ext>
            </a:extLst>
          </p:cNvPr>
          <p:cNvSpPr txBox="1"/>
          <p:nvPr/>
        </p:nvSpPr>
        <p:spPr>
          <a:xfrm>
            <a:off x="358775" y="648146"/>
            <a:ext cx="5473700" cy="13849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В </a:t>
            </a:r>
            <a:r>
              <a:rPr lang="ru-RU" sz="2000" dirty="0" smtClean="0">
                <a:latin typeface="+mj-lt"/>
                <a:ea typeface="Tahoma" panose="020B0604030504040204" pitchFamily="34" charset="0"/>
              </a:rPr>
              <a:t>каком городе </a:t>
            </a:r>
            <a:r>
              <a:rPr lang="ru-RU" sz="2000" dirty="0">
                <a:latin typeface="+mj-lt"/>
                <a:ea typeface="Tahoma" panose="020B0604030504040204" pitchFamily="34" charset="0"/>
              </a:rPr>
              <a:t>есть традиция обязательного катания на катке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в канун новогодних праздников?</a:t>
            </a:r>
          </a:p>
        </p:txBody>
      </p:sp>
    </p:spTree>
    <p:extLst>
      <p:ext uri="{BB962C8B-B14F-4D97-AF65-F5344CB8AC3E}">
        <p14:creationId xmlns:p14="http://schemas.microsoft.com/office/powerpoint/2010/main" val="1698941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29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28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8" y="2335765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Италии</a:t>
            </a:r>
          </a:p>
        </p:txBody>
      </p:sp>
      <p:sp>
        <p:nvSpPr>
          <p:cNvPr id="29" name="Скругленный прямоугольник 12">
            <a:hlinkClick r:id="rId3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8" y="3263682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Во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 Франции </a:t>
            </a:r>
          </a:p>
        </p:txBody>
      </p:sp>
      <p:sp>
        <p:nvSpPr>
          <p:cNvPr id="30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8" y="4191599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 Испании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4213225" cy="9621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200" dirty="0">
                <a:latin typeface="+mj-lt"/>
                <a:ea typeface="Tahoma" panose="020B0604030504040204" pitchFamily="34" charset="0"/>
              </a:rPr>
              <a:t>Где подают на праздник паштет из гусиной печени?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A3ED09E-3F9A-4A22-07B0-3DF53842ED2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217033" y="2099731"/>
            <a:ext cx="3875586" cy="3043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257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89" y="3256035"/>
            <a:ext cx="4033836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Во Франции </a:t>
            </a:r>
          </a:p>
        </p:txBody>
      </p:sp>
      <p:sp>
        <p:nvSpPr>
          <p:cNvPr id="3" name="TextBox 19">
            <a:extLst>
              <a:ext uri="{FF2B5EF4-FFF2-40B4-BE49-F238E27FC236}">
                <a16:creationId xmlns:a16="http://schemas.microsoft.com/office/drawing/2014/main" xmlns="" id="{DCFE49EB-2F46-F79F-FC4F-5A1A97755222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29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14" name="Скругленный прямоугольник 12">
            <a:extLst>
              <a:ext uri="{FF2B5EF4-FFF2-40B4-BE49-F238E27FC236}">
                <a16:creationId xmlns:a16="http://schemas.microsoft.com/office/drawing/2014/main" xmlns="" id="{207121FF-AC79-B87D-7E96-14D6A51D1C97}"/>
              </a:ext>
            </a:extLst>
          </p:cNvPr>
          <p:cNvSpPr/>
          <p:nvPr/>
        </p:nvSpPr>
        <p:spPr>
          <a:xfrm>
            <a:off x="4751387" y="2328780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Италии</a:t>
            </a:r>
          </a:p>
        </p:txBody>
      </p:sp>
      <p:sp>
        <p:nvSpPr>
          <p:cNvPr id="16" name="Скругленный прямоугольник 12">
            <a:extLst>
              <a:ext uri="{FF2B5EF4-FFF2-40B4-BE49-F238E27FC236}">
                <a16:creationId xmlns:a16="http://schemas.microsoft.com/office/drawing/2014/main" xmlns="" id="{8BAF0431-D204-CB4A-6791-FC37B39F989A}"/>
              </a:ext>
            </a:extLst>
          </p:cNvPr>
          <p:cNvSpPr/>
          <p:nvPr/>
        </p:nvSpPr>
        <p:spPr>
          <a:xfrm>
            <a:off x="4751387" y="4184614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 Испании</a:t>
            </a:r>
          </a:p>
        </p:txBody>
      </p:sp>
      <p:sp>
        <p:nvSpPr>
          <p:cNvPr id="5" name="TextBox 18">
            <a:extLst>
              <a:ext uri="{FF2B5EF4-FFF2-40B4-BE49-F238E27FC236}">
                <a16:creationId xmlns:a16="http://schemas.microsoft.com/office/drawing/2014/main" xmlns="" id="{3EFEF6B8-D775-BA38-EB5A-90C3E1FF6ED4}"/>
              </a:ext>
            </a:extLst>
          </p:cNvPr>
          <p:cNvSpPr txBox="1"/>
          <p:nvPr/>
        </p:nvSpPr>
        <p:spPr>
          <a:xfrm>
            <a:off x="358775" y="648146"/>
            <a:ext cx="4213225" cy="9621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200" dirty="0">
                <a:latin typeface="+mj-lt"/>
                <a:ea typeface="Tahoma" panose="020B0604030504040204" pitchFamily="34" charset="0"/>
              </a:rPr>
              <a:t>Где подают на праздник паштет из гусиной печени?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68AA6E63-DE02-B14C-3A34-F1E8CAFA0FA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217033" y="2099731"/>
            <a:ext cx="3875586" cy="3043770"/>
          </a:xfrm>
          <a:prstGeom prst="rect">
            <a:avLst/>
          </a:prstGeom>
        </p:spPr>
      </p:pic>
      <p:sp>
        <p:nvSpPr>
          <p:cNvPr id="6" name="Скругленная прямоугольная выноска 8">
            <a:extLst>
              <a:ext uri="{FF2B5EF4-FFF2-40B4-BE49-F238E27FC236}">
                <a16:creationId xmlns:a16="http://schemas.microsoft.com/office/drawing/2014/main" xmlns="" id="{E9F634D1-624C-E269-C5BB-5274ED977BC5}"/>
              </a:ext>
            </a:extLst>
          </p:cNvPr>
          <p:cNvSpPr/>
          <p:nvPr/>
        </p:nvSpPr>
        <p:spPr>
          <a:xfrm>
            <a:off x="2667000" y="1746410"/>
            <a:ext cx="2012950" cy="674481"/>
          </a:xfrm>
          <a:prstGeom prst="wedgeRoundRectCallout">
            <a:avLst>
              <a:gd name="adj1" fmla="val -33086"/>
              <a:gd name="adj2" fmla="val 72385"/>
              <a:gd name="adj3" fmla="val 16667"/>
            </a:avLst>
          </a:prstGeom>
          <a:ln w="25400">
            <a:solidFill>
              <a:srgbClr val="00B05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00B05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5FCF8242-3BC5-C731-AD37-E3AA39962717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</p:spTree>
    <p:extLst>
      <p:ext uri="{BB962C8B-B14F-4D97-AF65-F5344CB8AC3E}">
        <p14:creationId xmlns:p14="http://schemas.microsoft.com/office/powerpoint/2010/main" val="269026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9">
            <a:extLst>
              <a:ext uri="{FF2B5EF4-FFF2-40B4-BE49-F238E27FC236}">
                <a16:creationId xmlns:a16="http://schemas.microsoft.com/office/drawing/2014/main" xmlns="" id="{A035B435-1EBA-14F5-0476-C7277C33B9D4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2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7" name="Скругленная прямоугольная выноска 8">
            <a:extLst>
              <a:ext uri="{FF2B5EF4-FFF2-40B4-BE49-F238E27FC236}">
                <a16:creationId xmlns:a16="http://schemas.microsoft.com/office/drawing/2014/main" xmlns="" id="{6CF6A517-37FB-661D-0507-C8C2A2BCA271}"/>
              </a:ext>
            </a:extLst>
          </p:cNvPr>
          <p:cNvSpPr/>
          <p:nvPr/>
        </p:nvSpPr>
        <p:spPr>
          <a:xfrm>
            <a:off x="2589969" y="2446518"/>
            <a:ext cx="2012950" cy="674481"/>
          </a:xfrm>
          <a:prstGeom prst="wedgeRoundRectCallout">
            <a:avLst>
              <a:gd name="adj1" fmla="val -69312"/>
              <a:gd name="adj2" fmla="val 79249"/>
              <a:gd name="adj3" fmla="val 16667"/>
            </a:avLst>
          </a:prstGeom>
          <a:ln w="25400">
            <a:solidFill>
              <a:srgbClr val="C0000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 dirty="0">
                <a:solidFill>
                  <a:srgbClr val="C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Неверно!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58B8752F-A113-F94E-C553-D1DC6F79E739}"/>
              </a:ext>
            </a:extLst>
          </p:cNvPr>
          <p:cNvSpPr/>
          <p:nvPr/>
        </p:nvSpPr>
        <p:spPr>
          <a:xfrm>
            <a:off x="4740558" y="3254171"/>
            <a:ext cx="4051810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 dirty="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ru-RU" sz="2200" dirty="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В Гренландии  </a:t>
            </a:r>
          </a:p>
        </p:txBody>
      </p:sp>
      <p:sp>
        <p:nvSpPr>
          <p:cNvPr id="14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D1F36D49-A061-1C25-6AD6-4E540B72350A}"/>
              </a:ext>
            </a:extLst>
          </p:cNvPr>
          <p:cNvSpPr/>
          <p:nvPr/>
        </p:nvSpPr>
        <p:spPr>
          <a:xfrm>
            <a:off x="4751388" y="4182088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России </a:t>
            </a:r>
          </a:p>
        </p:txBody>
      </p:sp>
      <p:sp>
        <p:nvSpPr>
          <p:cNvPr id="15" name="Скругленный прямоугольник 12">
            <a:extLst>
              <a:ext uri="{FF2B5EF4-FFF2-40B4-BE49-F238E27FC236}">
                <a16:creationId xmlns:a16="http://schemas.microsoft.com/office/drawing/2014/main" xmlns="" id="{69F5400E-BFAE-47D7-A791-380FCE65F303}"/>
              </a:ext>
            </a:extLst>
          </p:cNvPr>
          <p:cNvSpPr/>
          <p:nvPr/>
        </p:nvSpPr>
        <p:spPr>
          <a:xfrm>
            <a:off x="4751388" y="2326254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Венгрии </a:t>
            </a:r>
          </a:p>
        </p:txBody>
      </p:sp>
      <p:sp>
        <p:nvSpPr>
          <p:cNvPr id="16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705A6B03-4604-5A4C-172E-9E7086033F73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  <p:sp>
        <p:nvSpPr>
          <p:cNvPr id="17" name="TextBox 18">
            <a:extLst>
              <a:ext uri="{FF2B5EF4-FFF2-40B4-BE49-F238E27FC236}">
                <a16:creationId xmlns:a16="http://schemas.microsoft.com/office/drawing/2014/main" xmlns="" id="{126B6614-A36A-B71E-645F-5AA477DCB50E}"/>
              </a:ext>
            </a:extLst>
          </p:cNvPr>
          <p:cNvSpPr txBox="1"/>
          <p:nvPr/>
        </p:nvSpPr>
        <p:spPr>
          <a:xfrm>
            <a:off x="323850" y="535124"/>
            <a:ext cx="5764434" cy="13849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В какой стране есть традиция дарить друг другу на Новый год вырезанные изо льда фигурки моржей и белых медведей?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043" y="2446518"/>
            <a:ext cx="2213040" cy="2542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609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9">
            <a:extLst>
              <a:ext uri="{FF2B5EF4-FFF2-40B4-BE49-F238E27FC236}">
                <a16:creationId xmlns:a16="http://schemas.microsoft.com/office/drawing/2014/main" xmlns="" id="{B1CDACC7-6BD9-5461-F252-92D6449521C0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29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14" name="TextBox 18">
            <a:extLst>
              <a:ext uri="{FF2B5EF4-FFF2-40B4-BE49-F238E27FC236}">
                <a16:creationId xmlns:a16="http://schemas.microsoft.com/office/drawing/2014/main" xmlns="" id="{04CC0593-C23F-6007-BF2E-C3517FFF4BE9}"/>
              </a:ext>
            </a:extLst>
          </p:cNvPr>
          <p:cNvSpPr txBox="1"/>
          <p:nvPr/>
        </p:nvSpPr>
        <p:spPr>
          <a:xfrm>
            <a:off x="358775" y="648146"/>
            <a:ext cx="4213225" cy="9621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200" dirty="0">
                <a:latin typeface="+mj-lt"/>
                <a:ea typeface="Tahoma" panose="020B0604030504040204" pitchFamily="34" charset="0"/>
              </a:rPr>
              <a:t>Где подают на праздник паштет из гусиной печени?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07B196E-F23E-5838-CBE3-3BA78C777B2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217033" y="2099731"/>
            <a:ext cx="3875586" cy="3043770"/>
          </a:xfrm>
          <a:prstGeom prst="rect">
            <a:avLst/>
          </a:prstGeom>
        </p:spPr>
      </p:pic>
      <p:sp>
        <p:nvSpPr>
          <p:cNvPr id="6" name="Скругленная прямоугольная выноска 8">
            <a:extLst>
              <a:ext uri="{FF2B5EF4-FFF2-40B4-BE49-F238E27FC236}">
                <a16:creationId xmlns:a16="http://schemas.microsoft.com/office/drawing/2014/main" xmlns="" id="{F82D0C53-C84F-8A25-6CCB-AB28322816D8}"/>
              </a:ext>
            </a:extLst>
          </p:cNvPr>
          <p:cNvSpPr/>
          <p:nvPr/>
        </p:nvSpPr>
        <p:spPr>
          <a:xfrm>
            <a:off x="2667000" y="1897269"/>
            <a:ext cx="2012950" cy="674481"/>
          </a:xfrm>
          <a:prstGeom prst="wedgeRoundRectCallout">
            <a:avLst>
              <a:gd name="adj1" fmla="val -33086"/>
              <a:gd name="adj2" fmla="val 72385"/>
              <a:gd name="adj3" fmla="val 16667"/>
            </a:avLst>
          </a:prstGeom>
          <a:ln w="25400">
            <a:solidFill>
              <a:srgbClr val="C0000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C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Неверно!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8B9CB94F-EB68-881F-E9FB-C1C36F0FA2D4}"/>
              </a:ext>
            </a:extLst>
          </p:cNvPr>
          <p:cNvSpPr/>
          <p:nvPr/>
        </p:nvSpPr>
        <p:spPr>
          <a:xfrm>
            <a:off x="4751389" y="3256035"/>
            <a:ext cx="4033836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Во Франции </a:t>
            </a:r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xmlns="" id="{99BE2EBC-BDC0-127F-7D12-F2D3D0160774}"/>
              </a:ext>
            </a:extLst>
          </p:cNvPr>
          <p:cNvSpPr/>
          <p:nvPr/>
        </p:nvSpPr>
        <p:spPr>
          <a:xfrm>
            <a:off x="4751387" y="2328780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Италии</a:t>
            </a:r>
          </a:p>
        </p:txBody>
      </p:sp>
      <p:sp>
        <p:nvSpPr>
          <p:cNvPr id="15" name="Скругленный прямоугольник 12">
            <a:extLst>
              <a:ext uri="{FF2B5EF4-FFF2-40B4-BE49-F238E27FC236}">
                <a16:creationId xmlns:a16="http://schemas.microsoft.com/office/drawing/2014/main" xmlns="" id="{44C920E4-E41F-73B4-1377-B3F9E0D5A07C}"/>
              </a:ext>
            </a:extLst>
          </p:cNvPr>
          <p:cNvSpPr/>
          <p:nvPr/>
        </p:nvSpPr>
        <p:spPr>
          <a:xfrm>
            <a:off x="4751387" y="4184614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 Испании</a:t>
            </a:r>
          </a:p>
        </p:txBody>
      </p:sp>
      <p:sp>
        <p:nvSpPr>
          <p:cNvPr id="16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F097ED11-E9BF-5C7B-83A9-0DBF01016121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</p:spTree>
    <p:extLst>
      <p:ext uri="{BB962C8B-B14F-4D97-AF65-F5344CB8AC3E}">
        <p14:creationId xmlns:p14="http://schemas.microsoft.com/office/powerpoint/2010/main" val="1837899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30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5473700" cy="13363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В какой стране очень популярен салат «Оливье», названный в честь француза Оливье?</a:t>
            </a:r>
          </a:p>
        </p:txBody>
      </p:sp>
      <p:sp>
        <p:nvSpPr>
          <p:cNvPr id="5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C6A3AF0B-AC38-5C0F-A828-173E5B50996B}"/>
              </a:ext>
            </a:extLst>
          </p:cNvPr>
          <p:cNvSpPr/>
          <p:nvPr/>
        </p:nvSpPr>
        <p:spPr>
          <a:xfrm>
            <a:off x="4751388" y="2339712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Италии</a:t>
            </a:r>
          </a:p>
        </p:txBody>
      </p:sp>
      <p:sp>
        <p:nvSpPr>
          <p:cNvPr id="6" name="Скругленный прямоугольник 12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E7C16D64-C87F-4248-8546-21E136BB5ECF}"/>
              </a:ext>
            </a:extLst>
          </p:cNvPr>
          <p:cNvSpPr/>
          <p:nvPr/>
        </p:nvSpPr>
        <p:spPr>
          <a:xfrm>
            <a:off x="4751388" y="3267629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 России </a:t>
            </a:r>
          </a:p>
        </p:txBody>
      </p:sp>
      <p:sp>
        <p:nvSpPr>
          <p:cNvPr id="7" name="Скругленный прямоугольник 12">
            <a:hlinkClick r:id="rId2" action="ppaction://hlinksldjump"/>
            <a:extLst>
              <a:ext uri="{FF2B5EF4-FFF2-40B4-BE49-F238E27FC236}">
                <a16:creationId xmlns:a16="http://schemas.microsoft.com/office/drawing/2014/main" xmlns="" id="{64261CE4-DCD5-6BB5-AA49-64E6FBB9B55E}"/>
              </a:ext>
            </a:extLst>
          </p:cNvPr>
          <p:cNvSpPr/>
          <p:nvPr/>
        </p:nvSpPr>
        <p:spPr>
          <a:xfrm>
            <a:off x="4751388" y="4195546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 Испании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419341DD-0DFD-2692-913E-96B50BAD3F8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8775" y="2574190"/>
            <a:ext cx="3057525" cy="256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025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E2C144BE-2C62-43D2-A132-FDE599B654B2}"/>
              </a:ext>
            </a:extLst>
          </p:cNvPr>
          <p:cNvSpPr/>
          <p:nvPr/>
        </p:nvSpPr>
        <p:spPr>
          <a:xfrm>
            <a:off x="4751390" y="3263020"/>
            <a:ext cx="4033836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В России </a:t>
            </a:r>
          </a:p>
        </p:txBody>
      </p:sp>
      <p:sp>
        <p:nvSpPr>
          <p:cNvPr id="3" name="TextBox 19">
            <a:extLst>
              <a:ext uri="{FF2B5EF4-FFF2-40B4-BE49-F238E27FC236}">
                <a16:creationId xmlns:a16="http://schemas.microsoft.com/office/drawing/2014/main" xmlns="" id="{DCFE49EB-2F46-F79F-FC4F-5A1A97755222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30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2">
            <a:extLst>
              <a:ext uri="{FF2B5EF4-FFF2-40B4-BE49-F238E27FC236}">
                <a16:creationId xmlns:a16="http://schemas.microsoft.com/office/drawing/2014/main" xmlns="" id="{5E0D909A-66CC-0536-DE57-903165B2FEC6}"/>
              </a:ext>
            </a:extLst>
          </p:cNvPr>
          <p:cNvSpPr/>
          <p:nvPr/>
        </p:nvSpPr>
        <p:spPr>
          <a:xfrm>
            <a:off x="4751388" y="2335765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Италии</a:t>
            </a:r>
          </a:p>
        </p:txBody>
      </p:sp>
      <p:sp>
        <p:nvSpPr>
          <p:cNvPr id="6" name="Скругленный прямоугольник 12">
            <a:extLst>
              <a:ext uri="{FF2B5EF4-FFF2-40B4-BE49-F238E27FC236}">
                <a16:creationId xmlns:a16="http://schemas.microsoft.com/office/drawing/2014/main" xmlns="" id="{5F23D1E5-FB41-3A44-C0B7-14F2F72151FA}"/>
              </a:ext>
            </a:extLst>
          </p:cNvPr>
          <p:cNvSpPr/>
          <p:nvPr/>
        </p:nvSpPr>
        <p:spPr>
          <a:xfrm>
            <a:off x="4751388" y="4191599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 Испании</a:t>
            </a:r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xmlns="" id="{7B247B1A-20DC-D373-FCBB-DE6715E9DB55}"/>
              </a:ext>
            </a:extLst>
          </p:cNvPr>
          <p:cNvSpPr txBox="1"/>
          <p:nvPr/>
        </p:nvSpPr>
        <p:spPr>
          <a:xfrm>
            <a:off x="358775" y="648146"/>
            <a:ext cx="5473700" cy="13363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В какой стране очень популярен салат «Оливье», названный в честь француза Оливье?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754AAB97-D0CB-5E9D-57DD-69DE3BA4D50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8775" y="2574190"/>
            <a:ext cx="3057525" cy="2569310"/>
          </a:xfrm>
          <a:prstGeom prst="rect">
            <a:avLst/>
          </a:prstGeom>
        </p:spPr>
      </p:pic>
      <p:sp>
        <p:nvSpPr>
          <p:cNvPr id="4" name="Скругленная прямоугольная выноска 8">
            <a:extLst>
              <a:ext uri="{FF2B5EF4-FFF2-40B4-BE49-F238E27FC236}">
                <a16:creationId xmlns:a16="http://schemas.microsoft.com/office/drawing/2014/main" xmlns="" id="{8856556D-5F96-6EDD-E8FB-564606D63E81}"/>
              </a:ext>
            </a:extLst>
          </p:cNvPr>
          <p:cNvSpPr/>
          <p:nvPr/>
        </p:nvSpPr>
        <p:spPr>
          <a:xfrm>
            <a:off x="2232117" y="2232069"/>
            <a:ext cx="2012950" cy="674481"/>
          </a:xfrm>
          <a:prstGeom prst="wedgeRoundRectCallout">
            <a:avLst>
              <a:gd name="adj1" fmla="val -33086"/>
              <a:gd name="adj2" fmla="val 72385"/>
              <a:gd name="adj3" fmla="val 16667"/>
            </a:avLst>
          </a:prstGeom>
          <a:ln w="25400">
            <a:solidFill>
              <a:srgbClr val="00B05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00B05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5777ADE0-A086-5446-0FB6-5BDD84E8F1D2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</p:spTree>
    <p:extLst>
      <p:ext uri="{BB962C8B-B14F-4D97-AF65-F5344CB8AC3E}">
        <p14:creationId xmlns:p14="http://schemas.microsoft.com/office/powerpoint/2010/main" val="2266072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9">
            <a:extLst>
              <a:ext uri="{FF2B5EF4-FFF2-40B4-BE49-F238E27FC236}">
                <a16:creationId xmlns:a16="http://schemas.microsoft.com/office/drawing/2014/main" xmlns="" id="{B1CDACC7-6BD9-5461-F252-92D6449521C0}"/>
              </a:ext>
            </a:extLst>
          </p:cNvPr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30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827B348E-73E9-8C30-4E16-B6D81E3E509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8775" y="2574190"/>
            <a:ext cx="3057525" cy="2569310"/>
          </a:xfrm>
          <a:prstGeom prst="rect">
            <a:avLst/>
          </a:prstGeom>
        </p:spPr>
      </p:pic>
      <p:sp>
        <p:nvSpPr>
          <p:cNvPr id="5" name="Скругленная прямоугольная выноска 8">
            <a:extLst>
              <a:ext uri="{FF2B5EF4-FFF2-40B4-BE49-F238E27FC236}">
                <a16:creationId xmlns:a16="http://schemas.microsoft.com/office/drawing/2014/main" xmlns="" id="{C2238CBD-12F3-1A2F-54B0-FA10FE3AFF4B}"/>
              </a:ext>
            </a:extLst>
          </p:cNvPr>
          <p:cNvSpPr/>
          <p:nvPr/>
        </p:nvSpPr>
        <p:spPr>
          <a:xfrm>
            <a:off x="2305050" y="2236948"/>
            <a:ext cx="2012950" cy="674481"/>
          </a:xfrm>
          <a:prstGeom prst="wedgeRoundRectCallout">
            <a:avLst>
              <a:gd name="adj1" fmla="val -33086"/>
              <a:gd name="adj2" fmla="val 72385"/>
              <a:gd name="adj3" fmla="val 16667"/>
            </a:avLst>
          </a:prstGeom>
          <a:ln w="25400">
            <a:solidFill>
              <a:srgbClr val="C00000"/>
            </a:solidFill>
          </a:ln>
        </p:spPr>
        <p:txBody>
          <a:bodyPr wrap="square" lIns="180000" tIns="108000" rIns="180000" bIns="108000">
            <a:spAutoFit/>
          </a:bodyPr>
          <a:lstStyle/>
          <a:p>
            <a:pPr lvl="0" algn="ctr">
              <a:lnSpc>
                <a:spcPct val="106000"/>
              </a:lnSpc>
              <a:defRPr/>
            </a:pPr>
            <a:r>
              <a:rPr lang="ru-RU" sz="2400" b="1">
                <a:solidFill>
                  <a:srgbClr val="C0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Неверно!</a:t>
            </a: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28AA9FAE-5537-98C4-3161-8C5084F4E2F7}"/>
              </a:ext>
            </a:extLst>
          </p:cNvPr>
          <p:cNvSpPr/>
          <p:nvPr/>
        </p:nvSpPr>
        <p:spPr>
          <a:xfrm>
            <a:off x="4751390" y="3263020"/>
            <a:ext cx="4033836" cy="575664"/>
          </a:xfrm>
          <a:prstGeom prst="roundRect">
            <a:avLst/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+mj-lt"/>
                <a:ea typeface="Cambria Math" panose="02040503050406030204" pitchFamily="18" charset="0"/>
              </a:rPr>
              <a:t>B. </a:t>
            </a:r>
            <a:r>
              <a:rPr lang="ru-RU" sz="2200">
                <a:solidFill>
                  <a:schemeClr val="bg1"/>
                </a:solidFill>
                <a:latin typeface="+mj-lt"/>
                <a:ea typeface="Cambria Math" panose="02040503050406030204" pitchFamily="18" charset="0"/>
              </a:rPr>
              <a:t>В России </a:t>
            </a:r>
          </a:p>
        </p:txBody>
      </p:sp>
      <p:sp>
        <p:nvSpPr>
          <p:cNvPr id="11" name="Скругленный прямоугольник 12">
            <a:extLst>
              <a:ext uri="{FF2B5EF4-FFF2-40B4-BE49-F238E27FC236}">
                <a16:creationId xmlns:a16="http://schemas.microsoft.com/office/drawing/2014/main" xmlns="" id="{F29773F2-9A0A-8027-3C51-F44C30D6BC49}"/>
              </a:ext>
            </a:extLst>
          </p:cNvPr>
          <p:cNvSpPr/>
          <p:nvPr/>
        </p:nvSpPr>
        <p:spPr>
          <a:xfrm>
            <a:off x="4751388" y="2335765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A.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 Италии</a:t>
            </a:r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xmlns="" id="{882847C4-017D-8601-0445-97DF4D0AD04F}"/>
              </a:ext>
            </a:extLst>
          </p:cNvPr>
          <p:cNvSpPr/>
          <p:nvPr/>
        </p:nvSpPr>
        <p:spPr>
          <a:xfrm>
            <a:off x="4751388" y="4191599"/>
            <a:ext cx="4033837" cy="575664"/>
          </a:xfrm>
          <a:prstGeom prst="roundRect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r>
              <a:rPr lang="en-US" sz="2200">
                <a:solidFill>
                  <a:srgbClr val="FFC000"/>
                </a:solidFill>
                <a:latin typeface="+mj-lt"/>
                <a:ea typeface="Cambria Math" panose="02040503050406030204" pitchFamily="18" charset="0"/>
              </a:rPr>
              <a:t>C. </a:t>
            </a:r>
            <a:r>
              <a:rPr lang="ru-RU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В</a:t>
            </a:r>
            <a:r>
              <a:rPr lang="be-BY" sz="2200">
                <a:solidFill>
                  <a:schemeClr val="tx1"/>
                </a:solidFill>
                <a:latin typeface="+mj-lt"/>
                <a:ea typeface="Cambria Math" panose="02040503050406030204" pitchFamily="18" charset="0"/>
              </a:rPr>
              <a:t> Испании</a:t>
            </a:r>
          </a:p>
        </p:txBody>
      </p:sp>
      <p:sp>
        <p:nvSpPr>
          <p:cNvPr id="16" name="TextBox 18">
            <a:extLst>
              <a:ext uri="{FF2B5EF4-FFF2-40B4-BE49-F238E27FC236}">
                <a16:creationId xmlns:a16="http://schemas.microsoft.com/office/drawing/2014/main" xmlns="" id="{ED215624-EE10-F204-A67D-CF7ED4956DC5}"/>
              </a:ext>
            </a:extLst>
          </p:cNvPr>
          <p:cNvSpPr txBox="1"/>
          <p:nvPr/>
        </p:nvSpPr>
        <p:spPr>
          <a:xfrm>
            <a:off x="358775" y="648146"/>
            <a:ext cx="5473700" cy="13363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000" dirty="0">
                <a:latin typeface="+mj-lt"/>
                <a:ea typeface="Tahoma" panose="020B0604030504040204" pitchFamily="34" charset="0"/>
              </a:rPr>
              <a:t>В какой стране очень популярен салат «Оливье», названный в честь француза Оливье?</a:t>
            </a:r>
          </a:p>
        </p:txBody>
      </p:sp>
      <p:sp>
        <p:nvSpPr>
          <p:cNvPr id="17" name="Скругленный прямоугольник 15">
            <a:hlinkClick r:id="rId3" action="ppaction://hlinksldjump"/>
            <a:extLst>
              <a:ext uri="{FF2B5EF4-FFF2-40B4-BE49-F238E27FC236}">
                <a16:creationId xmlns:a16="http://schemas.microsoft.com/office/drawing/2014/main" xmlns="" id="{C09F6836-05FE-2FC1-73EC-E2E2F840F770}"/>
              </a:ext>
            </a:extLst>
          </p:cNvPr>
          <p:cNvSpPr/>
          <p:nvPr/>
        </p:nvSpPr>
        <p:spPr>
          <a:xfrm>
            <a:off x="6503194" y="380416"/>
            <a:ext cx="2289174" cy="558540"/>
          </a:xfrm>
          <a:prstGeom prst="roundRect">
            <a:avLst>
              <a:gd name="adj" fmla="val 50000"/>
            </a:avLst>
          </a:prstGeom>
          <a:solidFill>
            <a:srgbClr val="FFD000"/>
          </a:solidFill>
          <a:ln>
            <a:noFill/>
          </a:ln>
          <a:effectLst>
            <a:outerShdw blurRad="165100" dist="76200" dir="5400000" sx="90000" sy="90000" algn="ctr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400">
                <a:solidFill>
                  <a:schemeClr val="tx1"/>
                </a:solidFill>
              </a:rPr>
              <a:t>Следующий вопрос</a:t>
            </a:r>
          </a:p>
        </p:txBody>
      </p:sp>
    </p:spTree>
    <p:extLst>
      <p:ext uri="{BB962C8B-B14F-4D97-AF65-F5344CB8AC3E}">
        <p14:creationId xmlns:p14="http://schemas.microsoft.com/office/powerpoint/2010/main" val="1195198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31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5" y="648146"/>
            <a:ext cx="4213225" cy="10497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Где зимой вы можете увидеть дождик?</a:t>
            </a:r>
          </a:p>
        </p:txBody>
      </p:sp>
      <p:sp>
        <p:nvSpPr>
          <p:cNvPr id="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B1757EF4-5E4A-1E64-3B09-4780FA6FA9C5}"/>
              </a:ext>
            </a:extLst>
          </p:cNvPr>
          <p:cNvSpPr/>
          <p:nvPr/>
        </p:nvSpPr>
        <p:spPr>
          <a:xfrm>
            <a:off x="358775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tx1"/>
                </a:solidFill>
              </a:rPr>
              <a:t>Узнать ответ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F71CF15-982A-7A1C-10AD-BAABBA25E76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922"/>
          <a:stretch/>
        </p:blipFill>
        <p:spPr>
          <a:xfrm flipH="1">
            <a:off x="5408930" y="525487"/>
            <a:ext cx="3226072" cy="4010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874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31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024AFBC9-13C1-A49E-8F43-DBE12213DF6E}"/>
              </a:ext>
            </a:extLst>
          </p:cNvPr>
          <p:cNvSpPr/>
          <p:nvPr/>
        </p:nvSpPr>
        <p:spPr>
          <a:xfrm>
            <a:off x="323850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Следующий вопрос</a:t>
            </a:r>
          </a:p>
        </p:txBody>
      </p:sp>
      <p:sp>
        <p:nvSpPr>
          <p:cNvPr id="6" name="TextBox 18">
            <a:extLst>
              <a:ext uri="{FF2B5EF4-FFF2-40B4-BE49-F238E27FC236}">
                <a16:creationId xmlns:a16="http://schemas.microsoft.com/office/drawing/2014/main" xmlns="" id="{A323E6DC-D088-0F65-D4A5-B6C524CEE310}"/>
              </a:ext>
            </a:extLst>
          </p:cNvPr>
          <p:cNvSpPr txBox="1"/>
          <p:nvPr/>
        </p:nvSpPr>
        <p:spPr>
          <a:xfrm>
            <a:off x="358775" y="648146"/>
            <a:ext cx="4213225" cy="10497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Где зимой вы можете увидеть дождик?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9385616B-38F4-B911-C7DF-B3B26334C251}"/>
              </a:ext>
            </a:extLst>
          </p:cNvPr>
          <p:cNvSpPr txBox="1"/>
          <p:nvPr/>
        </p:nvSpPr>
        <p:spPr>
          <a:xfrm>
            <a:off x="323851" y="2276853"/>
            <a:ext cx="4068762" cy="11884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</a:pPr>
            <a:r>
              <a:rPr lang="ru-RU" sz="7200" dirty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На ёлке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1114" y="442131"/>
            <a:ext cx="2797853" cy="4204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500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32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6" y="648146"/>
            <a:ext cx="3724710" cy="10497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Какой любимый цвет у Деда Мороза?</a:t>
            </a:r>
          </a:p>
        </p:txBody>
      </p:sp>
      <p:sp>
        <p:nvSpPr>
          <p:cNvPr id="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B1757EF4-5E4A-1E64-3B09-4780FA6FA9C5}"/>
              </a:ext>
            </a:extLst>
          </p:cNvPr>
          <p:cNvSpPr/>
          <p:nvPr/>
        </p:nvSpPr>
        <p:spPr>
          <a:xfrm>
            <a:off x="358775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tx1"/>
                </a:solidFill>
              </a:rPr>
              <a:t>Узнать ответ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66CB3878-E45E-C228-ED98-B63EBF6BD1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6920" y="252000"/>
            <a:ext cx="4594320" cy="459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314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32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024AFBC9-13C1-A49E-8F43-DBE12213DF6E}"/>
              </a:ext>
            </a:extLst>
          </p:cNvPr>
          <p:cNvSpPr/>
          <p:nvPr/>
        </p:nvSpPr>
        <p:spPr>
          <a:xfrm>
            <a:off x="323850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Следующий вопрос</a:t>
            </a: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C372D45E-95CA-F54D-14D0-0EB0A85E3403}"/>
              </a:ext>
            </a:extLst>
          </p:cNvPr>
          <p:cNvSpPr txBox="1"/>
          <p:nvPr/>
        </p:nvSpPr>
        <p:spPr>
          <a:xfrm>
            <a:off x="358776" y="648146"/>
            <a:ext cx="3724710" cy="10497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Какой любимый цвет у Деда Мороза?</a:t>
            </a:r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xmlns="" id="{E0741723-BA98-152A-6972-53C37E076EEA}"/>
              </a:ext>
            </a:extLst>
          </p:cNvPr>
          <p:cNvSpPr txBox="1"/>
          <p:nvPr/>
        </p:nvSpPr>
        <p:spPr>
          <a:xfrm>
            <a:off x="323850" y="2276853"/>
            <a:ext cx="4522469" cy="11880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</a:pPr>
            <a:r>
              <a:rPr lang="ru-RU" sz="7200" dirty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Красный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4127" y="358775"/>
            <a:ext cx="3655416" cy="460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34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33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4" name="TextBox 18">
            <a:extLst>
              <a:ext uri="{FF2B5EF4-FFF2-40B4-BE49-F238E27FC236}">
                <a16:creationId xmlns:a16="http://schemas.microsoft.com/office/drawing/2014/main" xmlns="" id="{7D2958C0-3418-2E20-6936-B38B1C25ADEB}"/>
              </a:ext>
            </a:extLst>
          </p:cNvPr>
          <p:cNvSpPr txBox="1"/>
          <p:nvPr/>
        </p:nvSpPr>
        <p:spPr>
          <a:xfrm>
            <a:off x="358776" y="648146"/>
            <a:ext cx="3173564" cy="10497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Что зимой звезда, а весной – вода?</a:t>
            </a:r>
          </a:p>
        </p:txBody>
      </p:sp>
      <p:sp>
        <p:nvSpPr>
          <p:cNvPr id="2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B1757EF4-5E4A-1E64-3B09-4780FA6FA9C5}"/>
              </a:ext>
            </a:extLst>
          </p:cNvPr>
          <p:cNvSpPr/>
          <p:nvPr/>
        </p:nvSpPr>
        <p:spPr>
          <a:xfrm>
            <a:off x="358775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tx1"/>
                </a:solidFill>
              </a:rPr>
              <a:t>Узнать ответ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23AF6FB-092D-3CF4-7D9D-B61C74EC21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3703" y="252000"/>
            <a:ext cx="3711727" cy="4657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42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9"/>
          <p:cNvSpPr txBox="1"/>
          <p:nvPr/>
        </p:nvSpPr>
        <p:spPr>
          <a:xfrm>
            <a:off x="358776" y="358775"/>
            <a:ext cx="4033837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92"/>
              </a:lnSpc>
              <a:spcBef>
                <a:spcPct val="0"/>
              </a:spcBef>
            </a:pPr>
            <a:r>
              <a:rPr lang="en-US" sz="1200" b="1" spc="185">
                <a:solidFill>
                  <a:srgbClr val="FA5850"/>
                </a:solidFill>
                <a:ea typeface="Roboto Slab" pitchFamily="2" charset="0"/>
              </a:rPr>
              <a:t>ВОПРОС </a:t>
            </a:r>
            <a:r>
              <a:rPr lang="ru-RU" sz="1200" b="1" spc="185">
                <a:solidFill>
                  <a:srgbClr val="FA5850"/>
                </a:solidFill>
                <a:ea typeface="Roboto Slab" pitchFamily="2" charset="0"/>
              </a:rPr>
              <a:t>33</a:t>
            </a:r>
            <a:endParaRPr lang="en-US" sz="1200" b="1" spc="185">
              <a:solidFill>
                <a:srgbClr val="FA5850"/>
              </a:solidFill>
              <a:ea typeface="Roboto Slab" pitchFamily="2" charset="0"/>
            </a:endParaRPr>
          </a:p>
        </p:txBody>
      </p:sp>
      <p:sp>
        <p:nvSpPr>
          <p:cNvPr id="5" name="Скругленный прямоугольник 15">
            <a:hlinkClick r:id="rId2" action="ppaction://hlinksldjump"/>
            <a:extLst>
              <a:ext uri="{FF2B5EF4-FFF2-40B4-BE49-F238E27FC236}">
                <a16:creationId xmlns:a16="http://schemas.microsoft.com/office/drawing/2014/main" xmlns="" id="{024AFBC9-13C1-A49E-8F43-DBE12213DF6E}"/>
              </a:ext>
            </a:extLst>
          </p:cNvPr>
          <p:cNvSpPr/>
          <p:nvPr/>
        </p:nvSpPr>
        <p:spPr>
          <a:xfrm>
            <a:off x="323850" y="4252002"/>
            <a:ext cx="2160000" cy="515261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Следующий вопрос</a:t>
            </a:r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xmlns="" id="{69CD5865-9FF9-9744-43A8-D0792A5499B8}"/>
              </a:ext>
            </a:extLst>
          </p:cNvPr>
          <p:cNvSpPr txBox="1"/>
          <p:nvPr/>
        </p:nvSpPr>
        <p:spPr>
          <a:xfrm>
            <a:off x="358776" y="648146"/>
            <a:ext cx="3173564" cy="10497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ru-RU" sz="2400" dirty="0">
                <a:latin typeface="+mj-lt"/>
                <a:ea typeface="Tahoma" panose="020B0604030504040204" pitchFamily="34" charset="0"/>
              </a:rPr>
              <a:t>Что зимой звезда, а весной – вода?</a:t>
            </a:r>
          </a:p>
        </p:txBody>
      </p:sp>
      <p:sp>
        <p:nvSpPr>
          <p:cNvPr id="11" name="TextBox 18">
            <a:extLst>
              <a:ext uri="{FF2B5EF4-FFF2-40B4-BE49-F238E27FC236}">
                <a16:creationId xmlns:a16="http://schemas.microsoft.com/office/drawing/2014/main" xmlns="" id="{AE14DE22-B7A7-7D92-730C-41E3AE1EC694}"/>
              </a:ext>
            </a:extLst>
          </p:cNvPr>
          <p:cNvSpPr txBox="1"/>
          <p:nvPr/>
        </p:nvSpPr>
        <p:spPr>
          <a:xfrm>
            <a:off x="323850" y="2276853"/>
            <a:ext cx="5371556" cy="11880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4000"/>
              </a:lnSpc>
              <a:spcBef>
                <a:spcPct val="0"/>
              </a:spcBef>
            </a:pPr>
            <a:r>
              <a:rPr lang="ru-RU" sz="7200" dirty="0">
                <a:solidFill>
                  <a:srgbClr val="005014"/>
                </a:solidFill>
                <a:latin typeface="+mj-lt"/>
                <a:ea typeface="Tahoma" panose="020B0604030504040204" pitchFamily="34" charset="0"/>
              </a:rPr>
              <a:t>Снежинка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5377" y="771009"/>
            <a:ext cx="3738623" cy="3738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406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BJ">
      <a:majorFont>
        <a:latin typeface="Merriweather"/>
        <a:ea typeface=""/>
        <a:cs typeface=""/>
      </a:majorFont>
      <a:minorFont>
        <a:latin typeface="Roboto"/>
        <a:ea typeface=""/>
        <a:cs typeface="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4153</Words>
  <Application>Microsoft Office PowerPoint</Application>
  <PresentationFormat>Экран (16:9)</PresentationFormat>
  <Paragraphs>964</Paragraphs>
  <Slides>173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173</vt:i4>
      </vt:variant>
    </vt:vector>
  </HeadingPairs>
  <TitlesOfParts>
    <vt:vector size="182" baseType="lpstr">
      <vt:lpstr>Tahoma</vt:lpstr>
      <vt:lpstr>Cambria Math</vt:lpstr>
      <vt:lpstr>Calibri</vt:lpstr>
      <vt:lpstr>Times New Roman</vt:lpstr>
      <vt:lpstr>Merriweather</vt:lpstr>
      <vt:lpstr>Roboto</vt:lpstr>
      <vt:lpstr>Arial</vt:lpstr>
      <vt:lpstr>Roboto Slab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викторина Новогодние традиции</dc:title>
  <dc:subject>новогодние традиции</dc:subject>
  <dc:creator/>
  <cp:keywords>викторина</cp:keywords>
  <cp:lastModifiedBy/>
  <cp:revision>1</cp:revision>
  <dcterms:created xsi:type="dcterms:W3CDTF">2022-12-13T07:27:36Z</dcterms:created>
  <dcterms:modified xsi:type="dcterms:W3CDTF">2024-01-09T14:37:53Z</dcterms:modified>
</cp:coreProperties>
</file>