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4F81BD"/>
    <a:srgbClr val="3333CC"/>
    <a:srgbClr val="0067B4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1404" y="6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492199" y="81538"/>
            <a:ext cx="5904000" cy="8316000"/>
          </a:xfrm>
          <a:prstGeom prst="frame">
            <a:avLst>
              <a:gd name="adj1" fmla="val 416"/>
            </a:avLst>
          </a:prstGeom>
          <a:blipFill dpi="0" rotWithShape="1"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softRound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art-studio-idea.ru/wp-content/uploads/2015/12/0_77cd1_dd711f9b_orig.png" TargetMode="External"/><Relationship Id="rId2" Type="http://schemas.openxmlformats.org/officeDocument/2006/relationships/hyperlink" Target="http://&#1090;&#1086;&#1088;&#1075;&#1080;02.&#1088;&#1092;/wp-content/uploads/2014/12/Zimnij-fon1-900x675.jpg" TargetMode="External"/><Relationship Id="rId1" Type="http://schemas.openxmlformats.org/officeDocument/2006/relationships/slideLayout" Target="../slideLayouts/slideLayout6.xml"/><Relationship Id="rId5" Type="http://schemas.openxmlformats.org/officeDocument/2006/relationships/hyperlink" Target="http://pngimg.com/upload/small/snowman_PNG9917.png" TargetMode="External"/><Relationship Id="rId4" Type="http://schemas.openxmlformats.org/officeDocument/2006/relationships/hyperlink" Target="https://img-fotki.yandex.ru/get/4714/102699435.4b3/0_77cd9_6163c851_orig.pn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553704"/>
            <a:ext cx="5829300" cy="1960033"/>
          </a:xfrm>
        </p:spPr>
        <p:txBody>
          <a:bodyPr>
            <a:noAutofit/>
          </a:bodyPr>
          <a:lstStyle/>
          <a:p>
            <a:r>
              <a:rPr lang="ru-RU" sz="66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Новогодние несуразности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4500298"/>
            <a:ext cx="4800600" cy="2336800"/>
          </a:xfrm>
        </p:spPr>
        <p:txBody>
          <a:bodyPr>
            <a:normAutofit/>
          </a:bodyPr>
          <a:lstStyle/>
          <a:p>
            <a:r>
              <a:rPr lang="ru-RU" sz="4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777777"/>
                </a:solidFill>
                <a:latin typeface="+mj-lt"/>
                <a:ea typeface="+mj-ea"/>
                <a:cs typeface="+mj-cs"/>
              </a:rPr>
              <a:t>Игра </a:t>
            </a:r>
            <a:r>
              <a:rPr lang="ru-RU" sz="4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777777"/>
                </a:solidFill>
                <a:latin typeface="+mj-lt"/>
                <a:ea typeface="+mj-ea"/>
                <a:cs typeface="+mj-cs"/>
              </a:rPr>
              <a:t>на внимание</a:t>
            </a:r>
          </a:p>
          <a:p>
            <a:r>
              <a:rPr lang="ru-RU" sz="4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777777"/>
                </a:solidFill>
                <a:latin typeface="+mj-lt"/>
                <a:ea typeface="+mj-ea"/>
                <a:cs typeface="+mj-cs"/>
              </a:rPr>
              <a:t>Найди 10 несуразностей</a:t>
            </a:r>
            <a:endParaRPr lang="ru-RU" sz="4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777777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648" y="179512"/>
            <a:ext cx="2520280" cy="25202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3176" y="6904021"/>
            <a:ext cx="2239979" cy="223997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366867" y="6850233"/>
            <a:ext cx="2239979" cy="2239979"/>
          </a:xfrm>
          <a:prstGeom prst="rect">
            <a:avLst/>
          </a:prstGeom>
        </p:spPr>
      </p:pic>
      <p:sp>
        <p:nvSpPr>
          <p:cNvPr id="7" name="Управляющая кнопка: документ 6">
            <a:hlinkClick r:id="rId4" action="ppaction://hlinksldjump" highlightClick="1"/>
          </p:cNvPr>
          <p:cNvSpPr/>
          <p:nvPr/>
        </p:nvSpPr>
        <p:spPr>
          <a:xfrm>
            <a:off x="6426000" y="3851920"/>
            <a:ext cx="432000" cy="504000"/>
          </a:xfrm>
          <a:prstGeom prst="actionButtonDocument">
            <a:avLst/>
          </a:prstGeom>
          <a:solidFill>
            <a:schemeClr val="accent2"/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5569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61391"/>
            <a:ext cx="6172200" cy="1524000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Дорогой друг!</a:t>
            </a:r>
            <a:endParaRPr lang="ru-RU" sz="66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8680" y="1226428"/>
            <a:ext cx="5904656" cy="8149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777777"/>
                </a:solidFill>
                <a:latin typeface="+mj-lt"/>
                <a:ea typeface="+mj-ea"/>
                <a:cs typeface="+mj-cs"/>
              </a:rPr>
              <a:t>Внимательно рассмотри представленную далее  картинку. 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777777"/>
                </a:solidFill>
                <a:latin typeface="+mj-lt"/>
                <a:ea typeface="+mj-ea"/>
                <a:cs typeface="+mj-cs"/>
              </a:rPr>
              <a:t>Она не совсем обычная. На ней есть так называемые несуразности или странности. Твоя задача, найти на ней все 10 несуразностей. Щелкай  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777777"/>
                </a:solidFill>
                <a:latin typeface="+mj-lt"/>
                <a:ea typeface="+mj-ea"/>
                <a:cs typeface="+mj-cs"/>
              </a:rPr>
              <a:t>на 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777777"/>
                </a:solidFill>
                <a:latin typeface="+mj-lt"/>
                <a:ea typeface="+mj-ea"/>
                <a:cs typeface="+mj-cs"/>
              </a:rPr>
              <a:t>найденные странности и перед тобой предстанут все 10 снеговиков, таких как этот</a:t>
            </a:r>
          </a:p>
          <a:p>
            <a:pPr algn="ctr">
              <a:spcBef>
                <a:spcPct val="20000"/>
              </a:spcBef>
            </a:pPr>
            <a:endParaRPr lang="ru-RU" sz="32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777777"/>
              </a:solidFill>
              <a:latin typeface="+mj-lt"/>
              <a:ea typeface="+mj-ea"/>
              <a:cs typeface="+mj-cs"/>
            </a:endParaRPr>
          </a:p>
          <a:p>
            <a:pPr algn="ctr">
              <a:spcBef>
                <a:spcPct val="20000"/>
              </a:spcBef>
            </a:pPr>
            <a:endParaRPr lang="ru-RU" sz="32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777777"/>
              </a:solidFill>
              <a:latin typeface="+mj-lt"/>
              <a:ea typeface="+mj-ea"/>
              <a:cs typeface="+mj-cs"/>
            </a:endParaRPr>
          </a:p>
          <a:p>
            <a:pPr algn="ctr">
              <a:spcBef>
                <a:spcPct val="20000"/>
              </a:spcBef>
            </a:pPr>
            <a:endParaRPr lang="ru-RU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777777"/>
              </a:solidFill>
              <a:latin typeface="+mj-lt"/>
              <a:ea typeface="+mj-ea"/>
              <a:cs typeface="+mj-cs"/>
            </a:endParaRPr>
          </a:p>
          <a:p>
            <a:pPr algn="ctr">
              <a:spcBef>
                <a:spcPct val="20000"/>
              </a:spcBef>
            </a:pP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777777"/>
                </a:solidFill>
                <a:latin typeface="+mj-lt"/>
                <a:ea typeface="+mj-ea"/>
                <a:cs typeface="+mj-cs"/>
              </a:rPr>
              <a:t>Желаю  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777777"/>
                </a:solidFill>
                <a:latin typeface="+mj-lt"/>
                <a:ea typeface="+mj-ea"/>
                <a:cs typeface="+mj-cs"/>
              </a:rPr>
              <a:t>удачи!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5813" y="6644638"/>
            <a:ext cx="1544633" cy="16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5274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329" y="160386"/>
            <a:ext cx="5791200" cy="817778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997" y="8526361"/>
            <a:ext cx="507599" cy="540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8427" y="8526361"/>
            <a:ext cx="507599" cy="54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5617" y="8526361"/>
            <a:ext cx="507599" cy="540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1236" y="8526361"/>
            <a:ext cx="507599" cy="540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807" y="8526361"/>
            <a:ext cx="507599" cy="540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573404" y="8535329"/>
            <a:ext cx="507599" cy="5400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531834" y="8535329"/>
            <a:ext cx="507599" cy="5400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879024" y="8535329"/>
            <a:ext cx="507599" cy="5400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184643" y="8535329"/>
            <a:ext cx="507599" cy="5400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226214" y="8535329"/>
            <a:ext cx="507599" cy="540000"/>
          </a:xfrm>
          <a:prstGeom prst="rect">
            <a:avLst/>
          </a:prstGeom>
        </p:spPr>
      </p:pic>
      <p:sp>
        <p:nvSpPr>
          <p:cNvPr id="15" name="Овал 14"/>
          <p:cNvSpPr/>
          <p:nvPr/>
        </p:nvSpPr>
        <p:spPr>
          <a:xfrm>
            <a:off x="1953216" y="395536"/>
            <a:ext cx="1051819" cy="936104"/>
          </a:xfrm>
          <a:prstGeom prst="ellipse">
            <a:avLst/>
          </a:prstGeom>
          <a:solidFill>
            <a:srgbClr val="4F81BD">
              <a:alpha val="0"/>
            </a:srgbClr>
          </a:solidFill>
          <a:ln>
            <a:solidFill>
              <a:srgbClr val="FF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846212" y="3221485"/>
            <a:ext cx="792000" cy="756000"/>
          </a:xfrm>
          <a:prstGeom prst="ellipse">
            <a:avLst/>
          </a:prstGeom>
          <a:solidFill>
            <a:srgbClr val="4F81BD">
              <a:alpha val="0"/>
            </a:srgbClr>
          </a:solidFill>
          <a:ln>
            <a:solidFill>
              <a:srgbClr val="FF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446929" y="1295782"/>
            <a:ext cx="900000" cy="432048"/>
          </a:xfrm>
          <a:prstGeom prst="roundRect">
            <a:avLst/>
          </a:prstGeom>
          <a:solidFill>
            <a:srgbClr val="4F81BD">
              <a:alpha val="0"/>
            </a:srgbClr>
          </a:solidFill>
          <a:ln>
            <a:solidFill>
              <a:srgbClr val="FF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 rot="1858535">
            <a:off x="4418209" y="1407167"/>
            <a:ext cx="792000" cy="504000"/>
          </a:xfrm>
          <a:prstGeom prst="roundRect">
            <a:avLst/>
          </a:prstGeom>
          <a:solidFill>
            <a:srgbClr val="4F81BD">
              <a:alpha val="0"/>
            </a:srgbClr>
          </a:solidFill>
          <a:ln>
            <a:solidFill>
              <a:srgbClr val="3333CC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368694" y="1659166"/>
            <a:ext cx="432000" cy="288000"/>
          </a:xfrm>
          <a:prstGeom prst="roundRect">
            <a:avLst/>
          </a:prstGeom>
          <a:solidFill>
            <a:srgbClr val="4F81BD">
              <a:alpha val="0"/>
            </a:srgbClr>
          </a:solidFill>
          <a:ln>
            <a:solidFill>
              <a:srgbClr val="FF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 rot="19406085">
            <a:off x="5544997" y="3681926"/>
            <a:ext cx="972000" cy="432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FF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 rot="19406085">
            <a:off x="5849540" y="2852402"/>
            <a:ext cx="648000" cy="432000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FF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4226214" y="7524328"/>
            <a:ext cx="507599" cy="432048"/>
          </a:xfrm>
          <a:prstGeom prst="ellipse">
            <a:avLst/>
          </a:prstGeom>
          <a:solidFill>
            <a:srgbClr val="4F81BD">
              <a:alpha val="0"/>
            </a:srgbClr>
          </a:solidFill>
          <a:ln>
            <a:solidFill>
              <a:srgbClr val="FF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5131733" y="6750461"/>
            <a:ext cx="972000" cy="1476000"/>
          </a:xfrm>
          <a:prstGeom prst="ellipse">
            <a:avLst/>
          </a:prstGeom>
          <a:solidFill>
            <a:srgbClr val="4F81BD">
              <a:alpha val="0"/>
            </a:srgbClr>
          </a:solidFill>
          <a:ln>
            <a:solidFill>
              <a:srgbClr val="FF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3573403" y="4878253"/>
            <a:ext cx="507599" cy="432048"/>
          </a:xfrm>
          <a:prstGeom prst="ellipse">
            <a:avLst/>
          </a:prstGeom>
          <a:solidFill>
            <a:srgbClr val="4F81BD">
              <a:alpha val="0"/>
            </a:srgbClr>
          </a:solidFill>
          <a:ln>
            <a:solidFill>
              <a:srgbClr val="FF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005035" y="4842394"/>
            <a:ext cx="568369" cy="756000"/>
          </a:xfrm>
          <a:prstGeom prst="ellipse">
            <a:avLst/>
          </a:prstGeom>
          <a:solidFill>
            <a:srgbClr val="4F81BD">
              <a:alpha val="0"/>
            </a:srgbClr>
          </a:solidFill>
          <a:ln w="38100">
            <a:solidFill>
              <a:srgbClr val="4F81BD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Умножение 24">
            <a:hlinkClick r:id="" action="ppaction://hlinkshowjump?jump=endshow"/>
          </p:cNvPr>
          <p:cNvSpPr/>
          <p:nvPr/>
        </p:nvSpPr>
        <p:spPr>
          <a:xfrm>
            <a:off x="6442448" y="108672"/>
            <a:ext cx="396000" cy="396000"/>
          </a:xfrm>
          <a:prstGeom prst="mathMultiply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4320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Интернет-источники</a:t>
            </a:r>
            <a:endParaRPr lang="ru-RU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6061" y="1691680"/>
            <a:ext cx="581325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hlinkClick r:id="rId2"/>
              </a:rPr>
              <a:t>Фон</a:t>
            </a:r>
            <a:endParaRPr lang="ru-RU" dirty="0" smtClean="0">
              <a:solidFill>
                <a:schemeClr val="tx2">
                  <a:lumMod val="60000"/>
                  <a:lumOff val="40000"/>
                </a:schemeClr>
              </a:solidFill>
              <a:hlinkClick r:id="rId3"/>
            </a:endParaRPr>
          </a:p>
          <a:p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hlinkClick r:id="rId3"/>
              </a:rPr>
              <a:t>Дед Мороз</a:t>
            </a:r>
            <a:endParaRPr lang="ru-RU" dirty="0" smtClean="0">
              <a:solidFill>
                <a:schemeClr val="tx2">
                  <a:lumMod val="60000"/>
                  <a:lumOff val="40000"/>
                </a:schemeClr>
              </a:solidFill>
              <a:hlinkClick r:id="rId4"/>
            </a:endParaRPr>
          </a:p>
          <a:p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hlinkClick r:id="rId4"/>
              </a:rPr>
              <a:t>Дед Мороз на лыжах</a:t>
            </a:r>
            <a:endParaRPr lang="ru-RU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hlinkClick r:id="rId5"/>
              </a:rPr>
              <a:t>Снеговик </a:t>
            </a:r>
            <a:endParaRPr lang="ru-RU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ru-RU" dirty="0" smtClean="0">
                <a:solidFill>
                  <a:srgbClr val="3333CC"/>
                </a:solidFill>
              </a:rPr>
              <a:t>Несуразности (скан) – Коллекция идей.- 2015. -№ 24. – С.13</a:t>
            </a:r>
            <a:endParaRPr lang="ru-RU" dirty="0">
              <a:solidFill>
                <a:srgbClr val="3333CC"/>
              </a:solidFill>
            </a:endParaRPr>
          </a:p>
        </p:txBody>
      </p:sp>
      <p:sp>
        <p:nvSpPr>
          <p:cNvPr id="4" name="Умножение 3">
            <a:hlinkClick r:id="" action="ppaction://hlinkshowjump?jump=endshow"/>
          </p:cNvPr>
          <p:cNvSpPr/>
          <p:nvPr/>
        </p:nvSpPr>
        <p:spPr>
          <a:xfrm>
            <a:off x="6442448" y="108672"/>
            <a:ext cx="396000" cy="396000"/>
          </a:xfrm>
          <a:prstGeom prst="mathMultiply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Выгнутая вниз стрелка 4">
            <a:hlinkClick r:id="" action="ppaction://hlinkshowjump?jump=firstslide"/>
          </p:cNvPr>
          <p:cNvSpPr/>
          <p:nvPr/>
        </p:nvSpPr>
        <p:spPr>
          <a:xfrm>
            <a:off x="3284984" y="8100392"/>
            <a:ext cx="1008112" cy="731520"/>
          </a:xfrm>
          <a:prstGeom prst="curvedUpArrow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4375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84</Words>
  <Application>Microsoft Office PowerPoint</Application>
  <PresentationFormat>Экран (4:3)</PresentationFormat>
  <Paragraphs>15</Paragraphs>
  <Slides>4</Slides>
  <Notes>0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7" baseType="lpstr">
      <vt:lpstr>Arial</vt:lpstr>
      <vt:lpstr>Calibri</vt:lpstr>
      <vt:lpstr>Тема Office</vt:lpstr>
      <vt:lpstr>Новогодние несуразности</vt:lpstr>
      <vt:lpstr>Дорогой друг!</vt:lpstr>
      <vt:lpstr>Презентация PowerPoint</vt:lpstr>
      <vt:lpstr>Интернет-источники</vt:lpstr>
    </vt:vector>
  </TitlesOfParts>
  <Company>УКП "РДБ" ГОУ РК "РЦО"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новогодние несуразности</dc:title>
  <dc:subject>Новый год</dc:subject>
  <dc:creator>Мазанова О.Ю.</dc:creator>
  <cp:lastModifiedBy>Мазанова Ольга</cp:lastModifiedBy>
  <cp:revision>14</cp:revision>
  <dcterms:created xsi:type="dcterms:W3CDTF">2016-11-11T12:53:16Z</dcterms:created>
  <dcterms:modified xsi:type="dcterms:W3CDTF">2024-01-09T14:57:37Z</dcterms:modified>
</cp:coreProperties>
</file>