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11" r:id="rId2"/>
    <p:sldId id="312" r:id="rId3"/>
    <p:sldId id="256" r:id="rId4"/>
    <p:sldId id="310" r:id="rId5"/>
    <p:sldId id="313" r:id="rId6"/>
    <p:sldId id="257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4" r:id="rId5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7" autoAdjust="0"/>
    <p:restoredTop sz="94660"/>
  </p:normalViewPr>
  <p:slideViewPr>
    <p:cSldViewPr snapToGrid="0">
      <p:cViewPr>
        <p:scale>
          <a:sx n="50" d="100"/>
          <a:sy n="50" d="100"/>
        </p:scale>
        <p:origin x="66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6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9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0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53B9-3AAD-4CA9-A5A6-2E85EA110CF6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W_XwekfKdnY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slide" Target="slide32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48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39.xml"/><Relationship Id="rId26" Type="http://schemas.openxmlformats.org/officeDocument/2006/relationships/slide" Target="slide55.xml"/><Relationship Id="rId3" Type="http://schemas.openxmlformats.org/officeDocument/2006/relationships/slide" Target="slide9.xml"/><Relationship Id="rId21" Type="http://schemas.openxmlformats.org/officeDocument/2006/relationships/slide" Target="slide45.xml"/><Relationship Id="rId7" Type="http://schemas.openxmlformats.org/officeDocument/2006/relationships/slide" Target="slide17.xml"/><Relationship Id="rId12" Type="http://schemas.openxmlformats.org/officeDocument/2006/relationships/slide" Target="slide27.xml"/><Relationship Id="rId17" Type="http://schemas.openxmlformats.org/officeDocument/2006/relationships/slide" Target="slide37.xml"/><Relationship Id="rId25" Type="http://schemas.openxmlformats.org/officeDocument/2006/relationships/slide" Target="slide53.xml"/><Relationship Id="rId2" Type="http://schemas.openxmlformats.org/officeDocument/2006/relationships/slide" Target="slide7.xml"/><Relationship Id="rId16" Type="http://schemas.openxmlformats.org/officeDocument/2006/relationships/slide" Target="slide35.xml"/><Relationship Id="rId20" Type="http://schemas.openxmlformats.org/officeDocument/2006/relationships/slide" Target="slide43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25.xml"/><Relationship Id="rId24" Type="http://schemas.openxmlformats.org/officeDocument/2006/relationships/slide" Target="slide51.xml"/><Relationship Id="rId5" Type="http://schemas.openxmlformats.org/officeDocument/2006/relationships/slide" Target="slide13.xml"/><Relationship Id="rId15" Type="http://schemas.openxmlformats.org/officeDocument/2006/relationships/slide" Target="slide33.xml"/><Relationship Id="rId23" Type="http://schemas.openxmlformats.org/officeDocument/2006/relationships/slide" Target="slide49.xml"/><Relationship Id="rId28" Type="http://schemas.openxmlformats.org/officeDocument/2006/relationships/image" Target="../media/image5.jpeg"/><Relationship Id="rId10" Type="http://schemas.openxmlformats.org/officeDocument/2006/relationships/slide" Target="slide23.xml"/><Relationship Id="rId19" Type="http://schemas.openxmlformats.org/officeDocument/2006/relationships/slide" Target="slide41.xml"/><Relationship Id="rId4" Type="http://schemas.openxmlformats.org/officeDocument/2006/relationships/slide" Target="slide11.xml"/><Relationship Id="rId9" Type="http://schemas.openxmlformats.org/officeDocument/2006/relationships/slide" Target="slide21.xml"/><Relationship Id="rId14" Type="http://schemas.openxmlformats.org/officeDocument/2006/relationships/slide" Target="slide31.xml"/><Relationship Id="rId22" Type="http://schemas.openxmlformats.org/officeDocument/2006/relationships/slide" Target="slide47.xml"/><Relationship Id="rId27" Type="http://schemas.openxmlformats.org/officeDocument/2006/relationships/slide" Target="slide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219" y="1122363"/>
            <a:ext cx="11562736" cy="2387600"/>
          </a:xfrm>
        </p:spPr>
        <p:txBody>
          <a:bodyPr>
            <a:normAutofit/>
          </a:bodyPr>
          <a:lstStyle/>
          <a:p>
            <a:r>
              <a:rPr lang="ru-RU" b="1" dirty="0"/>
              <a:t>У</a:t>
            </a:r>
            <a:r>
              <a:rPr lang="ru-RU" b="1" dirty="0" smtClean="0"/>
              <a:t>рок </a:t>
            </a:r>
            <a:r>
              <a:rPr lang="ru-RU" b="1" dirty="0"/>
              <a:t>безопасности школьников в сети Интернет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0549" y="308440"/>
            <a:ext cx="1362075" cy="162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0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163496" y="935201"/>
            <a:ext cx="10687291" cy="1510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 smtClean="0"/>
              <a:t>Ответ 2.</a:t>
            </a:r>
          </a:p>
          <a:p>
            <a:pPr algn="just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Нельзя выкладывать информацию об отъезде в сеть, иначе преступники могут во время вашего отсутствия забраться в вашу квартиру.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¾ÑÐ¿ÑÑÐº 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895" y="3331202"/>
            <a:ext cx="3925374" cy="352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25717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119514" y="923330"/>
            <a:ext cx="10864222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Друг в социальной сети просит у вас в долг крупную сумму, </a:t>
            </a:r>
            <a:r>
              <a:rPr lang="ru-RU" sz="3600" dirty="0" smtClean="0"/>
              <a:t>и просит </a:t>
            </a:r>
            <a:r>
              <a:rPr lang="ru-RU" sz="3600" dirty="0" smtClean="0"/>
              <a:t>перевести деньги в электронном виде. </a:t>
            </a:r>
            <a:endParaRPr lang="ru-RU" sz="3600" dirty="0" smtClean="0"/>
          </a:p>
          <a:p>
            <a:r>
              <a:rPr lang="ru-RU" sz="3600" dirty="0" smtClean="0"/>
              <a:t>Что </a:t>
            </a:r>
            <a:r>
              <a:rPr lang="ru-RU" sz="3600" dirty="0" smtClean="0"/>
              <a:t>нужно делать?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119514" y="40007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098" name="Picture 2" descr="ÐÐ°ÑÑÐ¸Ð½ÐºÐ¸ Ð¿Ð¾ Ð·Ð°Ð¿ÑÐ¾ÑÑ Ð´ÑÑÐ³ Ð¿ÑÐ¾ÑÐ¸Ñ Ð´ÐµÐ½ÐµÐ³ Ð² ÐºÐ¾Ð½ÑÐ°ÐºÑ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671" y="3150592"/>
            <a:ext cx="4738065" cy="353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5" y="25717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897593" y="903982"/>
            <a:ext cx="11057682" cy="4016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 smtClean="0"/>
              <a:t>Ответ 3.</a:t>
            </a:r>
          </a:p>
          <a:p>
            <a:pPr algn="just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Получив просьбу дать в долг, положить деньги на телефон, заплатить за Интернет... перезвоните и уточните, действительно ли знакомый нуждается в деньгах.  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503244" y="412737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ÐÐ°ÑÑÐ¸Ð½ÐºÐ¸ Ð¿Ð¾ Ð·Ð°Ð¿ÑÐ¾ÑÑ Ð¼Ð¾ÑÐ°Ð»ÑÐ½Ð¾ ÑÐ¾ÑÑÐ²ÑÑÐ²ÑÑ Ð½Ð¾ Ð´ÐµÐ½ÐµÐ³ Ð½Ðµ Ð´Ð°Ð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268" y="3653002"/>
            <a:ext cx="4633732" cy="320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43" y="23812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0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89804" y="1137024"/>
            <a:ext cx="11402196" cy="2401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4.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 социальной сети с Вами </a:t>
            </a:r>
            <a:r>
              <a:rPr lang="ru-RU" sz="3600" dirty="0" smtClean="0"/>
              <a:t>познакомился </a:t>
            </a:r>
            <a:r>
              <a:rPr lang="ru-RU" sz="3600" dirty="0"/>
              <a:t>ученик из</a:t>
            </a:r>
          </a:p>
          <a:p>
            <a:r>
              <a:rPr lang="ru-RU" sz="3600" dirty="0"/>
              <a:t>вашей школы, которого Вы ни разу не видели, и он</a:t>
            </a:r>
          </a:p>
          <a:p>
            <a:r>
              <a:rPr lang="ru-RU" sz="3600" dirty="0"/>
              <a:t>пригласил Вас встретится с ним в парке. Что делать?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894954" y="417224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717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5164" y="4000796"/>
            <a:ext cx="2896836" cy="289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79" y="238533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381125" y="92333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4.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Расскажу взрослым, постараюсь собрать как можно больше информации о том, кто это, и предложу </a:t>
            </a:r>
            <a:r>
              <a:rPr lang="ru-RU" sz="3600" dirty="0" smtClean="0"/>
              <a:t>встретиться </a:t>
            </a:r>
            <a:r>
              <a:rPr lang="ru-RU" sz="3600" dirty="0" smtClean="0"/>
              <a:t>в </a:t>
            </a:r>
            <a:r>
              <a:rPr lang="ru-RU" sz="3600" dirty="0" smtClean="0"/>
              <a:t>многолюдном месте.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403271" y="41640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3524250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" y="29527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5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326506" y="818199"/>
            <a:ext cx="11694289" cy="3091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5.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 социальной сети в группе размещена реклама </a:t>
            </a:r>
            <a:r>
              <a:rPr lang="ru-RU" sz="3600" dirty="0" smtClean="0"/>
              <a:t>о продаже </a:t>
            </a:r>
            <a:r>
              <a:rPr lang="ru-RU" sz="3600" dirty="0"/>
              <a:t>смартфона со скидкой 90 процентов. </a:t>
            </a:r>
            <a:r>
              <a:rPr lang="ru-RU" sz="3600" dirty="0" smtClean="0"/>
              <a:t>Для покупки </a:t>
            </a:r>
            <a:r>
              <a:rPr lang="ru-RU" sz="3600" dirty="0"/>
              <a:t>телефона </a:t>
            </a:r>
            <a:r>
              <a:rPr lang="ru-RU" sz="3600" dirty="0" smtClean="0"/>
              <a:t> необходимо </a:t>
            </a:r>
            <a:r>
              <a:rPr lang="ru-RU" sz="3600" dirty="0"/>
              <a:t>отправить </a:t>
            </a:r>
            <a:r>
              <a:rPr lang="ru-RU" sz="3600" dirty="0" smtClean="0"/>
              <a:t>деньги администратору </a:t>
            </a:r>
            <a:r>
              <a:rPr lang="ru-RU" sz="3600" dirty="0"/>
              <a:t>группы. Как Вы поступите?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194" name="Picture 2" descr="ÐÐ°ÑÑÐ¸Ð½ÐºÐ¸ Ð¿Ð¾ Ð·Ð°Ð¿ÑÐ¾ÑÑ ÑÐºÐ¸Ð´ÐºÐ° 90 Ð¿ÑÐ¾ÑÐµÐ½Ñ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27" y="3804936"/>
            <a:ext cx="6106128" cy="30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3008192" y="416889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86" y="351474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2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 буду отправлять деньги, это мошенники! Заблокирую группу и оставлю жалобу на сообщество.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ÑÐºÐ¸Ð´ÐºÐ° 90 Ð¿ÑÐ¾ÑÐµÐ½Ñ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227" y="3793134"/>
            <a:ext cx="6106128" cy="30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3362277" y="412305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" y="356909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1.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Программа для борьбы с вредоносными файлами называется...</a:t>
            </a:r>
            <a:endParaRPr lang="ru-RU" sz="4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311151"/>
            <a:ext cx="781050" cy="933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109" y="3471863"/>
            <a:ext cx="3194581" cy="318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4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7200" dirty="0" smtClean="0"/>
              <a:t>Антивирус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590" y="3501466"/>
            <a:ext cx="3196709" cy="317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22" y="335645"/>
            <a:ext cx="780356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0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5400" dirty="0" smtClean="0"/>
              <a:t>Зачем люди создают вирусы?</a:t>
            </a:r>
            <a:endParaRPr lang="ru-RU" sz="54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22" y="183245"/>
            <a:ext cx="780356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2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3" y="0"/>
            <a:ext cx="1214945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31689" y="5973097"/>
            <a:ext cx="6563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www.youtube.com/watch?v=W_XwekfKdnY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81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449645" y="92333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2.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Чтобы </a:t>
            </a:r>
            <a:r>
              <a:rPr lang="ru-RU" sz="4800" dirty="0" smtClean="0"/>
              <a:t>:</a:t>
            </a:r>
            <a:endParaRPr lang="ru-RU" sz="4800" dirty="0" smtClean="0"/>
          </a:p>
          <a:p>
            <a:pPr marL="571500" indent="-571500">
              <a:buFontTx/>
              <a:buChar char="-"/>
            </a:pPr>
            <a:r>
              <a:rPr lang="ru-RU" sz="4800" dirty="0" smtClean="0"/>
              <a:t>Сломать компьютер;</a:t>
            </a:r>
          </a:p>
          <a:p>
            <a:pPr marL="571500" indent="-571500">
              <a:buFontTx/>
              <a:buChar char="-"/>
            </a:pPr>
            <a:r>
              <a:rPr lang="ru-RU" sz="4800" dirty="0" smtClean="0"/>
              <a:t>Украсть информацию;</a:t>
            </a:r>
          </a:p>
          <a:p>
            <a:pPr marL="571500" indent="-571500">
              <a:buFontTx/>
              <a:buChar char="-"/>
            </a:pPr>
            <a:r>
              <a:rPr lang="ru-RU" sz="4800" dirty="0" smtClean="0"/>
              <a:t>Украсть деньги </a:t>
            </a:r>
            <a:r>
              <a:rPr lang="ru-RU" sz="4800" dirty="0" smtClean="0"/>
              <a:t>и т.д.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506" name="Picture 2" descr="ÐÐ°ÑÑÐ¸Ð½ÐºÐ¸ Ð¿Ð¾ Ð·Ð°Ð¿ÑÐ¾ÑÑ ÑÐ¾Ð·Ð´Ð°ÑÐµÐ»Ñ Ð²Ð¸ÑÑÑ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895" y="1299740"/>
            <a:ext cx="3882662" cy="25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22" y="366971"/>
            <a:ext cx="780356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3.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Почему вирус так называется?</a:t>
            </a:r>
            <a:endParaRPr lang="ru-RU" sz="4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72" y="311832"/>
            <a:ext cx="780356" cy="9327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1009" y="3329363"/>
            <a:ext cx="4230991" cy="35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1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123950" y="1051213"/>
            <a:ext cx="11068050" cy="2152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3.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Потому что он может распространяться и заражать другие компьютеры сети, как болезнь </a:t>
            </a:r>
            <a:r>
              <a:rPr lang="ru-RU" sz="3600" dirty="0" smtClean="0"/>
              <a:t> </a:t>
            </a:r>
            <a:r>
              <a:rPr lang="ru-RU" sz="3600" dirty="0" smtClean="0"/>
              <a:t>человека может заражать других людей.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442335" y="421408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3331988"/>
            <a:ext cx="4229100" cy="352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272" y="276565"/>
            <a:ext cx="780356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10668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4.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Как вирус попадает на компьютер?</a:t>
            </a:r>
            <a:endParaRPr lang="ru-RU" sz="48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748439" y="4302228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22" y="316595"/>
            <a:ext cx="780356" cy="9327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629" y="3793134"/>
            <a:ext cx="4316342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1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156744" y="647246"/>
            <a:ext cx="10520905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4.</a:t>
            </a:r>
          </a:p>
          <a:p>
            <a:r>
              <a:rPr lang="ru-RU" sz="4000" dirty="0" smtClean="0"/>
              <a:t>-    Скачивается другой файл;</a:t>
            </a:r>
          </a:p>
          <a:p>
            <a:pPr marL="571500" indent="-571500">
              <a:buFontTx/>
              <a:buChar char="-"/>
            </a:pPr>
            <a:r>
              <a:rPr lang="ru-RU" sz="4000" dirty="0" smtClean="0"/>
              <a:t>Подключается заражённый носитель;</a:t>
            </a:r>
          </a:p>
          <a:p>
            <a:pPr marL="571500" indent="-571500">
              <a:buFontTx/>
              <a:buChar char="-"/>
            </a:pPr>
            <a:r>
              <a:rPr lang="ru-RU" sz="4000" dirty="0" smtClean="0"/>
              <a:t>Сайт, на котором вы находитесь в Интернете, содержит вредоносные скрипты.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480845" y="406277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ÐÐ°ÑÑÐ¸Ð½ÐºÐ¸ Ð¿Ð¾ Ð·Ð°Ð¿ÑÐ¾ÑÑ Ð¾ÑÑÐ¾ÑÐ¾Ð¶Ð½Ð¾ Ð²Ð¸ÑÑÑ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01" y="3895384"/>
            <a:ext cx="4315188" cy="278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372" y="180862"/>
            <a:ext cx="780356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9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</a:t>
            </a:r>
            <a:r>
              <a:rPr lang="ru-RU" sz="3600" dirty="0"/>
              <a:t>5</a:t>
            </a:r>
            <a:r>
              <a:rPr lang="ru-RU" sz="3600" dirty="0" smtClean="0"/>
              <a:t>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Что делать, если вирус уже находится на вашем компьютере?</a:t>
            </a:r>
            <a:endParaRPr lang="ru-RU" sz="48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24" y="45694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165908" y="1003787"/>
            <a:ext cx="10082784" cy="3693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Необходимо запустить антивирус и попробовать вылечить компьютер.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2535651" y="4186092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14" name="Picture 2" descr="ÐÐ°ÑÑÐ¸Ð½ÐºÐ¸ Ð¿Ð¾ Ð·Ð°Ð¿ÑÐ¾ÑÑ Ð°Ð½ÑÐ¸Ð²Ð¸ÑÑÑÑ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0"/>
          <a:stretch/>
        </p:blipFill>
        <p:spPr bwMode="auto">
          <a:xfrm>
            <a:off x="6210300" y="4186092"/>
            <a:ext cx="5806147" cy="238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621" y="357413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9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1.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Что такое персональные данные?</a:t>
            </a:r>
            <a:endParaRPr lang="ru-RU" sz="4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622466" y="408196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482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696" y="3224568"/>
            <a:ext cx="3810000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24" y="31183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2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898654" y="923330"/>
            <a:ext cx="11293346" cy="3813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Это абсолютно любая информация о конкретном человеке (физическом лице). </a:t>
            </a:r>
            <a:r>
              <a:rPr lang="ru-RU" sz="3600" dirty="0"/>
              <a:t>Это те данные, которые позволяют нам узнать человека в толпе, идентифицировать и определить как конкретную личность.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163028" y="425393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96" y="4120587"/>
            <a:ext cx="2900704" cy="264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2" y="27656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0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004104" y="1123681"/>
            <a:ext cx="7320745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Можешь ли ты контролировать размещение своих фотографий в сети Интернет, если выкладываешь их в социальные сети?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899704" y="41481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15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49" y="3562347"/>
            <a:ext cx="3756541" cy="375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8" y="19091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64226" y="274047"/>
            <a:ext cx="9103774" cy="54014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ИГРА</a:t>
            </a:r>
          </a:p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«Безопасный </a:t>
            </a:r>
          </a:p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Интернет»</a:t>
            </a:r>
            <a:endParaRPr lang="ru-RU" sz="115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74047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2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 smtClean="0"/>
              <a:t>Ответ 2.</a:t>
            </a:r>
          </a:p>
          <a:p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Нет!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621345" y="417562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26" y="3231265"/>
            <a:ext cx="4297174" cy="429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474" y="46166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0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293471" y="803488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</a:t>
            </a:r>
            <a:r>
              <a:rPr lang="ru-RU" sz="3600" dirty="0" smtClean="0"/>
              <a:t>Можно </a:t>
            </a:r>
            <a:r>
              <a:rPr lang="ru-RU" sz="3600" dirty="0"/>
              <a:t>ли </a:t>
            </a:r>
            <a:r>
              <a:rPr lang="ru-RU" sz="3600" dirty="0" smtClean="0"/>
              <a:t>позволять твоему другу </a:t>
            </a:r>
            <a:r>
              <a:rPr lang="ru-RU" sz="3600" dirty="0"/>
              <a:t>заходить в твой аккаунт и отправлять от твоего имени сообщения?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35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874" y="3371850"/>
            <a:ext cx="5675126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ÐÐ°ÑÑÐ¸Ð½ÐºÐ¸ Ð¿Ð¾ Ð·Ð°Ð¿ÑÐ¾ÑÑ Ð¼Ð¾Ð½Ð¸ÑÐ¾Ñ ÑÐ·Ð°Ð´Ð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084" y="5353867"/>
            <a:ext cx="1792413" cy="150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90" y="266431"/>
            <a:ext cx="786452" cy="932769"/>
          </a:xfrm>
          <a:prstGeom prst="rect">
            <a:avLst/>
          </a:prstGeom>
        </p:spPr>
      </p:pic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3185040" y="3834238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395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269598" y="700832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3.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Нет. Имея доступ к твоему аккаунту друг может иметь доступ не только к тем файлам, которые ты разрешил смотреть, но и ко всем остальным данных.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733213" y="424586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998" y="3577545"/>
            <a:ext cx="5044001" cy="30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ÐÐ°ÑÑÐ¸Ð½ÐºÐ¸ Ð¿Ð¾ Ð·Ð°Ð¿ÑÐ¾ÑÑ Ð¼Ð¾Ð½Ð¸ÑÐ¾Ñ ÑÐ·Ð°Ð´Ð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999" y="5413559"/>
            <a:ext cx="1504404" cy="126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74" y="234447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9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3999" y="1244600"/>
            <a:ext cx="10444223" cy="2644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</a:t>
            </a:r>
            <a:r>
              <a:rPr lang="ru-RU" sz="3600" dirty="0"/>
              <a:t>4</a:t>
            </a:r>
            <a:r>
              <a:rPr lang="ru-RU" sz="3600" dirty="0" smtClean="0"/>
              <a:t>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Вы хотите опубликовать в Интернете свою </a:t>
            </a:r>
            <a:r>
              <a:rPr lang="ru-RU" sz="3600" dirty="0" smtClean="0"/>
              <a:t>фотографию и </a:t>
            </a:r>
            <a:r>
              <a:rPr lang="ru-RU" sz="3600" dirty="0"/>
              <a:t>фотографии своих одноклассников. Можно ли </a:t>
            </a:r>
            <a:r>
              <a:rPr lang="ru-RU" sz="3600" dirty="0" smtClean="0"/>
              <a:t>это сделать</a:t>
            </a:r>
            <a:r>
              <a:rPr lang="ru-RU" sz="3600" dirty="0"/>
              <a:t>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74" y="311831"/>
            <a:ext cx="786452" cy="9327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997" y="4076700"/>
            <a:ext cx="37052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9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449645" y="695645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</a:t>
            </a:r>
            <a:r>
              <a:rPr lang="ru-RU" sz="3600" dirty="0"/>
              <a:t>4</a:t>
            </a:r>
            <a:r>
              <a:rPr lang="ru-RU" sz="3600" dirty="0" smtClean="0"/>
              <a:t>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Можно только </a:t>
            </a:r>
            <a:r>
              <a:rPr lang="ru-RU" sz="3600" dirty="0"/>
              <a:t>с согласия одноклассников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405751" y="404830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282" y="2820451"/>
            <a:ext cx="3375412" cy="421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ая выноска 1"/>
          <p:cNvSpPr/>
          <p:nvPr/>
        </p:nvSpPr>
        <p:spPr>
          <a:xfrm>
            <a:off x="3576577" y="2580613"/>
            <a:ext cx="4653023" cy="1551549"/>
          </a:xfrm>
          <a:prstGeom prst="wedgeRectCallout">
            <a:avLst>
              <a:gd name="adj1" fmla="val 63744"/>
              <a:gd name="adj2" fmla="val 289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Чужие фотки без спроса не выкладывай!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96" y="365467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4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297570" y="708467"/>
            <a:ext cx="10420025" cy="2759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</a:t>
            </a:r>
            <a:r>
              <a:rPr lang="ru-RU" sz="4000" dirty="0"/>
              <a:t>5</a:t>
            </a:r>
            <a:r>
              <a:rPr lang="ru-RU" sz="4000" dirty="0" smtClean="0"/>
              <a:t>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Какая </a:t>
            </a:r>
            <a:r>
              <a:rPr lang="ru-RU" sz="4000" dirty="0"/>
              <a:t>персональная информация, размещенная на онлайн-ресурсе, должна быть удалена из поисковой системы по запросу пользователя?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712412" y="397668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311" y="3805232"/>
            <a:ext cx="4028689" cy="294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74" y="24208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6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340532" y="1000389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Номер паспорта или любого другого официального документа пользователя.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391527" y="4168312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717" y="3625818"/>
            <a:ext cx="4731915" cy="32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24" y="2956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2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0" y="27849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64941" y="4235402"/>
            <a:ext cx="66191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trike="sngStrike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         Р  У  С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0" y="23846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05162" y="455869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54" y="13407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0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8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n w="0"/>
                <a:solidFill>
                  <a:schemeClr val="tx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Деление на команды</a:t>
            </a:r>
            <a:endParaRPr lang="ru-RU" sz="6600" dirty="0">
              <a:ln w="0"/>
              <a:solidFill>
                <a:schemeClr val="tx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74" y="1468457"/>
            <a:ext cx="7368251" cy="50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" y="197742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0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      И     </a:t>
            </a:r>
            <a:r>
              <a:rPr lang="ru-RU" sz="7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ТУРА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54" y="13407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9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18750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74" y="23846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0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        НИТО   Р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54" y="1813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9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037976"/>
            <a:ext cx="11038342" cy="42307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207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41" y="860537"/>
            <a:ext cx="11038342" cy="423072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8241" y="4362784"/>
            <a:ext cx="110383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 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РИТ       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ЕЛ 	Ь НА Я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9" y="1813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0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43" y="1813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5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4401" y="4210347"/>
            <a:ext cx="11480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РОГ РА М </a:t>
            </a:r>
            <a:r>
              <a:rPr lang="ru-RU" sz="72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 ОВА НИ Е 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43" y="141494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 smtClean="0"/>
              <a:t>Вопрос 1. </a:t>
            </a:r>
          </a:p>
          <a:p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Что такое сетевой этикет?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74" y="35469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6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449645" y="92333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Это правила поведения в Интернете.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041" y="2707084"/>
            <a:ext cx="57150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74" y="1813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9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2.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Нужно ли в Интернете соблюдать правила русского языка?</a:t>
            </a:r>
            <a:endParaRPr lang="ru-RU" sz="4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24" y="22134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709738"/>
            <a:ext cx="12192000" cy="2852737"/>
          </a:xfrm>
        </p:spPr>
        <p:txBody>
          <a:bodyPr>
            <a:noAutofit/>
          </a:bodyPr>
          <a:lstStyle/>
          <a:p>
            <a:r>
              <a:rPr lang="ru-RU" sz="23900" dirty="0" smtClean="0"/>
              <a:t>интернет</a:t>
            </a:r>
            <a:endParaRPr lang="ru-RU" sz="239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907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3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840"/>
                            </p:stCondLst>
                            <p:childTnLst>
                              <p:par>
                                <p:cTn id="10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680"/>
                            </p:stCondLst>
                            <p:childTnLst>
                              <p:par>
                                <p:cTn id="15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Ответ 2.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Конечно, да.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625360" y="41530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9" t="8875" r="12260" b="15038"/>
          <a:stretch/>
        </p:blipFill>
        <p:spPr bwMode="auto">
          <a:xfrm>
            <a:off x="7903097" y="3300743"/>
            <a:ext cx="4051139" cy="346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24" y="31183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5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 Интернете кто-то выражает мнение, противоположное </a:t>
            </a:r>
            <a:r>
              <a:rPr lang="ru-RU" sz="3600" dirty="0" smtClean="0"/>
              <a:t>Вашему. </a:t>
            </a:r>
            <a:r>
              <a:rPr lang="ru-RU" sz="3600" dirty="0" smtClean="0"/>
              <a:t>Как реагировать?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24" y="14321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974686" y="261476"/>
            <a:ext cx="10270603" cy="421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Ответ 3.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Каждый имеет право на своё мнение, а в Интернете мы общаемся с реальными людьми. Даже если я не согласен, я всё равно уважаю других комментаторов.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580267" y="397498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 descr="ÐÐ°ÑÑÐ¸Ð½ÐºÐ¸ Ð¿Ð¾ Ð·Ð°Ð¿ÑÐ¾ÑÑ Ð¿Ð¾Ð»ÑÐ·Ð¾Ð²Ð°ÑÐµÐ»Ñ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3593080"/>
            <a:ext cx="4305300" cy="313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67" y="261476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449645" y="763929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Вопрос 4. 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Мы можем использовать смайлики и </a:t>
            </a:r>
            <a:r>
              <a:rPr lang="ru-RU" sz="4000" dirty="0" err="1" smtClean="0"/>
              <a:t>эмодзи</a:t>
            </a:r>
            <a:r>
              <a:rPr lang="ru-RU" sz="4000" dirty="0" smtClean="0"/>
              <a:t> </a:t>
            </a:r>
            <a:r>
              <a:rPr lang="ru-RU" sz="4000" dirty="0" smtClean="0"/>
              <a:t>для передачи эмоций. Что означает эта картинка?</a:t>
            </a:r>
            <a:endParaRPr lang="ru-RU" sz="4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194927" y="39870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555" y="3295645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24" y="29754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7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Ответ 4.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Очень смешно!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685404" y="3937298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194" y="3471863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78" y="31183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9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 smtClean="0"/>
              <a:t>Вопрос 5. </a:t>
            </a:r>
          </a:p>
          <a:p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А что означает этот </a:t>
            </a:r>
            <a:r>
              <a:rPr lang="ru-RU" sz="4400" dirty="0" err="1" smtClean="0"/>
              <a:t>смайл</a:t>
            </a:r>
            <a:r>
              <a:rPr lang="ru-RU" sz="4400" dirty="0" smtClean="0"/>
              <a:t>? </a:t>
            </a:r>
            <a:r>
              <a:rPr lang="ru-RU" sz="6000" dirty="0" smtClean="0"/>
              <a:t>:-/</a:t>
            </a:r>
            <a:endParaRPr lang="ru-RU" sz="60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24" y="311832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5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Ответ 5.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Это недовольство или озадаченность.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434" name="Picture 2" descr="ÐÐ°ÑÑÐ¸Ð½ÐºÐ¸ Ð¿Ð¾ Ð·Ð°Ð¿ÑÐ¾ÑÑ Ð¾Ð·Ð°Ð´Ð°ÑÐµÐ½Ð½ÑÐ¹ ÑÐ¼Ð°Ð¹Ð»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89" y="3275636"/>
            <a:ext cx="3103958" cy="31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737" y="240395"/>
            <a:ext cx="786452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5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Браво победителям!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975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>
        <p:sndAc>
          <p:stSnd>
            <p:snd r:embed="rId2" name="applause.wav"/>
          </p:stSnd>
        </p:sndAc>
      </p:transition>
    </mc:Choice>
    <mc:Fallback>
      <p:transition spd="slow" advClick="0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909176"/>
              </p:ext>
            </p:extLst>
          </p:nvPr>
        </p:nvGraphicFramePr>
        <p:xfrm>
          <a:off x="850925" y="228605"/>
          <a:ext cx="10453967" cy="6140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806675"/>
                <a:gridCol w="1543050"/>
                <a:gridCol w="1581150"/>
                <a:gridCol w="1638300"/>
                <a:gridCol w="1485900"/>
                <a:gridCol w="1398892"/>
              </a:tblGrid>
              <a:tr h="15204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Мошенники и преступники в Интернете</a:t>
                      </a:r>
                      <a:endParaRPr lang="ru-RU" sz="3200" b="1" dirty="0">
                        <a:solidFill>
                          <a:srgbClr val="FF00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rgbClr val="FFC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Вредоносные программы</a:t>
                      </a:r>
                      <a:endParaRPr lang="ru-RU" sz="3200" b="1" kern="1200" dirty="0">
                        <a:solidFill>
                          <a:srgbClr val="FFC0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7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8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9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0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1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rgbClr val="FFFF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Персональные данные</a:t>
                      </a:r>
                      <a:endParaRPr lang="ru-RU" sz="3200" b="1" kern="1200" dirty="0">
                        <a:solidFill>
                          <a:srgbClr val="FFFF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4000" b="1" kern="1200" dirty="0" smtClean="0">
                          <a:solidFill>
                            <a:srgbClr val="92D05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Ребусы</a:t>
                      </a:r>
                      <a:endParaRPr lang="ru-RU" sz="4000" b="1" kern="1200" dirty="0">
                        <a:solidFill>
                          <a:srgbClr val="92D05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7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8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9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0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1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chemeClr val="tx2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  <a:innerShdw blurRad="114300">
                              <a:prstClr val="black"/>
                            </a:innerShdw>
                          </a:effectLst>
                        </a:rPr>
                        <a:t>Этикет в Интернете</a:t>
                      </a:r>
                      <a:endParaRPr lang="ru-RU" sz="3600" b="1" kern="1200" dirty="0">
                        <a:solidFill>
                          <a:schemeClr val="tx2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290" name="Picture 2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60414" y="6126414"/>
            <a:ext cx="731586" cy="7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9875" y="228605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9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295400" y="92333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1. </a:t>
            </a:r>
          </a:p>
          <a:p>
            <a:endParaRPr lang="ru-RU" sz="3600" dirty="0"/>
          </a:p>
          <a:p>
            <a:r>
              <a:rPr lang="ru-RU" sz="3600" dirty="0" smtClean="0"/>
              <a:t>При работе в Интернете, в социальных сетях,  Вас </a:t>
            </a:r>
            <a:r>
              <a:rPr lang="ru-RU" sz="3600" dirty="0" smtClean="0"/>
              <a:t>просят указать реквизиты банковской карты и номер на обратной стороне. Что вы сделаете?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905805" y="419339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311151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9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 буду отвечать тому, кто просит это сделать, заблокирую его. Пожалуюсь на мошенничество администрации сайта.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" y="311151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Вы вместе с родителями отправляетесь в отпуск. Что нельзя </a:t>
            </a:r>
            <a:r>
              <a:rPr lang="ru-RU" sz="3600" dirty="0" smtClean="0"/>
              <a:t>делать в социальных сетях?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241707" y="41429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Ð°ÑÑÐ¸Ð½ÐºÐ¸ Ð¿Ð¾ Ð·Ð°Ð¿ÑÐ¾ÑÑ Ð¾ÑÐ¿ÑÑÐº 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463308"/>
            <a:ext cx="3778338" cy="339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62" y="311151"/>
            <a:ext cx="7810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1742</TotalTime>
  <Words>455</Words>
  <Application>Microsoft Office PowerPoint</Application>
  <PresentationFormat>Широкоэкранный</PresentationFormat>
  <Paragraphs>233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1" baseType="lpstr">
      <vt:lpstr>Arial</vt:lpstr>
      <vt:lpstr>Calibri</vt:lpstr>
      <vt:lpstr>Calibri Light</vt:lpstr>
      <vt:lpstr>Office Theme</vt:lpstr>
      <vt:lpstr>Урок безопасности школьников в сети Интернет</vt:lpstr>
      <vt:lpstr>Презентация PowerPoint</vt:lpstr>
      <vt:lpstr>Презентация PowerPoint</vt:lpstr>
      <vt:lpstr>Деление на команды</vt:lpstr>
      <vt:lpstr>интернет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Браво победителям!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Космическая презентация</dc:title>
  <dc:creator>Няша;Мазанова О.Ю.</dc:creator>
  <cp:lastModifiedBy>Мазанова Ольга</cp:lastModifiedBy>
  <cp:revision>89</cp:revision>
  <dcterms:created xsi:type="dcterms:W3CDTF">2018-04-06T17:58:55Z</dcterms:created>
  <dcterms:modified xsi:type="dcterms:W3CDTF">2021-02-25T11:48:43Z</dcterms:modified>
</cp:coreProperties>
</file>