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69" r:id="rId3"/>
    <p:sldId id="272" r:id="rId4"/>
    <p:sldId id="259" r:id="rId5"/>
    <p:sldId id="271" r:id="rId6"/>
    <p:sldId id="260" r:id="rId7"/>
    <p:sldId id="261" r:id="rId8"/>
    <p:sldId id="262" r:id="rId9"/>
    <p:sldId id="263" r:id="rId10"/>
    <p:sldId id="265" r:id="rId11"/>
    <p:sldId id="266" r:id="rId12"/>
    <p:sldId id="264" r:id="rId13"/>
    <p:sldId id="268" r:id="rId14"/>
    <p:sldId id="267" r:id="rId15"/>
    <p:sldId id="270" r:id="rId16"/>
    <p:sldId id="257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A82"/>
    <a:srgbClr val="5DBAFF"/>
    <a:srgbClr val="FF2D2D"/>
    <a:srgbClr val="FF8B8B"/>
    <a:srgbClr val="79D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39" autoAdjust="0"/>
    <p:restoredTop sz="94660"/>
  </p:normalViewPr>
  <p:slideViewPr>
    <p:cSldViewPr>
      <p:cViewPr varScale="1">
        <p:scale>
          <a:sx n="81" d="100"/>
          <a:sy n="81" d="100"/>
        </p:scale>
        <p:origin x="1038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82C47E-DB67-4366-BD78-89B2E5A20BFA}" type="datetimeFigureOut">
              <a:rPr lang="ru-RU" smtClean="0"/>
              <a:pPr/>
              <a:t>28.03.2021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D172D4-CC1B-43EF-B809-D889FEA22FA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23723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0D172D4-CC1B-43EF-B809-D889FEA22FAE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52544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K:\ProPowerPoint\Шаблоны\В работе\Химия\Himi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987824" y="836712"/>
            <a:ext cx="5832648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635896" y="2636912"/>
            <a:ext cx="5040560" cy="79208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19AA4CB2-A533-4F7C-81B0-ADF1F24555E9}" type="datetimeFigureOut">
              <a:rPr lang="ru-RU"/>
              <a:pPr>
                <a:defRPr/>
              </a:pPr>
              <a:t>28.03.2021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BC47E6FA-7FBE-4B18-942C-8BC1463D98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K:\ProPowerPoint\Шаблоны\В работе\Химия\HimiaSlid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Заголовок 1"/>
          <p:cNvSpPr>
            <a:spLocks noGrp="1"/>
          </p:cNvSpPr>
          <p:nvPr>
            <p:ph type="title"/>
          </p:nvPr>
        </p:nvSpPr>
        <p:spPr bwMode="auto">
          <a:xfrm>
            <a:off x="1835150" y="274638"/>
            <a:ext cx="68516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8" name="Текст 2"/>
          <p:cNvSpPr>
            <a:spLocks noGrp="1"/>
          </p:cNvSpPr>
          <p:nvPr>
            <p:ph type="body" idx="1"/>
          </p:nvPr>
        </p:nvSpPr>
        <p:spPr bwMode="auto">
          <a:xfrm>
            <a:off x="1763713" y="1600200"/>
            <a:ext cx="6923087" cy="5068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9" name="TextBox 6"/>
          <p:cNvSpPr txBox="1">
            <a:spLocks noChangeArrowheads="1"/>
          </p:cNvSpPr>
          <p:nvPr/>
        </p:nvSpPr>
        <p:spPr bwMode="auto">
          <a:xfrm>
            <a:off x="7515225" y="6550025"/>
            <a:ext cx="161607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defRPr/>
            </a:pPr>
            <a:r>
              <a:rPr lang="en-US" sz="1400" smtClean="0">
                <a:solidFill>
                  <a:srgbClr val="A6A6A6"/>
                </a:solidFill>
                <a:latin typeface="Ariston" pitchFamily="66" charset="0"/>
              </a:rPr>
              <a:t>ProPowerPoint.Ru</a:t>
            </a:r>
            <a:endParaRPr lang="ru-RU" sz="1400" smtClean="0">
              <a:solidFill>
                <a:srgbClr val="A6A6A6"/>
              </a:solidFill>
              <a:latin typeface="Ariston" pitchFamily="66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5" r:id="rId2"/>
  </p:sldLayoutIdLst>
  <p:transition advClick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gif"/><Relationship Id="rId4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gif"/><Relationship Id="rId4" Type="http://schemas.openxmlformats.org/officeDocument/2006/relationships/image" Target="../media/image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gif"/><Relationship Id="rId4" Type="http://schemas.openxmlformats.org/officeDocument/2006/relationships/image" Target="../media/image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gif"/><Relationship Id="rId5" Type="http://schemas.openxmlformats.org/officeDocument/2006/relationships/image" Target="../media/image6.jpeg"/><Relationship Id="rId4" Type="http://schemas.openxmlformats.org/officeDocument/2006/relationships/audio" Target="../media/audio2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gif"/><Relationship Id="rId4" Type="http://schemas.openxmlformats.org/officeDocument/2006/relationships/image" Target="../media/image6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4.gi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youtube.com/watch?v=oi51MwDBzZo" TargetMode="External"/><Relationship Id="rId3" Type="http://schemas.openxmlformats.org/officeDocument/2006/relationships/hyperlink" Target="http://himbio.ucoz.ru/image001.gif" TargetMode="External"/><Relationship Id="rId7" Type="http://schemas.openxmlformats.org/officeDocument/2006/relationships/hyperlink" Target="http://germanslava.narod.ru/mobile/WAV.html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user1164946.atservers.net/attachments/Image/Popuga.png?template=generic" TargetMode="External"/><Relationship Id="rId5" Type="http://schemas.openxmlformats.org/officeDocument/2006/relationships/hyperlink" Target="http://propowerpoint.ru/ximiya-shablon-powerpoint/" TargetMode="External"/><Relationship Id="rId4" Type="http://schemas.openxmlformats.org/officeDocument/2006/relationships/hyperlink" Target="http://www.magicalmaths.org/wp-content/uploads/2013/12/maths-wall-clock-4.jpg" TargetMode="External"/><Relationship Id="rId9" Type="http://schemas.openxmlformats.org/officeDocument/2006/relationships/slide" Target="slid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youtube.com/watch?v=oi51MwDBzZo" TargetMode="Externa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gif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gif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gif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gif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gif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gif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ctrTitle"/>
          </p:nvPr>
        </p:nvSpPr>
        <p:spPr>
          <a:xfrm>
            <a:off x="2411760" y="1412776"/>
            <a:ext cx="6624415" cy="1584176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Тренажер 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dirty="0" smtClean="0">
                <a:solidFill>
                  <a:schemeClr val="bg1"/>
                </a:solidFill>
              </a:rPr>
              <a:t>«Валентность»</a:t>
            </a:r>
            <a:br>
              <a:rPr lang="ru-RU" dirty="0" smtClean="0">
                <a:solidFill>
                  <a:schemeClr val="bg1"/>
                </a:solidFill>
              </a:rPr>
            </a:br>
            <a:r>
              <a:rPr lang="ru-RU" sz="3600" dirty="0" smtClean="0">
                <a:solidFill>
                  <a:schemeClr val="bg1"/>
                </a:solidFill>
              </a:rPr>
              <a:t>(химия, 8 класс)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11760" y="5805264"/>
            <a:ext cx="6408711" cy="1052736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800" b="1" dirty="0" smtClean="0">
                <a:solidFill>
                  <a:srgbClr val="002060"/>
                </a:solidFill>
              </a:rPr>
              <a:t>Автор - Вербина Вера Дмитриевна,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800" b="1" dirty="0" smtClean="0">
                <a:solidFill>
                  <a:srgbClr val="002060"/>
                </a:solidFill>
              </a:rPr>
              <a:t>учитель химии ГОУ РК «РЦО»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1800" b="1" dirty="0" smtClean="0">
                <a:solidFill>
                  <a:srgbClr val="002060"/>
                </a:solidFill>
              </a:rPr>
              <a:t>г. Сыктывкар, 2021 год</a:t>
            </a:r>
          </a:p>
        </p:txBody>
      </p:sp>
      <p:sp>
        <p:nvSpPr>
          <p:cNvPr id="5" name="Управляющая кнопка: далее 4">
            <a:hlinkClick r:id="" action="ppaction://hlinkshowjump?jump=nextslide" highlightClick="1"/>
          </p:cNvPr>
          <p:cNvSpPr/>
          <p:nvPr/>
        </p:nvSpPr>
        <p:spPr>
          <a:xfrm>
            <a:off x="7956376" y="6165304"/>
            <a:ext cx="683568" cy="620688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Управляющая кнопка: сведения 5">
            <a:hlinkClick r:id="" action="ppaction://hlinkshowjump?jump=lastslide" highlightClick="1"/>
          </p:cNvPr>
          <p:cNvSpPr/>
          <p:nvPr/>
        </p:nvSpPr>
        <p:spPr>
          <a:xfrm>
            <a:off x="179512" y="188640"/>
            <a:ext cx="720080" cy="692696"/>
          </a:xfrm>
          <a:prstGeom prst="actionButtonInform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Химия\HimiaPrint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23528" y="188640"/>
            <a:ext cx="6840760" cy="1152128"/>
          </a:xfrm>
          <a:prstGeom prst="rect">
            <a:avLst/>
          </a:prstGeom>
          <a:solidFill>
            <a:srgbClr val="5DBAFF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Валентность фосфора в соединении </a:t>
            </a:r>
            <a:r>
              <a:rPr lang="en-US" sz="2800" b="1" dirty="0" smtClean="0">
                <a:solidFill>
                  <a:schemeClr val="bg1"/>
                </a:solidFill>
              </a:rPr>
              <a:t>P</a:t>
            </a:r>
            <a:r>
              <a:rPr lang="en-US" b="1" dirty="0" smtClean="0">
                <a:solidFill>
                  <a:schemeClr val="bg1"/>
                </a:solidFill>
              </a:rPr>
              <a:t>2</a:t>
            </a:r>
            <a:r>
              <a:rPr lang="en-US" sz="2800" b="1" dirty="0" smtClean="0">
                <a:solidFill>
                  <a:schemeClr val="bg1"/>
                </a:solidFill>
              </a:rPr>
              <a:t>O</a:t>
            </a:r>
            <a:r>
              <a:rPr lang="en-US" b="1" dirty="0" smtClean="0">
                <a:solidFill>
                  <a:schemeClr val="bg1"/>
                </a:solidFill>
              </a:rPr>
              <a:t>5</a:t>
            </a:r>
            <a:r>
              <a:rPr lang="en-US" sz="2800" b="1" dirty="0" smtClean="0">
                <a:solidFill>
                  <a:schemeClr val="bg1"/>
                </a:solidFill>
              </a:rPr>
              <a:t> </a:t>
            </a:r>
            <a:r>
              <a:rPr lang="ru-RU" sz="2800" b="1" dirty="0" smtClean="0">
                <a:solidFill>
                  <a:schemeClr val="bg1"/>
                </a:solidFill>
              </a:rPr>
              <a:t>равна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627784" y="2636912"/>
            <a:ext cx="2304256" cy="64807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002060"/>
                </a:solidFill>
              </a:rPr>
              <a:t>IV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27584" y="3573016"/>
            <a:ext cx="2304256" cy="64807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002060"/>
                </a:solidFill>
              </a:rPr>
              <a:t>III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572000" y="1700808"/>
            <a:ext cx="2304256" cy="64807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323528" y="1484784"/>
            <a:ext cx="6840760" cy="309634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Выноска-облако 14"/>
          <p:cNvSpPr/>
          <p:nvPr/>
        </p:nvSpPr>
        <p:spPr>
          <a:xfrm>
            <a:off x="2339752" y="5445224"/>
            <a:ext cx="2462788" cy="1152128"/>
          </a:xfrm>
          <a:prstGeom prst="cloudCallout">
            <a:avLst>
              <a:gd name="adj1" fmla="val -62978"/>
              <a:gd name="adj2" fmla="val -43651"/>
            </a:avLst>
          </a:prstGeom>
          <a:solidFill>
            <a:srgbClr val="FF2D2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Ошибка!</a:t>
            </a:r>
            <a:endParaRPr lang="ru-RU" sz="2400" b="1" dirty="0"/>
          </a:p>
        </p:txBody>
      </p:sp>
      <p:pic>
        <p:nvPicPr>
          <p:cNvPr id="16" name="Рисунок 15" descr="Химик-лаборант.g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9512" y="4509120"/>
            <a:ext cx="1634158" cy="1881758"/>
          </a:xfrm>
          <a:prstGeom prst="rect">
            <a:avLst/>
          </a:prstGeom>
        </p:spPr>
      </p:pic>
      <p:sp>
        <p:nvSpPr>
          <p:cNvPr id="18" name="Прямоугольник 17"/>
          <p:cNvSpPr/>
          <p:nvPr/>
        </p:nvSpPr>
        <p:spPr>
          <a:xfrm>
            <a:off x="4355976" y="1556792"/>
            <a:ext cx="2664296" cy="100811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002060"/>
                </a:solidFill>
              </a:rPr>
              <a:t>V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19" name="Выноска-облако 18"/>
          <p:cNvSpPr/>
          <p:nvPr/>
        </p:nvSpPr>
        <p:spPr>
          <a:xfrm>
            <a:off x="2339752" y="5445224"/>
            <a:ext cx="2462788" cy="1152128"/>
          </a:xfrm>
          <a:prstGeom prst="cloudCallout">
            <a:avLst>
              <a:gd name="adj1" fmla="val -62978"/>
              <a:gd name="adj2" fmla="val -43651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Молодец!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12" name="Рисунок 11" descr="chemclock1.jp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92080" y="4797152"/>
            <a:ext cx="1872208" cy="1872208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Ошибк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1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relest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15" grpId="0" animBg="1"/>
      <p:bldP spid="15" grpId="1" animBg="1"/>
      <p:bldP spid="1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Химия\HimiaPrint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23528" y="188640"/>
            <a:ext cx="6840760" cy="1152128"/>
          </a:xfrm>
          <a:prstGeom prst="rect">
            <a:avLst/>
          </a:prstGeom>
          <a:solidFill>
            <a:srgbClr val="5DBAFF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Валентность углерода в соединениях СО</a:t>
            </a:r>
            <a:r>
              <a:rPr lang="ru-RU" b="1" dirty="0" smtClean="0">
                <a:solidFill>
                  <a:schemeClr val="bg1"/>
                </a:solidFill>
              </a:rPr>
              <a:t>2</a:t>
            </a:r>
            <a:r>
              <a:rPr lang="ru-RU" sz="2800" b="1" dirty="0" smtClean="0">
                <a:solidFill>
                  <a:schemeClr val="bg1"/>
                </a:solidFill>
              </a:rPr>
              <a:t>, СН</a:t>
            </a:r>
            <a:r>
              <a:rPr lang="ru-RU" b="1" dirty="0" smtClean="0">
                <a:solidFill>
                  <a:schemeClr val="bg1"/>
                </a:solidFill>
              </a:rPr>
              <a:t>4</a:t>
            </a:r>
            <a:r>
              <a:rPr lang="ru-RU" sz="2800" b="1" dirty="0" smtClean="0">
                <a:solidFill>
                  <a:schemeClr val="bg1"/>
                </a:solidFill>
              </a:rPr>
              <a:t>,</a:t>
            </a:r>
            <a:r>
              <a:rPr lang="ru-RU" b="1" dirty="0" smtClean="0">
                <a:solidFill>
                  <a:schemeClr val="bg1"/>
                </a:solidFill>
              </a:rPr>
              <a:t>  </a:t>
            </a:r>
            <a:r>
              <a:rPr lang="ru-RU" sz="2800" b="1" dirty="0" smtClean="0">
                <a:solidFill>
                  <a:schemeClr val="bg1"/>
                </a:solidFill>
              </a:rPr>
              <a:t>СО  соответственно равна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55776" y="1916832"/>
            <a:ext cx="2304256" cy="64807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002060"/>
                </a:solidFill>
              </a:rPr>
              <a:t>II, IV</a:t>
            </a:r>
            <a:r>
              <a:rPr lang="ru-RU" sz="3200" b="1" dirty="0" smtClean="0">
                <a:solidFill>
                  <a:srgbClr val="002060"/>
                </a:solidFill>
              </a:rPr>
              <a:t>,</a:t>
            </a:r>
            <a:r>
              <a:rPr lang="en-US" sz="3200" b="1" dirty="0" smtClean="0">
                <a:solidFill>
                  <a:srgbClr val="002060"/>
                </a:solidFill>
              </a:rPr>
              <a:t> II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59632" y="2996952"/>
            <a:ext cx="2304256" cy="64807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002060"/>
                </a:solidFill>
              </a:rPr>
              <a:t>II, II</a:t>
            </a:r>
            <a:r>
              <a:rPr lang="ru-RU" sz="3200" b="1" dirty="0" smtClean="0">
                <a:solidFill>
                  <a:srgbClr val="002060"/>
                </a:solidFill>
              </a:rPr>
              <a:t>, </a:t>
            </a:r>
            <a:r>
              <a:rPr lang="en-US" sz="3200" b="1" dirty="0" smtClean="0">
                <a:solidFill>
                  <a:srgbClr val="002060"/>
                </a:solidFill>
              </a:rPr>
              <a:t>II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995936" y="2996952"/>
            <a:ext cx="2304256" cy="64807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Выноска-облако 14"/>
          <p:cNvSpPr/>
          <p:nvPr/>
        </p:nvSpPr>
        <p:spPr>
          <a:xfrm>
            <a:off x="2339752" y="5445224"/>
            <a:ext cx="2462788" cy="1152128"/>
          </a:xfrm>
          <a:prstGeom prst="cloudCallout">
            <a:avLst>
              <a:gd name="adj1" fmla="val -62978"/>
              <a:gd name="adj2" fmla="val -43651"/>
            </a:avLst>
          </a:prstGeom>
          <a:solidFill>
            <a:srgbClr val="FF2D2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Ошибка!</a:t>
            </a:r>
            <a:endParaRPr lang="ru-RU" sz="2400" b="1" dirty="0"/>
          </a:p>
        </p:txBody>
      </p:sp>
      <p:pic>
        <p:nvPicPr>
          <p:cNvPr id="16" name="Рисунок 15" descr="Химик-лаборант.g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9512" y="4509120"/>
            <a:ext cx="1634158" cy="1881758"/>
          </a:xfrm>
          <a:prstGeom prst="rect">
            <a:avLst/>
          </a:prstGeom>
        </p:spPr>
      </p:pic>
      <p:sp>
        <p:nvSpPr>
          <p:cNvPr id="18" name="Прямоугольник 17"/>
          <p:cNvSpPr/>
          <p:nvPr/>
        </p:nvSpPr>
        <p:spPr>
          <a:xfrm>
            <a:off x="3851920" y="2852936"/>
            <a:ext cx="2592288" cy="93610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002060"/>
                </a:solidFill>
              </a:rPr>
              <a:t>IV, IV</a:t>
            </a:r>
            <a:r>
              <a:rPr lang="ru-RU" sz="3200" b="1" dirty="0" smtClean="0">
                <a:solidFill>
                  <a:srgbClr val="002060"/>
                </a:solidFill>
              </a:rPr>
              <a:t>, </a:t>
            </a:r>
            <a:r>
              <a:rPr lang="en-US" sz="3200" b="1" dirty="0" smtClean="0">
                <a:solidFill>
                  <a:srgbClr val="002060"/>
                </a:solidFill>
              </a:rPr>
              <a:t>II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19" name="Выноска-облако 18"/>
          <p:cNvSpPr/>
          <p:nvPr/>
        </p:nvSpPr>
        <p:spPr>
          <a:xfrm>
            <a:off x="2339752" y="5445224"/>
            <a:ext cx="2462788" cy="1152128"/>
          </a:xfrm>
          <a:prstGeom prst="cloudCallout">
            <a:avLst>
              <a:gd name="adj1" fmla="val -62978"/>
              <a:gd name="adj2" fmla="val -43651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Молодец!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12" name="Рисунок 11" descr="chemclock1.jp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64088" y="4869160"/>
            <a:ext cx="1800200" cy="18002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Ошибк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1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relest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15" grpId="0" animBg="1"/>
      <p:bldP spid="15" grpId="1" animBg="1"/>
      <p:bldP spid="1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Химия\HimiaPrint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23528" y="188640"/>
            <a:ext cx="6840760" cy="1152128"/>
          </a:xfrm>
          <a:prstGeom prst="rect">
            <a:avLst/>
          </a:prstGeom>
          <a:solidFill>
            <a:srgbClr val="5DBAFF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Выберите химическую формулу  соединения бария с кислородом</a:t>
            </a:r>
            <a:endParaRPr lang="ru-RU" sz="28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11560" y="1988840"/>
            <a:ext cx="2304256" cy="64807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002060"/>
                </a:solidFill>
              </a:rPr>
              <a:t>BaO</a:t>
            </a:r>
            <a:r>
              <a:rPr lang="en-US" sz="2000" b="1" dirty="0" smtClean="0">
                <a:solidFill>
                  <a:srgbClr val="002060"/>
                </a:solidFill>
              </a:rPr>
              <a:t>2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211960" y="1988840"/>
            <a:ext cx="2304256" cy="64807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002060"/>
                </a:solidFill>
              </a:rPr>
              <a:t>Ba</a:t>
            </a:r>
            <a:r>
              <a:rPr lang="en-US" sz="2000" b="1" dirty="0" smtClean="0">
                <a:solidFill>
                  <a:srgbClr val="002060"/>
                </a:solidFill>
              </a:rPr>
              <a:t>2</a:t>
            </a:r>
            <a:r>
              <a:rPr lang="en-US" sz="3200" b="1" dirty="0" smtClean="0">
                <a:solidFill>
                  <a:srgbClr val="002060"/>
                </a:solidFill>
              </a:rPr>
              <a:t>O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411760" y="3068960"/>
            <a:ext cx="2304256" cy="64807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395536" y="1556792"/>
            <a:ext cx="6768752" cy="244827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Выноска-облако 14"/>
          <p:cNvSpPr/>
          <p:nvPr/>
        </p:nvSpPr>
        <p:spPr>
          <a:xfrm>
            <a:off x="2339752" y="5445224"/>
            <a:ext cx="2462788" cy="1152128"/>
          </a:xfrm>
          <a:prstGeom prst="cloudCallout">
            <a:avLst>
              <a:gd name="adj1" fmla="val -62978"/>
              <a:gd name="adj2" fmla="val -43651"/>
            </a:avLst>
          </a:prstGeom>
          <a:solidFill>
            <a:srgbClr val="FF2D2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Ошибка!</a:t>
            </a:r>
            <a:endParaRPr lang="ru-RU" sz="2400" b="1" dirty="0"/>
          </a:p>
        </p:txBody>
      </p:sp>
      <p:pic>
        <p:nvPicPr>
          <p:cNvPr id="16" name="Рисунок 15" descr="Химик-лаборант.g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9512" y="4509120"/>
            <a:ext cx="1634158" cy="1881758"/>
          </a:xfrm>
          <a:prstGeom prst="rect">
            <a:avLst/>
          </a:prstGeom>
        </p:spPr>
      </p:pic>
      <p:sp>
        <p:nvSpPr>
          <p:cNvPr id="18" name="Прямоугольник 17"/>
          <p:cNvSpPr/>
          <p:nvPr/>
        </p:nvSpPr>
        <p:spPr>
          <a:xfrm>
            <a:off x="2267744" y="2924944"/>
            <a:ext cx="2592288" cy="93610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err="1" smtClean="0">
                <a:solidFill>
                  <a:srgbClr val="002060"/>
                </a:solidFill>
              </a:rPr>
              <a:t>BaO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19" name="Выноска-облако 18"/>
          <p:cNvSpPr/>
          <p:nvPr/>
        </p:nvSpPr>
        <p:spPr>
          <a:xfrm>
            <a:off x="2339752" y="5445224"/>
            <a:ext cx="2462788" cy="1152128"/>
          </a:xfrm>
          <a:prstGeom prst="cloudCallout">
            <a:avLst>
              <a:gd name="adj1" fmla="val -62978"/>
              <a:gd name="adj2" fmla="val -43651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Молодец!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12" name="Рисунок 11" descr="chemclock1.jp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92080" y="4869160"/>
            <a:ext cx="1800200" cy="18002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Ошибк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1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relest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15" grpId="0" animBg="1"/>
      <p:bldP spid="15" grpId="1" animBg="1"/>
      <p:bldP spid="1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Химия\HimiaPrint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23528" y="188640"/>
            <a:ext cx="6840760" cy="1152128"/>
          </a:xfrm>
          <a:prstGeom prst="rect">
            <a:avLst/>
          </a:prstGeom>
          <a:solidFill>
            <a:srgbClr val="5DBAFF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Выберите химическую формулу соединения железа (</a:t>
            </a:r>
            <a:r>
              <a:rPr lang="en-US" sz="2800" b="1" dirty="0" smtClean="0"/>
              <a:t>II</a:t>
            </a:r>
            <a:r>
              <a:rPr lang="ru-RU" sz="2800" b="1" dirty="0" smtClean="0"/>
              <a:t>) с хлором (</a:t>
            </a:r>
            <a:r>
              <a:rPr lang="en-US" sz="2800" b="1" dirty="0" smtClean="0"/>
              <a:t>I)</a:t>
            </a:r>
            <a:r>
              <a:rPr lang="ru-RU" sz="2800" b="1" dirty="0" smtClean="0"/>
              <a:t> </a:t>
            </a:r>
            <a:endParaRPr lang="ru-RU" sz="28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555776" y="2636912"/>
            <a:ext cx="2304256" cy="64807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err="1" smtClean="0">
                <a:solidFill>
                  <a:srgbClr val="002060"/>
                </a:solidFill>
              </a:rPr>
              <a:t>FeCl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555776" y="3645024"/>
            <a:ext cx="2304256" cy="64807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002060"/>
                </a:solidFill>
              </a:rPr>
              <a:t>FeCl</a:t>
            </a:r>
            <a:r>
              <a:rPr lang="en-US" sz="2000" b="1" dirty="0" smtClean="0">
                <a:solidFill>
                  <a:srgbClr val="002060"/>
                </a:solidFill>
              </a:rPr>
              <a:t>3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555776" y="1628800"/>
            <a:ext cx="2304256" cy="64807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1475656" y="1412776"/>
            <a:ext cx="4464496" cy="316835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Выноска-облако 14"/>
          <p:cNvSpPr/>
          <p:nvPr/>
        </p:nvSpPr>
        <p:spPr>
          <a:xfrm>
            <a:off x="2339752" y="5445224"/>
            <a:ext cx="2462788" cy="1152128"/>
          </a:xfrm>
          <a:prstGeom prst="cloudCallout">
            <a:avLst>
              <a:gd name="adj1" fmla="val -62978"/>
              <a:gd name="adj2" fmla="val -43651"/>
            </a:avLst>
          </a:prstGeom>
          <a:solidFill>
            <a:srgbClr val="FF2D2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Ошибка!</a:t>
            </a:r>
            <a:endParaRPr lang="ru-RU" sz="2400" b="1" dirty="0"/>
          </a:p>
        </p:txBody>
      </p:sp>
      <p:pic>
        <p:nvPicPr>
          <p:cNvPr id="16" name="Рисунок 15" descr="Химик-лаборант.gif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9512" y="4509120"/>
            <a:ext cx="1634158" cy="1881758"/>
          </a:xfrm>
          <a:prstGeom prst="rect">
            <a:avLst/>
          </a:prstGeom>
        </p:spPr>
      </p:pic>
      <p:sp>
        <p:nvSpPr>
          <p:cNvPr id="18" name="Прямоугольник 17"/>
          <p:cNvSpPr/>
          <p:nvPr/>
        </p:nvSpPr>
        <p:spPr>
          <a:xfrm>
            <a:off x="2483768" y="1484784"/>
            <a:ext cx="2520280" cy="93610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002060"/>
                </a:solidFill>
              </a:rPr>
              <a:t>FeCl</a:t>
            </a:r>
            <a:r>
              <a:rPr lang="en-US" sz="2000" b="1" dirty="0" smtClean="0">
                <a:solidFill>
                  <a:srgbClr val="002060"/>
                </a:solidFill>
              </a:rPr>
              <a:t>2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19" name="Выноска-облако 18"/>
          <p:cNvSpPr/>
          <p:nvPr/>
        </p:nvSpPr>
        <p:spPr>
          <a:xfrm>
            <a:off x="2339752" y="5445224"/>
            <a:ext cx="2462788" cy="1152128"/>
          </a:xfrm>
          <a:prstGeom prst="cloudCallout">
            <a:avLst>
              <a:gd name="adj1" fmla="val -62978"/>
              <a:gd name="adj2" fmla="val -43651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Молодец!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12" name="Рисунок 11" descr="chemclock1.jp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92080" y="4797152"/>
            <a:ext cx="1872208" cy="1872208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Ошибк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1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Prelest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15" grpId="0" animBg="1"/>
      <p:bldP spid="15" grpId="1" animBg="1"/>
      <p:bldP spid="1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Химия\HimiaPrint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23528" y="188640"/>
            <a:ext cx="6840760" cy="1152128"/>
          </a:xfrm>
          <a:prstGeom prst="rect">
            <a:avLst/>
          </a:prstGeom>
          <a:solidFill>
            <a:srgbClr val="5DBAFF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Выберите химические формулы, написанные без ошибок</a:t>
            </a:r>
            <a:endParaRPr lang="ru-RU" sz="28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283968" y="1844824"/>
            <a:ext cx="2304256" cy="64807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002060"/>
                </a:solidFill>
              </a:rPr>
              <a:t>H</a:t>
            </a:r>
            <a:r>
              <a:rPr lang="en-US" sz="2000" b="1" dirty="0" smtClean="0">
                <a:solidFill>
                  <a:srgbClr val="002060"/>
                </a:solidFill>
              </a:rPr>
              <a:t>2</a:t>
            </a:r>
            <a:r>
              <a:rPr lang="en-US" sz="3200" b="1" dirty="0" smtClean="0">
                <a:solidFill>
                  <a:srgbClr val="002060"/>
                </a:solidFill>
              </a:rPr>
              <a:t>O, </a:t>
            </a:r>
            <a:r>
              <a:rPr lang="en-US" sz="3200" b="1" dirty="0" err="1" smtClean="0">
                <a:solidFill>
                  <a:srgbClr val="002060"/>
                </a:solidFill>
              </a:rPr>
              <a:t>AlO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771800" y="3717032"/>
            <a:ext cx="2304256" cy="64807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002060"/>
                </a:solidFill>
              </a:rPr>
              <a:t>CuO</a:t>
            </a:r>
            <a:r>
              <a:rPr lang="en-US" sz="2000" b="1" dirty="0" smtClean="0">
                <a:solidFill>
                  <a:srgbClr val="002060"/>
                </a:solidFill>
              </a:rPr>
              <a:t>3</a:t>
            </a:r>
            <a:r>
              <a:rPr lang="en-US" sz="3200" b="1" dirty="0" smtClean="0">
                <a:solidFill>
                  <a:srgbClr val="002060"/>
                </a:solidFill>
              </a:rPr>
              <a:t>,  H</a:t>
            </a:r>
            <a:r>
              <a:rPr lang="en-US" sz="2000" b="1" dirty="0" smtClean="0">
                <a:solidFill>
                  <a:srgbClr val="002060"/>
                </a:solidFill>
              </a:rPr>
              <a:t>2</a:t>
            </a:r>
            <a:r>
              <a:rPr lang="en-US" sz="3200" b="1" dirty="0" smtClean="0">
                <a:solidFill>
                  <a:srgbClr val="002060"/>
                </a:solidFill>
              </a:rPr>
              <a:t>Cl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83568" y="2492896"/>
            <a:ext cx="2304256" cy="64807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395536" y="1556792"/>
            <a:ext cx="6696744" cy="3096344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Выноска-облако 14"/>
          <p:cNvSpPr/>
          <p:nvPr/>
        </p:nvSpPr>
        <p:spPr>
          <a:xfrm>
            <a:off x="2339752" y="5445224"/>
            <a:ext cx="2462788" cy="1152128"/>
          </a:xfrm>
          <a:prstGeom prst="cloudCallout">
            <a:avLst>
              <a:gd name="adj1" fmla="val -62978"/>
              <a:gd name="adj2" fmla="val -43651"/>
            </a:avLst>
          </a:prstGeom>
          <a:solidFill>
            <a:srgbClr val="FF2D2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Ошибка!</a:t>
            </a:r>
            <a:endParaRPr lang="ru-RU" sz="2400" b="1" dirty="0"/>
          </a:p>
        </p:txBody>
      </p:sp>
      <p:pic>
        <p:nvPicPr>
          <p:cNvPr id="16" name="Рисунок 15" descr="Химик-лаборант.g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9512" y="4509120"/>
            <a:ext cx="1634158" cy="1881758"/>
          </a:xfrm>
          <a:prstGeom prst="rect">
            <a:avLst/>
          </a:prstGeom>
        </p:spPr>
      </p:pic>
      <p:sp>
        <p:nvSpPr>
          <p:cNvPr id="18" name="Прямоугольник 17"/>
          <p:cNvSpPr/>
          <p:nvPr/>
        </p:nvSpPr>
        <p:spPr>
          <a:xfrm>
            <a:off x="467544" y="2276872"/>
            <a:ext cx="2736304" cy="100811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002060"/>
                </a:solidFill>
              </a:rPr>
              <a:t>Na</a:t>
            </a:r>
            <a:r>
              <a:rPr lang="en-US" sz="2000" b="1" dirty="0" smtClean="0">
                <a:solidFill>
                  <a:srgbClr val="002060"/>
                </a:solidFill>
              </a:rPr>
              <a:t>2</a:t>
            </a:r>
            <a:r>
              <a:rPr lang="en-US" sz="3200" b="1" dirty="0" smtClean="0">
                <a:solidFill>
                  <a:srgbClr val="002060"/>
                </a:solidFill>
              </a:rPr>
              <a:t>O, </a:t>
            </a:r>
            <a:r>
              <a:rPr lang="en-US" sz="3200" b="1" dirty="0" err="1" smtClean="0">
                <a:solidFill>
                  <a:srgbClr val="002060"/>
                </a:solidFill>
              </a:rPr>
              <a:t>KCl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19" name="Выноска-облако 18"/>
          <p:cNvSpPr/>
          <p:nvPr/>
        </p:nvSpPr>
        <p:spPr>
          <a:xfrm>
            <a:off x="2339752" y="5445224"/>
            <a:ext cx="2462788" cy="1152128"/>
          </a:xfrm>
          <a:prstGeom prst="cloudCallout">
            <a:avLst>
              <a:gd name="adj1" fmla="val -62978"/>
              <a:gd name="adj2" fmla="val -43651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Молодец!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12" name="Рисунок 11" descr="chemclock1.jp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92080" y="4797152"/>
            <a:ext cx="1872208" cy="1872208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Ошибк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1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relest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15" grpId="0" animBg="1"/>
      <p:bldP spid="15" grpId="1" animBg="1"/>
      <p:bldP spid="1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K:\ProPowerPoint\Шаблоны\В работе\Химия\HimiaPrin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Химик-лаборант.g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91680" y="4550740"/>
            <a:ext cx="2003673" cy="2307260"/>
          </a:xfrm>
          <a:prstGeom prst="rect">
            <a:avLst/>
          </a:prstGeom>
        </p:spPr>
      </p:pic>
      <p:sp>
        <p:nvSpPr>
          <p:cNvPr id="12" name="Выноска-облако 11"/>
          <p:cNvSpPr/>
          <p:nvPr/>
        </p:nvSpPr>
        <p:spPr>
          <a:xfrm>
            <a:off x="3275856" y="836712"/>
            <a:ext cx="5400600" cy="3312368"/>
          </a:xfrm>
          <a:prstGeom prst="cloudCallout">
            <a:avLst>
              <a:gd name="adj1" fmla="val -42530"/>
              <a:gd name="adj2" fmla="val 89103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>
              <a:solidFill>
                <a:schemeClr val="tx1"/>
              </a:solidFill>
            </a:endParaRPr>
          </a:p>
          <a:p>
            <a:pPr algn="ctr"/>
            <a:r>
              <a:rPr lang="ru-RU" sz="4400" b="1" dirty="0" smtClean="0">
                <a:solidFill>
                  <a:srgbClr val="002060"/>
                </a:solidFill>
              </a:rPr>
              <a:t>Спасибо за работу!</a:t>
            </a:r>
          </a:p>
          <a:p>
            <a:pPr algn="ctr"/>
            <a:endParaRPr lang="ru-RU" dirty="0"/>
          </a:p>
        </p:txBody>
      </p:sp>
      <p:sp>
        <p:nvSpPr>
          <p:cNvPr id="7" name="Управляющая кнопка: настраиваемая 6">
            <a:hlinkClick r:id="" action="ppaction://hlinkshowjump?jump=endshow" highlightClick="1"/>
          </p:cNvPr>
          <p:cNvSpPr/>
          <p:nvPr/>
        </p:nvSpPr>
        <p:spPr>
          <a:xfrm>
            <a:off x="6804248" y="6247632"/>
            <a:ext cx="2016224" cy="610368"/>
          </a:xfrm>
          <a:prstGeom prst="actionButtonBlan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Выход</a:t>
            </a:r>
            <a:endParaRPr lang="ru-RU" sz="3200" b="1" dirty="0"/>
          </a:p>
        </p:txBody>
      </p:sp>
      <p:pic>
        <p:nvPicPr>
          <p:cNvPr id="10" name="Рисунок 9" descr="Popuga.png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000000">
                  <a:alpha val="0"/>
                </a:srgbClr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48264" y="4509120"/>
            <a:ext cx="1728192" cy="1847648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8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mest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K:\ProPowerPoint\Шаблоны\В работе\Химия\Himia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Заголовок 1"/>
          <p:cNvSpPr>
            <a:spLocks noGrp="1"/>
          </p:cNvSpPr>
          <p:nvPr>
            <p:ph type="title"/>
          </p:nvPr>
        </p:nvSpPr>
        <p:spPr>
          <a:xfrm>
            <a:off x="1835150" y="115888"/>
            <a:ext cx="6851650" cy="720725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Источники:</a:t>
            </a:r>
          </a:p>
        </p:txBody>
      </p:sp>
      <p:sp>
        <p:nvSpPr>
          <p:cNvPr id="6" name="Умножение 5">
            <a:hlinkClick r:id="" action="ppaction://hlinkshowjump?jump=endshow"/>
          </p:cNvPr>
          <p:cNvSpPr/>
          <p:nvPr/>
        </p:nvSpPr>
        <p:spPr>
          <a:xfrm>
            <a:off x="1759226" y="5871645"/>
            <a:ext cx="864096" cy="864096"/>
          </a:xfrm>
          <a:prstGeom prst="mathMultiply">
            <a:avLst/>
          </a:prstGeom>
          <a:solidFill>
            <a:srgbClr val="FF0000"/>
          </a:solidFill>
          <a:ln>
            <a:noFill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763688" y="943448"/>
            <a:ext cx="7056784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en-US" sz="2400" dirty="0" smtClean="0">
                <a:solidFill>
                  <a:srgbClr val="002060"/>
                </a:solidFill>
                <a:hlinkClick r:id="rId3"/>
              </a:rPr>
              <a:t>http</a:t>
            </a:r>
            <a:r>
              <a:rPr lang="en-US" sz="2400" dirty="0">
                <a:solidFill>
                  <a:srgbClr val="002060"/>
                </a:solidFill>
                <a:hlinkClick r:id="rId3"/>
              </a:rPr>
              <a:t>://himbio.ucoz.ru/image001.gif</a:t>
            </a:r>
            <a:r>
              <a:rPr lang="ru-RU" sz="2400" dirty="0">
                <a:solidFill>
                  <a:srgbClr val="002060"/>
                </a:solidFill>
              </a:rPr>
              <a:t> - химик</a:t>
            </a:r>
            <a:endParaRPr lang="en-US" sz="2400" dirty="0">
              <a:solidFill>
                <a:srgbClr val="002060"/>
              </a:solidFill>
            </a:endParaRPr>
          </a:p>
          <a:p>
            <a:pPr lvl="0">
              <a:buFont typeface="Wingdings" pitchFamily="2" charset="2"/>
              <a:buChar char="ü"/>
            </a:pPr>
            <a:r>
              <a:rPr lang="ru-RU" sz="2400" u="sng" dirty="0" smtClean="0">
                <a:hlinkClick r:id="rId4"/>
              </a:rPr>
              <a:t>http://www.magicalmaths.org/wp-content/uploads/2013/12/maths-wall-clock-4.jpg</a:t>
            </a:r>
            <a:r>
              <a:rPr lang="ru-RU" sz="2400" dirty="0" smtClean="0">
                <a:solidFill>
                  <a:srgbClr val="002060"/>
                </a:solidFill>
              </a:rPr>
              <a:t> - часы</a:t>
            </a:r>
          </a:p>
          <a:p>
            <a:pPr>
              <a:buFont typeface="Wingdings" pitchFamily="2" charset="2"/>
              <a:buChar char="ü"/>
            </a:pPr>
            <a:r>
              <a:rPr lang="en-US" sz="2400" dirty="0" smtClean="0">
                <a:solidFill>
                  <a:srgbClr val="002060"/>
                </a:solidFill>
                <a:hlinkClick r:id="rId5"/>
              </a:rPr>
              <a:t>http://propowerpoint.ru/ximiya-shablon-powerpoint/</a:t>
            </a:r>
            <a:r>
              <a:rPr lang="ru-RU" sz="2400" dirty="0" smtClean="0">
                <a:solidFill>
                  <a:srgbClr val="002060"/>
                </a:solidFill>
              </a:rPr>
              <a:t> - шаблон «Химия»</a:t>
            </a:r>
          </a:p>
          <a:p>
            <a:pPr>
              <a:buFont typeface="Wingdings" pitchFamily="2" charset="2"/>
              <a:buChar char="ü"/>
            </a:pPr>
            <a:r>
              <a:rPr lang="ru-RU" sz="2400" u="sng" dirty="0" smtClean="0">
                <a:hlinkClick r:id="rId6"/>
              </a:rPr>
              <a:t>http://user1164946.atservers.net/attachments/Image/Popuga.png?template=generic</a:t>
            </a:r>
            <a:r>
              <a:rPr lang="ru-RU" sz="2400" u="sng" dirty="0" smtClean="0"/>
              <a:t> </a:t>
            </a:r>
            <a:r>
              <a:rPr lang="ru-RU" sz="2400" dirty="0" smtClean="0"/>
              <a:t>- </a:t>
            </a:r>
            <a:r>
              <a:rPr lang="ru-RU" sz="2400" dirty="0" smtClean="0">
                <a:solidFill>
                  <a:srgbClr val="002060"/>
                </a:solidFill>
              </a:rPr>
              <a:t>Попугай Кеша</a:t>
            </a:r>
          </a:p>
          <a:p>
            <a:pPr>
              <a:buFont typeface="Wingdings" pitchFamily="2" charset="2"/>
              <a:buChar char="ü"/>
            </a:pPr>
            <a:r>
              <a:rPr lang="en-US" sz="2400" dirty="0" smtClean="0">
                <a:solidFill>
                  <a:srgbClr val="002060"/>
                </a:solidFill>
                <a:hlinkClick r:id="rId7"/>
              </a:rPr>
              <a:t>http://germanslava.narod.ru/mobile/WAV.html</a:t>
            </a:r>
            <a:r>
              <a:rPr lang="ru-RU" sz="2400" dirty="0" smtClean="0">
                <a:solidFill>
                  <a:srgbClr val="002060"/>
                </a:solidFill>
              </a:rPr>
              <a:t> - звуки из мультфильма «Возвращение блудного попугая»</a:t>
            </a:r>
            <a:endParaRPr lang="en-US" sz="2400" dirty="0" smtClean="0">
              <a:solidFill>
                <a:srgbClr val="002060"/>
              </a:solidFill>
            </a:endParaRPr>
          </a:p>
          <a:p>
            <a:pPr>
              <a:buFont typeface="Wingdings" pitchFamily="2" charset="2"/>
              <a:buChar char="ü"/>
            </a:pPr>
            <a:r>
              <a:rPr lang="en-US" sz="2400" dirty="0" smtClean="0">
                <a:solidFill>
                  <a:srgbClr val="002060"/>
                </a:solidFill>
                <a:hlinkClick r:id="rId8"/>
              </a:rPr>
              <a:t>https://www.youtube.com/watch?v=oi51MwDBzZo</a:t>
            </a:r>
            <a:r>
              <a:rPr lang="en-US" sz="2400" dirty="0" smtClean="0">
                <a:solidFill>
                  <a:srgbClr val="002060"/>
                </a:solidFill>
              </a:rPr>
              <a:t> – </a:t>
            </a:r>
            <a:r>
              <a:rPr lang="ru-RU" sz="2400" dirty="0" err="1" smtClean="0">
                <a:solidFill>
                  <a:srgbClr val="002060"/>
                </a:solidFill>
              </a:rPr>
              <a:t>видеоурок</a:t>
            </a:r>
            <a:r>
              <a:rPr lang="ru-RU" sz="2400" dirty="0" smtClean="0">
                <a:solidFill>
                  <a:srgbClr val="002060"/>
                </a:solidFill>
              </a:rPr>
              <a:t> «Валентность химических элементов».</a:t>
            </a:r>
            <a:r>
              <a:rPr lang="en-US" sz="2400" dirty="0" smtClean="0">
                <a:solidFill>
                  <a:srgbClr val="002060"/>
                </a:solidFill>
              </a:rPr>
              <a:t> </a:t>
            </a:r>
            <a:endParaRPr lang="ru-RU" sz="2400" dirty="0" smtClean="0">
              <a:solidFill>
                <a:srgbClr val="002060"/>
              </a:solidFill>
            </a:endParaRPr>
          </a:p>
        </p:txBody>
      </p:sp>
      <p:sp>
        <p:nvSpPr>
          <p:cNvPr id="8" name="Управляющая кнопка: возврат 7">
            <a:hlinkClick r:id="rId9" action="ppaction://hlinksldjump" highlightClick="1"/>
          </p:cNvPr>
          <p:cNvSpPr/>
          <p:nvPr/>
        </p:nvSpPr>
        <p:spPr>
          <a:xfrm>
            <a:off x="8028384" y="5962505"/>
            <a:ext cx="720080" cy="682376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K:\ProPowerPoint\Шаблоны\В работе\Химия\Himia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Химик-лаборант.g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91680" y="4550740"/>
            <a:ext cx="2003673" cy="2307260"/>
          </a:xfrm>
          <a:prstGeom prst="rect">
            <a:avLst/>
          </a:prstGeom>
        </p:spPr>
      </p:pic>
      <p:pic>
        <p:nvPicPr>
          <p:cNvPr id="11" name="Рисунок 10" descr="chemclock1.jp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20272" y="5129808"/>
            <a:ext cx="1728192" cy="1728192"/>
          </a:xfrm>
          <a:prstGeom prst="rect">
            <a:avLst/>
          </a:prstGeom>
        </p:spPr>
      </p:pic>
      <p:sp>
        <p:nvSpPr>
          <p:cNvPr id="12" name="Выноска-облако 11"/>
          <p:cNvSpPr/>
          <p:nvPr/>
        </p:nvSpPr>
        <p:spPr>
          <a:xfrm>
            <a:off x="1763688" y="188640"/>
            <a:ext cx="7056784" cy="3888432"/>
          </a:xfrm>
          <a:prstGeom prst="cloudCallout">
            <a:avLst>
              <a:gd name="adj1" fmla="val -25687"/>
              <a:gd name="adj2" fmla="val 74419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>
              <a:solidFill>
                <a:schemeClr val="tx1"/>
              </a:solidFill>
            </a:endParaRPr>
          </a:p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Ребята, чтобы делать интересные опыты, необходимы знания по химии!  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Проверьте себя по теме «Валентность химических элементов», заодно потренируетесь!  </a:t>
            </a:r>
          </a:p>
          <a:p>
            <a:pPr algn="ctr"/>
            <a:endParaRPr lang="ru-RU" dirty="0"/>
          </a:p>
        </p:txBody>
      </p:sp>
      <p:sp>
        <p:nvSpPr>
          <p:cNvPr id="15" name="Выноска-облако 14"/>
          <p:cNvSpPr/>
          <p:nvPr/>
        </p:nvSpPr>
        <p:spPr>
          <a:xfrm>
            <a:off x="4067944" y="4725144"/>
            <a:ext cx="2808312" cy="1728192"/>
          </a:xfrm>
          <a:prstGeom prst="cloudCallout">
            <a:avLst>
              <a:gd name="adj1" fmla="val -66531"/>
              <a:gd name="adj2" fmla="val -6325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Кнопка «часы» – переход на следующий слайд.        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K:\ProPowerPoint\Шаблоны\В работе\Химия\HimiaPrin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Химик-лаборант.g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91680" y="4550740"/>
            <a:ext cx="2003673" cy="2307260"/>
          </a:xfrm>
          <a:prstGeom prst="rect">
            <a:avLst/>
          </a:prstGeom>
        </p:spPr>
      </p:pic>
      <p:pic>
        <p:nvPicPr>
          <p:cNvPr id="11" name="Рисунок 10" descr="chemclock1.jp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19664" y="5229200"/>
            <a:ext cx="1628800" cy="1628800"/>
          </a:xfrm>
          <a:prstGeom prst="rect">
            <a:avLst/>
          </a:prstGeom>
        </p:spPr>
      </p:pic>
      <p:sp>
        <p:nvSpPr>
          <p:cNvPr id="12" name="Выноска-облако 11"/>
          <p:cNvSpPr/>
          <p:nvPr/>
        </p:nvSpPr>
        <p:spPr>
          <a:xfrm>
            <a:off x="1763688" y="188640"/>
            <a:ext cx="7056784" cy="3888432"/>
          </a:xfrm>
          <a:prstGeom prst="cloudCallout">
            <a:avLst>
              <a:gd name="adj1" fmla="val -25687"/>
              <a:gd name="adj2" fmla="val 74419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>
              <a:solidFill>
                <a:schemeClr val="tx1"/>
              </a:solidFill>
            </a:endParaRPr>
          </a:p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Если вам необходимо повторить тему, пройдите по ссылке </a:t>
            </a:r>
            <a:r>
              <a:rPr lang="en-US" sz="2400" b="1" dirty="0" smtClean="0">
                <a:solidFill>
                  <a:schemeClr val="tx1"/>
                </a:solidFill>
                <a:hlinkClick r:id="rId5"/>
              </a:rPr>
              <a:t>https://www.youtube.com/watch?v=oi51MwDBzZo</a:t>
            </a:r>
            <a:endParaRPr lang="ru-RU" sz="2400" b="1" dirty="0" smtClean="0">
              <a:solidFill>
                <a:schemeClr val="tx1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15" name="Выноска-облако 14"/>
          <p:cNvSpPr/>
          <p:nvPr/>
        </p:nvSpPr>
        <p:spPr>
          <a:xfrm>
            <a:off x="4069567" y="4365104"/>
            <a:ext cx="2808312" cy="1982138"/>
          </a:xfrm>
          <a:prstGeom prst="cloudCallout">
            <a:avLst>
              <a:gd name="adj1" fmla="val -75059"/>
              <a:gd name="adj2" fmla="val 10682"/>
            </a:avLst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</a:rPr>
              <a:t>Если вы уверены в себе, приступайте к тесту, жмите на часы!</a:t>
            </a:r>
          </a:p>
        </p:txBody>
      </p:sp>
      <p:sp>
        <p:nvSpPr>
          <p:cNvPr id="2" name="Стрелка вправо 1"/>
          <p:cNvSpPr/>
          <p:nvPr/>
        </p:nvSpPr>
        <p:spPr>
          <a:xfrm>
            <a:off x="5724128" y="5641447"/>
            <a:ext cx="133844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179812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Химия\HimiaPrint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23528" y="188640"/>
            <a:ext cx="6840760" cy="1152128"/>
          </a:xfrm>
          <a:prstGeom prst="rect">
            <a:avLst/>
          </a:prstGeom>
          <a:solidFill>
            <a:srgbClr val="5DBAFF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Валентность кислорода в большинстве соединений </a:t>
            </a:r>
            <a:endParaRPr lang="ru-RU" sz="32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555776" y="3861048"/>
            <a:ext cx="2304256" cy="64807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002060"/>
                </a:solidFill>
              </a:rPr>
              <a:t>I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99592" y="2564904"/>
            <a:ext cx="2304256" cy="64807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851920" y="1844824"/>
            <a:ext cx="2304256" cy="64807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002060"/>
                </a:solidFill>
              </a:rPr>
              <a:t>III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11560" y="1628800"/>
            <a:ext cx="6264696" cy="295232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Выноска-облако 14"/>
          <p:cNvSpPr/>
          <p:nvPr/>
        </p:nvSpPr>
        <p:spPr>
          <a:xfrm>
            <a:off x="2339752" y="5445224"/>
            <a:ext cx="2462788" cy="1152128"/>
          </a:xfrm>
          <a:prstGeom prst="cloudCallout">
            <a:avLst>
              <a:gd name="adj1" fmla="val -62978"/>
              <a:gd name="adj2" fmla="val -43651"/>
            </a:avLst>
          </a:prstGeom>
          <a:solidFill>
            <a:srgbClr val="FF2D2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Ошибка!</a:t>
            </a:r>
            <a:endParaRPr lang="ru-RU" sz="2400" b="1" dirty="0"/>
          </a:p>
        </p:txBody>
      </p:sp>
      <p:pic>
        <p:nvPicPr>
          <p:cNvPr id="16" name="Рисунок 15" descr="Химик-лаборант.g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9512" y="4509120"/>
            <a:ext cx="1634158" cy="1881758"/>
          </a:xfrm>
          <a:prstGeom prst="rect">
            <a:avLst/>
          </a:prstGeom>
        </p:spPr>
      </p:pic>
      <p:sp>
        <p:nvSpPr>
          <p:cNvPr id="18" name="Прямоугольник 17"/>
          <p:cNvSpPr/>
          <p:nvPr/>
        </p:nvSpPr>
        <p:spPr>
          <a:xfrm>
            <a:off x="827584" y="2420888"/>
            <a:ext cx="2448272" cy="100811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002060"/>
                </a:solidFill>
              </a:rPr>
              <a:t>II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19" name="Выноска-облако 18"/>
          <p:cNvSpPr/>
          <p:nvPr/>
        </p:nvSpPr>
        <p:spPr>
          <a:xfrm>
            <a:off x="2339752" y="5445224"/>
            <a:ext cx="2462788" cy="1152128"/>
          </a:xfrm>
          <a:prstGeom prst="cloudCallout">
            <a:avLst>
              <a:gd name="adj1" fmla="val -62978"/>
              <a:gd name="adj2" fmla="val -43651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Молодец!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12" name="Рисунок 11" descr="chemclock1.jp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92080" y="4797152"/>
            <a:ext cx="1872208" cy="1872208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Ошибк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1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relest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15" grpId="0" animBg="1"/>
      <p:bldP spid="15" grpId="1" animBg="1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Химия\HimiaPrint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23528" y="188640"/>
            <a:ext cx="6840760" cy="1152128"/>
          </a:xfrm>
          <a:prstGeom prst="rect">
            <a:avLst/>
          </a:prstGeom>
          <a:solidFill>
            <a:srgbClr val="5DBAFF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/>
              <a:t>Валентность кислорода в большинстве соединений </a:t>
            </a:r>
            <a:endParaRPr lang="ru-RU" sz="32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555776" y="3861048"/>
            <a:ext cx="2304256" cy="64807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002060"/>
                </a:solidFill>
              </a:rPr>
              <a:t>I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99592" y="2564904"/>
            <a:ext cx="2304256" cy="64807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3851920" y="1844824"/>
            <a:ext cx="2304256" cy="64807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002060"/>
                </a:solidFill>
              </a:rPr>
              <a:t>III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11560" y="1628800"/>
            <a:ext cx="6264696" cy="295232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Выноска-облако 14"/>
          <p:cNvSpPr/>
          <p:nvPr/>
        </p:nvSpPr>
        <p:spPr>
          <a:xfrm>
            <a:off x="2339752" y="5445224"/>
            <a:ext cx="2462788" cy="1152128"/>
          </a:xfrm>
          <a:prstGeom prst="cloudCallout">
            <a:avLst>
              <a:gd name="adj1" fmla="val -62978"/>
              <a:gd name="adj2" fmla="val -43651"/>
            </a:avLst>
          </a:prstGeom>
          <a:solidFill>
            <a:srgbClr val="FF2D2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Ошибка!</a:t>
            </a:r>
            <a:endParaRPr lang="ru-RU" sz="2400" b="1" dirty="0"/>
          </a:p>
        </p:txBody>
      </p:sp>
      <p:pic>
        <p:nvPicPr>
          <p:cNvPr id="16" name="Рисунок 15" descr="Химик-лаборант.g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9512" y="4509120"/>
            <a:ext cx="1634158" cy="1881758"/>
          </a:xfrm>
          <a:prstGeom prst="rect">
            <a:avLst/>
          </a:prstGeom>
        </p:spPr>
      </p:pic>
      <p:sp>
        <p:nvSpPr>
          <p:cNvPr id="18" name="Прямоугольник 17"/>
          <p:cNvSpPr/>
          <p:nvPr/>
        </p:nvSpPr>
        <p:spPr>
          <a:xfrm>
            <a:off x="827584" y="2420888"/>
            <a:ext cx="2448272" cy="100811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002060"/>
                </a:solidFill>
              </a:rPr>
              <a:t>II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19" name="Выноска-облако 18"/>
          <p:cNvSpPr/>
          <p:nvPr/>
        </p:nvSpPr>
        <p:spPr>
          <a:xfrm>
            <a:off x="2339752" y="5445224"/>
            <a:ext cx="2462788" cy="1152128"/>
          </a:xfrm>
          <a:prstGeom prst="cloudCallout">
            <a:avLst>
              <a:gd name="adj1" fmla="val -62978"/>
              <a:gd name="adj2" fmla="val -43651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Молодец!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12" name="Рисунок 11" descr="chemclock1.jp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92080" y="4797152"/>
            <a:ext cx="1872208" cy="1872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0501194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Ошибк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1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relest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15" grpId="0" animBg="1"/>
      <p:bldP spid="15" grpId="1" animBg="1"/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Химия\HimiaPrint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-17140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23528" y="188640"/>
            <a:ext cx="6840760" cy="1152128"/>
          </a:xfrm>
          <a:prstGeom prst="rect">
            <a:avLst/>
          </a:prstGeom>
          <a:solidFill>
            <a:srgbClr val="5DBAFF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/>
              <a:t>Постоянную валентность в соединениях, равную </a:t>
            </a:r>
            <a:r>
              <a:rPr lang="en-US" sz="2800" b="1" dirty="0" smtClean="0"/>
              <a:t>I</a:t>
            </a:r>
            <a:r>
              <a:rPr lang="ru-RU" sz="2800" b="1" dirty="0" smtClean="0"/>
              <a:t>, имеют элементы</a:t>
            </a:r>
            <a:endParaRPr lang="ru-RU" sz="28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043608" y="1988840"/>
            <a:ext cx="2304256" cy="64807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002060"/>
                </a:solidFill>
              </a:rPr>
              <a:t>Na, Cu, </a:t>
            </a:r>
            <a:r>
              <a:rPr lang="en-US" sz="3200" b="1" dirty="0" err="1" smtClean="0">
                <a:solidFill>
                  <a:srgbClr val="002060"/>
                </a:solidFill>
              </a:rPr>
              <a:t>Cl</a:t>
            </a:r>
            <a:r>
              <a:rPr lang="en-US" sz="3200" b="1" dirty="0" smtClean="0">
                <a:solidFill>
                  <a:srgbClr val="002060"/>
                </a:solidFill>
              </a:rPr>
              <a:t>, S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067944" y="1988840"/>
            <a:ext cx="2304256" cy="64807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002060"/>
                </a:solidFill>
              </a:rPr>
              <a:t>Na, P, K, Li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483768" y="3429000"/>
            <a:ext cx="2304256" cy="64807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 rot="10800000" flipV="1">
            <a:off x="683568" y="1700808"/>
            <a:ext cx="5904656" cy="252028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5" name="Выноска-облако 14"/>
          <p:cNvSpPr/>
          <p:nvPr/>
        </p:nvSpPr>
        <p:spPr>
          <a:xfrm>
            <a:off x="2339752" y="5445224"/>
            <a:ext cx="2462788" cy="1152128"/>
          </a:xfrm>
          <a:prstGeom prst="cloudCallout">
            <a:avLst>
              <a:gd name="adj1" fmla="val -62978"/>
              <a:gd name="adj2" fmla="val -43651"/>
            </a:avLst>
          </a:prstGeom>
          <a:solidFill>
            <a:srgbClr val="FF2D2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Ошибка!</a:t>
            </a:r>
            <a:endParaRPr lang="ru-RU" sz="2400" b="1" dirty="0"/>
          </a:p>
        </p:txBody>
      </p:sp>
      <p:pic>
        <p:nvPicPr>
          <p:cNvPr id="16" name="Рисунок 15" descr="Химик-лаборант.g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9512" y="4509120"/>
            <a:ext cx="1634158" cy="1881758"/>
          </a:xfrm>
          <a:prstGeom prst="rect">
            <a:avLst/>
          </a:prstGeom>
        </p:spPr>
      </p:pic>
      <p:sp>
        <p:nvSpPr>
          <p:cNvPr id="18" name="Прямоугольник 17"/>
          <p:cNvSpPr/>
          <p:nvPr/>
        </p:nvSpPr>
        <p:spPr>
          <a:xfrm>
            <a:off x="2411760" y="3356992"/>
            <a:ext cx="2448272" cy="79208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002060"/>
                </a:solidFill>
              </a:rPr>
              <a:t>Na</a:t>
            </a:r>
            <a:r>
              <a:rPr lang="ru-RU" sz="3200" b="1" dirty="0" smtClean="0">
                <a:solidFill>
                  <a:srgbClr val="002060"/>
                </a:solidFill>
              </a:rPr>
              <a:t>, </a:t>
            </a:r>
            <a:r>
              <a:rPr lang="en-US" sz="3200" b="1" dirty="0" smtClean="0">
                <a:solidFill>
                  <a:srgbClr val="002060"/>
                </a:solidFill>
              </a:rPr>
              <a:t>K</a:t>
            </a:r>
            <a:r>
              <a:rPr lang="ru-RU" sz="3200" b="1" dirty="0" smtClean="0">
                <a:solidFill>
                  <a:srgbClr val="002060"/>
                </a:solidFill>
              </a:rPr>
              <a:t>,</a:t>
            </a:r>
            <a:r>
              <a:rPr lang="en-US" sz="3200" b="1" dirty="0" smtClean="0">
                <a:solidFill>
                  <a:srgbClr val="002060"/>
                </a:solidFill>
              </a:rPr>
              <a:t> H</a:t>
            </a:r>
            <a:r>
              <a:rPr lang="ru-RU" sz="3200" b="1" dirty="0" smtClean="0">
                <a:solidFill>
                  <a:srgbClr val="002060"/>
                </a:solidFill>
              </a:rPr>
              <a:t>,</a:t>
            </a:r>
            <a:r>
              <a:rPr lang="en-US" sz="3200" b="1" dirty="0" smtClean="0">
                <a:solidFill>
                  <a:srgbClr val="002060"/>
                </a:solidFill>
              </a:rPr>
              <a:t> Li</a:t>
            </a:r>
            <a:r>
              <a:rPr lang="ru-RU" sz="3200" b="1" dirty="0" smtClean="0">
                <a:solidFill>
                  <a:srgbClr val="002060"/>
                </a:solidFill>
              </a:rPr>
              <a:t> 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19" name="Выноска-облако 18"/>
          <p:cNvSpPr/>
          <p:nvPr/>
        </p:nvSpPr>
        <p:spPr>
          <a:xfrm>
            <a:off x="2339752" y="5445224"/>
            <a:ext cx="2462788" cy="1152128"/>
          </a:xfrm>
          <a:prstGeom prst="cloudCallout">
            <a:avLst>
              <a:gd name="adj1" fmla="val -62978"/>
              <a:gd name="adj2" fmla="val -43651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Молодец!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12" name="Рисунок 11" descr="chemclock1.jp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92080" y="4725144"/>
            <a:ext cx="1944216" cy="1944216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Ошибк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1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relest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15" grpId="0" animBg="1"/>
      <p:bldP spid="15" grpId="1" animBg="1"/>
      <p:bldP spid="1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Химия\HimiaPrint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23528" y="188640"/>
            <a:ext cx="6840760" cy="1152128"/>
          </a:xfrm>
          <a:prstGeom prst="rect">
            <a:avLst/>
          </a:prstGeom>
          <a:solidFill>
            <a:srgbClr val="5DBAFF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Постоянную валентность в соединениях, равную </a:t>
            </a:r>
            <a:r>
              <a:rPr lang="en-US" sz="2800" b="1" dirty="0" smtClean="0">
                <a:solidFill>
                  <a:schemeClr val="bg1"/>
                </a:solidFill>
              </a:rPr>
              <a:t>II</a:t>
            </a:r>
            <a:r>
              <a:rPr lang="ru-RU" sz="2800" b="1" dirty="0" smtClean="0">
                <a:solidFill>
                  <a:schemeClr val="bg1"/>
                </a:solidFill>
              </a:rPr>
              <a:t>, имеют элементы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71600" y="1988840"/>
            <a:ext cx="2304256" cy="64807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002060"/>
                </a:solidFill>
              </a:rPr>
              <a:t>O, Be, Cu, H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699792" y="2996952"/>
            <a:ext cx="2304256" cy="64807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002060"/>
                </a:solidFill>
              </a:rPr>
              <a:t>O, Fe, Zn, K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283968" y="1988840"/>
            <a:ext cx="2304256" cy="64807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827584" y="1772816"/>
            <a:ext cx="5976664" cy="216024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Выноска-облако 14"/>
          <p:cNvSpPr/>
          <p:nvPr/>
        </p:nvSpPr>
        <p:spPr>
          <a:xfrm>
            <a:off x="2339752" y="5445224"/>
            <a:ext cx="2462788" cy="1152128"/>
          </a:xfrm>
          <a:prstGeom prst="cloudCallout">
            <a:avLst>
              <a:gd name="adj1" fmla="val -62978"/>
              <a:gd name="adj2" fmla="val -43651"/>
            </a:avLst>
          </a:prstGeom>
          <a:solidFill>
            <a:srgbClr val="FF2D2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Ошибка!</a:t>
            </a:r>
            <a:endParaRPr lang="ru-RU" sz="2400" b="1" dirty="0"/>
          </a:p>
        </p:txBody>
      </p:sp>
      <p:pic>
        <p:nvPicPr>
          <p:cNvPr id="16" name="Рисунок 15" descr="Химик-лаборант.g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9512" y="4509120"/>
            <a:ext cx="1634158" cy="1881758"/>
          </a:xfrm>
          <a:prstGeom prst="rect">
            <a:avLst/>
          </a:prstGeom>
        </p:spPr>
      </p:pic>
      <p:sp>
        <p:nvSpPr>
          <p:cNvPr id="18" name="Прямоугольник 17"/>
          <p:cNvSpPr/>
          <p:nvPr/>
        </p:nvSpPr>
        <p:spPr>
          <a:xfrm>
            <a:off x="4211960" y="1916832"/>
            <a:ext cx="2520280" cy="79208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002060"/>
                </a:solidFill>
              </a:rPr>
              <a:t>Ca, O, </a:t>
            </a:r>
            <a:r>
              <a:rPr lang="en-US" sz="3200" b="1" dirty="0" err="1" smtClean="0">
                <a:solidFill>
                  <a:srgbClr val="002060"/>
                </a:solidFill>
              </a:rPr>
              <a:t>Ba</a:t>
            </a:r>
            <a:r>
              <a:rPr lang="en-US" sz="3200" b="1" dirty="0" smtClean="0">
                <a:solidFill>
                  <a:srgbClr val="002060"/>
                </a:solidFill>
              </a:rPr>
              <a:t>, Mg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19" name="Выноска-облако 18"/>
          <p:cNvSpPr/>
          <p:nvPr/>
        </p:nvSpPr>
        <p:spPr>
          <a:xfrm>
            <a:off x="2339752" y="5445224"/>
            <a:ext cx="2462788" cy="1152128"/>
          </a:xfrm>
          <a:prstGeom prst="cloudCallout">
            <a:avLst>
              <a:gd name="adj1" fmla="val -62978"/>
              <a:gd name="adj2" fmla="val -43651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Молодец!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12" name="Рисунок 11" descr="chemclock1.jp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92080" y="4797152"/>
            <a:ext cx="1872208" cy="1872208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Ошибк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1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relest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15" grpId="0" animBg="1"/>
      <p:bldP spid="15" grpId="1" animBg="1"/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Химия\HimiaPrint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23528" y="188640"/>
            <a:ext cx="6840760" cy="1152128"/>
          </a:xfrm>
          <a:prstGeom prst="rect">
            <a:avLst/>
          </a:prstGeom>
          <a:solidFill>
            <a:srgbClr val="5DBAFF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Постоянную валентность в соединениях, равную </a:t>
            </a:r>
            <a:r>
              <a:rPr lang="en-US" sz="2800" b="1" dirty="0" smtClean="0">
                <a:solidFill>
                  <a:schemeClr val="bg1"/>
                </a:solidFill>
              </a:rPr>
              <a:t>III</a:t>
            </a:r>
            <a:r>
              <a:rPr lang="ru-RU" sz="2800" b="1" dirty="0" smtClean="0">
                <a:solidFill>
                  <a:schemeClr val="bg1"/>
                </a:solidFill>
              </a:rPr>
              <a:t>, имеют элементы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55776" y="2132856"/>
            <a:ext cx="2304256" cy="64807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002060"/>
                </a:solidFill>
              </a:rPr>
              <a:t>Al, Fe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995936" y="3356992"/>
            <a:ext cx="2304256" cy="64807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002060"/>
                </a:solidFill>
              </a:rPr>
              <a:t>Fe, Cr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259632" y="3356992"/>
            <a:ext cx="2304256" cy="64807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1115616" y="1844824"/>
            <a:ext cx="5328592" cy="244827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Выноска-облако 14"/>
          <p:cNvSpPr/>
          <p:nvPr/>
        </p:nvSpPr>
        <p:spPr>
          <a:xfrm>
            <a:off x="2339752" y="5445224"/>
            <a:ext cx="2462788" cy="1152128"/>
          </a:xfrm>
          <a:prstGeom prst="cloudCallout">
            <a:avLst>
              <a:gd name="adj1" fmla="val -62978"/>
              <a:gd name="adj2" fmla="val -43651"/>
            </a:avLst>
          </a:prstGeom>
          <a:solidFill>
            <a:srgbClr val="FF2D2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Ошибка!</a:t>
            </a:r>
            <a:endParaRPr lang="ru-RU" sz="2400" b="1" dirty="0"/>
          </a:p>
        </p:txBody>
      </p:sp>
      <p:pic>
        <p:nvPicPr>
          <p:cNvPr id="16" name="Рисунок 15" descr="Химик-лаборант.g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9512" y="4509120"/>
            <a:ext cx="1634158" cy="1881758"/>
          </a:xfrm>
          <a:prstGeom prst="rect">
            <a:avLst/>
          </a:prstGeom>
        </p:spPr>
      </p:pic>
      <p:sp>
        <p:nvSpPr>
          <p:cNvPr id="18" name="Прямоугольник 17"/>
          <p:cNvSpPr/>
          <p:nvPr/>
        </p:nvSpPr>
        <p:spPr>
          <a:xfrm>
            <a:off x="971600" y="3140968"/>
            <a:ext cx="2664296" cy="1080120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002060"/>
                </a:solidFill>
              </a:rPr>
              <a:t>B, Al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19" name="Выноска-облако 18"/>
          <p:cNvSpPr/>
          <p:nvPr/>
        </p:nvSpPr>
        <p:spPr>
          <a:xfrm>
            <a:off x="2339752" y="5445224"/>
            <a:ext cx="2462788" cy="1152128"/>
          </a:xfrm>
          <a:prstGeom prst="cloudCallout">
            <a:avLst>
              <a:gd name="adj1" fmla="val -62978"/>
              <a:gd name="adj2" fmla="val -43651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Молодец!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12" name="Рисунок 11" descr="chemclock1.jp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92080" y="4797152"/>
            <a:ext cx="1872208" cy="1872208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Ошибк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1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relest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15" grpId="0" animBg="1"/>
      <p:bldP spid="15" grpId="1" animBg="1"/>
      <p:bldP spid="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K:\ProPowerPoint\Шаблоны\В работе\Химия\HimiaPrint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23528" y="188640"/>
            <a:ext cx="6840760" cy="1152128"/>
          </a:xfrm>
          <a:prstGeom prst="rect">
            <a:avLst/>
          </a:prstGeom>
          <a:solidFill>
            <a:srgbClr val="5DBAFF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</a:rPr>
              <a:t>Валентность железа в соединении </a:t>
            </a:r>
            <a:r>
              <a:rPr lang="en-US" sz="2800" b="1" dirty="0" smtClean="0">
                <a:solidFill>
                  <a:schemeClr val="bg1"/>
                </a:solidFill>
              </a:rPr>
              <a:t>Fe</a:t>
            </a:r>
            <a:r>
              <a:rPr lang="en-US" sz="2000" b="1" dirty="0" smtClean="0">
                <a:solidFill>
                  <a:schemeClr val="bg1"/>
                </a:solidFill>
              </a:rPr>
              <a:t>2</a:t>
            </a:r>
            <a:r>
              <a:rPr lang="en-US" sz="2800" b="1" dirty="0" smtClean="0">
                <a:solidFill>
                  <a:schemeClr val="bg1"/>
                </a:solidFill>
              </a:rPr>
              <a:t>O</a:t>
            </a:r>
            <a:r>
              <a:rPr lang="en-US" sz="2000" b="1" dirty="0" smtClean="0">
                <a:solidFill>
                  <a:schemeClr val="bg1"/>
                </a:solidFill>
              </a:rPr>
              <a:t>3</a:t>
            </a:r>
            <a:r>
              <a:rPr lang="en-US" sz="2800" b="1" dirty="0" smtClean="0">
                <a:solidFill>
                  <a:schemeClr val="bg1"/>
                </a:solidFill>
              </a:rPr>
              <a:t> </a:t>
            </a:r>
            <a:r>
              <a:rPr lang="ru-RU" sz="2800" b="1" dirty="0" smtClean="0">
                <a:solidFill>
                  <a:schemeClr val="bg1"/>
                </a:solidFill>
              </a:rPr>
              <a:t>равна</a:t>
            </a:r>
            <a:endParaRPr lang="ru-RU" sz="2800" b="1" dirty="0">
              <a:solidFill>
                <a:schemeClr val="bg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1916832"/>
            <a:ext cx="2304256" cy="64807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002060"/>
                </a:solidFill>
              </a:rPr>
              <a:t>I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483768" y="2780928"/>
            <a:ext cx="2304256" cy="64807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002060"/>
                </a:solidFill>
              </a:rPr>
              <a:t>II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355976" y="3645024"/>
            <a:ext cx="2304256" cy="64807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323528" y="1772816"/>
            <a:ext cx="6624736" cy="2808312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Выноска-облако 14"/>
          <p:cNvSpPr/>
          <p:nvPr/>
        </p:nvSpPr>
        <p:spPr>
          <a:xfrm>
            <a:off x="2339752" y="5445224"/>
            <a:ext cx="2462788" cy="1152128"/>
          </a:xfrm>
          <a:prstGeom prst="cloudCallout">
            <a:avLst>
              <a:gd name="adj1" fmla="val -62978"/>
              <a:gd name="adj2" fmla="val -43651"/>
            </a:avLst>
          </a:prstGeom>
          <a:solidFill>
            <a:srgbClr val="FF2D2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/>
              <a:t>Ошибка!</a:t>
            </a:r>
            <a:endParaRPr lang="ru-RU" sz="2400" b="1" dirty="0"/>
          </a:p>
        </p:txBody>
      </p:sp>
      <p:pic>
        <p:nvPicPr>
          <p:cNvPr id="16" name="Рисунок 15" descr="Химик-лаборант.g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9512" y="4509120"/>
            <a:ext cx="1634158" cy="1881758"/>
          </a:xfrm>
          <a:prstGeom prst="rect">
            <a:avLst/>
          </a:prstGeom>
        </p:spPr>
      </p:pic>
      <p:sp>
        <p:nvSpPr>
          <p:cNvPr id="18" name="Прямоугольник 17"/>
          <p:cNvSpPr/>
          <p:nvPr/>
        </p:nvSpPr>
        <p:spPr>
          <a:xfrm>
            <a:off x="4211960" y="3573016"/>
            <a:ext cx="2592288" cy="792088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002060"/>
                </a:solidFill>
              </a:rPr>
              <a:t>III</a:t>
            </a:r>
            <a:endParaRPr lang="ru-RU" sz="3200" b="1" dirty="0">
              <a:solidFill>
                <a:srgbClr val="002060"/>
              </a:solidFill>
            </a:endParaRPr>
          </a:p>
        </p:txBody>
      </p:sp>
      <p:sp>
        <p:nvSpPr>
          <p:cNvPr id="19" name="Выноска-облако 18"/>
          <p:cNvSpPr/>
          <p:nvPr/>
        </p:nvSpPr>
        <p:spPr>
          <a:xfrm>
            <a:off x="2339752" y="5445224"/>
            <a:ext cx="2462788" cy="1152128"/>
          </a:xfrm>
          <a:prstGeom prst="cloudCallout">
            <a:avLst>
              <a:gd name="adj1" fmla="val -62978"/>
              <a:gd name="adj2" fmla="val -43651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Молодец!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12" name="Рисунок 11" descr="chemclock1.jpg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92080" y="4797152"/>
            <a:ext cx="1872208" cy="1872208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Ошибк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1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" fill="hold">
                      <p:stCondLst>
                        <p:cond delay="0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relest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  <p:bldLst>
      <p:bldP spid="15" grpId="0" animBg="1"/>
      <p:bldP spid="15" grpId="1" animBg="1"/>
      <p:bldP spid="19" grpId="0" animBg="1"/>
    </p:bldLst>
  </p:timing>
</p:sld>
</file>

<file path=ppt/theme/theme1.xml><?xml version="1.0" encoding="utf-8"?>
<a:theme xmlns:a="http://schemas.openxmlformats.org/drawingml/2006/main" name="Himia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Himia</Template>
  <TotalTime>545</TotalTime>
  <Words>362</Words>
  <Application>Microsoft Office PowerPoint</Application>
  <PresentationFormat>Экран (4:3)</PresentationFormat>
  <Paragraphs>88</Paragraphs>
  <Slides>16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1" baseType="lpstr">
      <vt:lpstr>Arial</vt:lpstr>
      <vt:lpstr>Ariston</vt:lpstr>
      <vt:lpstr>Calibri</vt:lpstr>
      <vt:lpstr>Wingdings</vt:lpstr>
      <vt:lpstr>Himia</vt:lpstr>
      <vt:lpstr>Тренажер  «Валентность» (химия, 8 класс)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Источники: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dc:description>http://propowerpoint.ru - Бесплатные шаблоны для презентаций. Полезные советы и уроки  PowerPoint .</dc:description>
  <cp:lastModifiedBy>Маришка</cp:lastModifiedBy>
  <cp:revision>123</cp:revision>
  <dcterms:created xsi:type="dcterms:W3CDTF">2015-11-30T19:04:54Z</dcterms:created>
  <dcterms:modified xsi:type="dcterms:W3CDTF">2021-03-27T21:24:57Z</dcterms:modified>
</cp:coreProperties>
</file>