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9" r:id="rId4"/>
  </p:sldMasterIdLst>
  <p:handoutMasterIdLst>
    <p:handoutMasterId r:id="rId27"/>
  </p:handoutMasterIdLst>
  <p:sldIdLst>
    <p:sldId id="263" r:id="rId5"/>
    <p:sldId id="261" r:id="rId6"/>
    <p:sldId id="274" r:id="rId7"/>
    <p:sldId id="268" r:id="rId8"/>
    <p:sldId id="275" r:id="rId9"/>
    <p:sldId id="271" r:id="rId10"/>
    <p:sldId id="276" r:id="rId11"/>
    <p:sldId id="272" r:id="rId12"/>
    <p:sldId id="277" r:id="rId13"/>
    <p:sldId id="273" r:id="rId14"/>
    <p:sldId id="280" r:id="rId15"/>
    <p:sldId id="278" r:id="rId16"/>
    <p:sldId id="281" r:id="rId17"/>
    <p:sldId id="270" r:id="rId18"/>
    <p:sldId id="282" r:id="rId19"/>
    <p:sldId id="279" r:id="rId20"/>
    <p:sldId id="284" r:id="rId21"/>
    <p:sldId id="283" r:id="rId22"/>
    <p:sldId id="286" r:id="rId23"/>
    <p:sldId id="285" r:id="rId24"/>
    <p:sldId id="287" r:id="rId25"/>
    <p:sldId id="26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6F64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2" d="100"/>
          <a:sy n="62" d="100"/>
        </p:scale>
        <p:origin x="66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1255119" y="2146434"/>
            <a:ext cx="9144000" cy="734096"/>
          </a:xfrm>
          <a:prstGeom prst="rect">
            <a:avLst/>
          </a:prstGeom>
        </p:spPr>
        <p:txBody>
          <a:bodyPr anchor="b"/>
          <a:lstStyle>
            <a:lvl1pPr algn="ctr">
              <a:defRPr sz="4400" b="1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7562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183" y="5793897"/>
            <a:ext cx="752263" cy="7548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985" y="5894125"/>
            <a:ext cx="918402" cy="6546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659" y="5753300"/>
            <a:ext cx="876946" cy="79548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262" y="5723064"/>
            <a:ext cx="752263" cy="825717"/>
          </a:xfrm>
          <a:prstGeom prst="rect">
            <a:avLst/>
          </a:prstGeom>
        </p:spPr>
      </p:pic>
      <p:pic>
        <p:nvPicPr>
          <p:cNvPr id="10" name="Рисунок 5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473" y="5808704"/>
            <a:ext cx="686646" cy="72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29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без_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744241" y="1988437"/>
            <a:ext cx="4727899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1645919" y="4087368"/>
            <a:ext cx="2743201" cy="100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  <a:prstDash val="sysDash"/>
          </a:ln>
        </p:spPr>
        <p:txBody>
          <a:bodyPr lIns="0" tIns="324000" rIns="0" bIns="0" anchor="ctr"/>
          <a:lstStyle>
            <a:lvl1pPr marL="0" indent="0" algn="ctr">
              <a:buFontTx/>
              <a:buNone/>
              <a:defRPr sz="2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827263" y="4087368"/>
            <a:ext cx="3115575" cy="100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  <a:prstDash val="sysDash"/>
          </a:ln>
        </p:spPr>
        <p:txBody>
          <a:bodyPr lIns="0" tIns="324000" rIns="0" bIns="0" anchor="ctr"/>
          <a:lstStyle>
            <a:lvl1pPr marL="0" indent="0" algn="ctr">
              <a:buFontTx/>
              <a:buNone/>
              <a:defRPr sz="2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588880" y="4087368"/>
            <a:ext cx="3038623" cy="100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  <a:prstDash val="sysDash"/>
          </a:ln>
        </p:spPr>
        <p:txBody>
          <a:bodyPr lIns="0" tIns="324000" rIns="0" bIns="0" anchor="ctr"/>
          <a:lstStyle>
            <a:lvl1pPr marL="0" indent="0" algn="ctr">
              <a:buFontTx/>
              <a:buNone/>
              <a:defRPr sz="2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744241" y="1988437"/>
            <a:ext cx="4727899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1645919" y="4087368"/>
            <a:ext cx="2743201" cy="100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  <a:prstDash val="sysDash"/>
          </a:ln>
        </p:spPr>
        <p:txBody>
          <a:bodyPr lIns="0" tIns="324000" rIns="0" bIns="0" anchor="ctr"/>
          <a:lstStyle>
            <a:lvl1pPr marL="0" indent="0" algn="ctr">
              <a:buFontTx/>
              <a:buNone/>
              <a:defRPr sz="2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827263" y="4087368"/>
            <a:ext cx="3115575" cy="100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  <a:prstDash val="sysDash"/>
          </a:ln>
        </p:spPr>
        <p:txBody>
          <a:bodyPr lIns="0" tIns="324000" rIns="0" bIns="0" anchor="ctr"/>
          <a:lstStyle>
            <a:lvl1pPr marL="0" indent="0" algn="ctr">
              <a:buFontTx/>
              <a:buNone/>
              <a:defRPr sz="2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588880" y="4087368"/>
            <a:ext cx="3038623" cy="100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  <a:prstDash val="sysDash"/>
          </a:ln>
        </p:spPr>
        <p:txBody>
          <a:bodyPr lIns="0" tIns="324000" rIns="0" bIns="0" anchor="ctr"/>
          <a:lstStyle>
            <a:lvl1pPr marL="0" indent="0" algn="ctr">
              <a:buFontTx/>
              <a:buNone/>
              <a:defRPr sz="2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279" y="5394914"/>
            <a:ext cx="815392" cy="11573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193" y="5653516"/>
            <a:ext cx="862687" cy="9003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504" y="5549544"/>
            <a:ext cx="811518" cy="10042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994" y="5653516"/>
            <a:ext cx="906111" cy="9003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687" y="5311561"/>
            <a:ext cx="758552" cy="124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91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744241" y="1988437"/>
            <a:ext cx="4727899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1645919" y="4087368"/>
            <a:ext cx="2743201" cy="100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  <a:prstDash val="sysDash"/>
          </a:ln>
        </p:spPr>
        <p:txBody>
          <a:bodyPr lIns="0" tIns="324000" rIns="0" bIns="0" anchor="ctr"/>
          <a:lstStyle>
            <a:lvl1pPr marL="0" indent="0" algn="ctr">
              <a:buFontTx/>
              <a:buNone/>
              <a:defRPr sz="2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827263" y="4087368"/>
            <a:ext cx="3115575" cy="100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  <a:prstDash val="sysDash"/>
          </a:ln>
        </p:spPr>
        <p:txBody>
          <a:bodyPr lIns="0" tIns="324000" rIns="0" bIns="0" anchor="ctr"/>
          <a:lstStyle>
            <a:lvl1pPr marL="0" indent="0" algn="ctr">
              <a:buFontTx/>
              <a:buNone/>
              <a:defRPr sz="2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588880" y="4087368"/>
            <a:ext cx="3038623" cy="100996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  <a:prstDash val="sysDash"/>
          </a:ln>
        </p:spPr>
        <p:txBody>
          <a:bodyPr lIns="0" tIns="324000" rIns="0" bIns="0" anchor="ctr"/>
          <a:lstStyle>
            <a:lvl1pPr marL="0" indent="0" algn="ctr">
              <a:buFontTx/>
              <a:buNone/>
              <a:defRPr sz="2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608" y="5489613"/>
            <a:ext cx="875309" cy="10618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275" y="5490138"/>
            <a:ext cx="823848" cy="10612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834" y="5621446"/>
            <a:ext cx="943301" cy="929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556" y="5315243"/>
            <a:ext cx="946083" cy="12361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029" y="5421664"/>
            <a:ext cx="941458" cy="112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69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480766" y="2343129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217" y="5631047"/>
            <a:ext cx="591214" cy="9050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366" y="5631047"/>
            <a:ext cx="739276" cy="9050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865" y="5631047"/>
            <a:ext cx="997786" cy="9050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187" y="5637383"/>
            <a:ext cx="777475" cy="8987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64" y="5631048"/>
            <a:ext cx="690665" cy="90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0" r:id="rId2"/>
    <p:sldLayoutId id="2147483696" r:id="rId3"/>
    <p:sldLayoutId id="2147483693" r:id="rId4"/>
    <p:sldLayoutId id="2147483686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37.png"/><Relationship Id="rId5" Type="http://schemas.openxmlformats.org/officeDocument/2006/relationships/slide" Target="slide11.xml"/><Relationship Id="rId10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39.png"/><Relationship Id="rId5" Type="http://schemas.openxmlformats.org/officeDocument/2006/relationships/slide" Target="slide13.xml"/><Relationship Id="rId10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41.png"/><Relationship Id="rId5" Type="http://schemas.openxmlformats.org/officeDocument/2006/relationships/slide" Target="slide15.xml"/><Relationship Id="rId10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43.png"/><Relationship Id="rId5" Type="http://schemas.openxmlformats.org/officeDocument/2006/relationships/slide" Target="slide17.xml"/><Relationship Id="rId10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45.png"/><Relationship Id="rId5" Type="http://schemas.openxmlformats.org/officeDocument/2006/relationships/slide" Target="slide19.xml"/><Relationship Id="rId10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" Target="slide3.xml"/><Relationship Id="rId7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7.png"/><Relationship Id="rId10" Type="http://schemas.openxmlformats.org/officeDocument/2006/relationships/image" Target="../media/image26.png"/><Relationship Id="rId4" Type="http://schemas.openxmlformats.org/officeDocument/2006/relationships/audio" Target="../media/audio3.wav"/><Relationship Id="rId9" Type="http://schemas.openxmlformats.org/officeDocument/2006/relationships/image" Target="../media/image2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47.png"/><Relationship Id="rId5" Type="http://schemas.openxmlformats.org/officeDocument/2006/relationships/slide" Target="slide21.xml"/><Relationship Id="rId10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31.png"/><Relationship Id="rId5" Type="http://schemas.openxmlformats.org/officeDocument/2006/relationships/slide" Target="slide5.xml"/><Relationship Id="rId10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33.png"/><Relationship Id="rId5" Type="http://schemas.openxmlformats.org/officeDocument/2006/relationships/slide" Target="slide7.xml"/><Relationship Id="rId10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35.png"/><Relationship Id="rId5" Type="http://schemas.openxmlformats.org/officeDocument/2006/relationships/slide" Target="slide9.xml"/><Relationship Id="rId10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5012" y="2682029"/>
            <a:ext cx="5599689" cy="1326859"/>
          </a:xfrm>
        </p:spPr>
        <p:txBody>
          <a:bodyPr/>
          <a:lstStyle/>
          <a:p>
            <a:r>
              <a:rPr lang="ru-RU" dirty="0" smtClean="0"/>
              <a:t>Викторина «Финансы в произведениях А.С. Пушкина»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Мазанова О.Ю., </a:t>
            </a:r>
            <a:r>
              <a:rPr lang="ru-RU" dirty="0" err="1" smtClean="0"/>
              <a:t>к.п.н</a:t>
            </a:r>
            <a:r>
              <a:rPr lang="ru-RU" dirty="0" smtClean="0"/>
              <a:t>., учитель УКП «РДБ» ГОУ РК «РЦО»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73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15" y="5707829"/>
            <a:ext cx="645624" cy="843585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992398" y="2778760"/>
            <a:ext cx="10162187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z="3200" dirty="0" smtClean="0">
                <a:latin typeface="+mn-lt"/>
              </a:rPr>
              <a:t>В какую сумму был оценен Савельичем заячий тулупчик, подаренный в 1773 г. Петрушей Гриневым разбойнику Пугачеву?</a:t>
            </a:r>
            <a:endParaRPr lang="ru-RU" sz="3200" dirty="0">
              <a:latin typeface="+mn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115452" y="4460292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1300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639545" y="4460292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100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4" name="Прямоугольник 33">
            <a:hlinkClick r:id="rId5" action="ppaction://hlinksldjump">
              <a:snd r:embed="rId6" name="chimes.wav"/>
            </a:hlinkClick>
          </p:cNvPr>
          <p:cNvSpPr/>
          <p:nvPr/>
        </p:nvSpPr>
        <p:spPr>
          <a:xfrm>
            <a:off x="8163639" y="4502276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15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руб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452" y="5768534"/>
            <a:ext cx="554784" cy="737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246" y="5686231"/>
            <a:ext cx="585267" cy="9022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0397" y="5768534"/>
            <a:ext cx="658425" cy="804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7706" y="5826451"/>
            <a:ext cx="536494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66433" y="122696"/>
            <a:ext cx="1693900" cy="257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5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3053" y="2685860"/>
            <a:ext cx="7464750" cy="1467193"/>
          </a:xfrm>
        </p:spPr>
        <p:txBody>
          <a:bodyPr>
            <a:noAutofit/>
          </a:bodyPr>
          <a:lstStyle/>
          <a:p>
            <a:pPr algn="l"/>
            <a:r>
              <a:rPr lang="ru-RU" sz="3000" dirty="0"/>
              <a:t>– Дочитывай, – сказал Пугачев. Секретарь продолжал</a:t>
            </a:r>
            <a:r>
              <a:rPr lang="ru-RU" sz="3000" dirty="0" smtClean="0"/>
              <a:t>: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dirty="0"/>
              <a:t>«Одеяло ситцевое, другое тафтяное на хлопчатой бумаге – четыре рубля</a:t>
            </a:r>
            <a:r>
              <a:rPr lang="ru-RU" sz="3000" dirty="0" smtClean="0"/>
              <a:t>.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dirty="0"/>
              <a:t>Шуба лисья, крытая алым ратином, 40 рублей</a:t>
            </a:r>
            <a:r>
              <a:rPr lang="ru-RU" sz="3000" dirty="0" smtClean="0"/>
              <a:t>.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dirty="0"/>
              <a:t>Еще заячий тулупчик, пожалованный твоей милости на постоялом дворе, </a:t>
            </a:r>
            <a:r>
              <a:rPr lang="ru-RU" sz="3000" b="1" dirty="0"/>
              <a:t>15 рублей</a:t>
            </a:r>
            <a:r>
              <a:rPr lang="ru-RU" sz="3000" dirty="0" smtClean="0"/>
              <a:t>».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dirty="0"/>
              <a:t>– Это что еще! – вскричал Пугачев, сверкнув огненными глазами.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803" y="1450445"/>
            <a:ext cx="2492591" cy="354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9332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15" y="5707829"/>
            <a:ext cx="645624" cy="843585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1115452" y="2615243"/>
            <a:ext cx="10162187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z="3200" dirty="0" err="1"/>
              <a:t>Германн</a:t>
            </a:r>
            <a:r>
              <a:rPr lang="ru-RU" sz="3200" dirty="0"/>
              <a:t> вынул из кармана банковый билет, и подал его </a:t>
            </a:r>
            <a:r>
              <a:rPr lang="ru-RU" sz="3200" dirty="0" err="1"/>
              <a:t>Чекалинскому</a:t>
            </a:r>
            <a:r>
              <a:rPr lang="ru-RU" sz="3200" dirty="0"/>
              <a:t>, который, бегло посмотрев его, положил на </a:t>
            </a:r>
            <a:r>
              <a:rPr lang="ru-RU" sz="3200" dirty="0" err="1"/>
              <a:t>Германнову</a:t>
            </a:r>
            <a:r>
              <a:rPr lang="ru-RU" sz="3200" dirty="0"/>
              <a:t> карту.</a:t>
            </a:r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994200" y="4460292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800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527837" y="4482669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2500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4" name="Прямоугольник 33">
            <a:hlinkClick r:id="rId5" action="ppaction://hlinksldjump">
              <a:snd r:embed="rId6" name="chimes.wav"/>
            </a:hlinkClick>
          </p:cNvPr>
          <p:cNvSpPr/>
          <p:nvPr/>
        </p:nvSpPr>
        <p:spPr>
          <a:xfrm>
            <a:off x="1182246" y="4445423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47 000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452" y="5768534"/>
            <a:ext cx="554784" cy="737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246" y="5686231"/>
            <a:ext cx="585267" cy="9022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0397" y="5768534"/>
            <a:ext cx="658425" cy="804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7706" y="5826451"/>
            <a:ext cx="536494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40706" y="50050"/>
            <a:ext cx="1688262" cy="237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3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407" y="2530877"/>
            <a:ext cx="5803077" cy="1467193"/>
          </a:xfrm>
        </p:spPr>
        <p:txBody>
          <a:bodyPr>
            <a:noAutofit/>
          </a:bodyPr>
          <a:lstStyle/>
          <a:p>
            <a:pPr algn="l"/>
            <a:r>
              <a:rPr lang="ru-RU" sz="3200" dirty="0"/>
              <a:t>— Сколько-с? — спросил, прищуриваясь, банкомет: — извините-с, я не разгляжу. </a:t>
            </a:r>
            <a:br>
              <a:rPr lang="ru-RU" sz="3200" dirty="0"/>
            </a:br>
            <a:r>
              <a:rPr lang="ru-RU" sz="3200" dirty="0"/>
              <a:t>— </a:t>
            </a:r>
            <a:r>
              <a:rPr lang="ru-RU" sz="3200" b="1" dirty="0"/>
              <a:t>Сорок семь тысяч</a:t>
            </a:r>
            <a:r>
              <a:rPr lang="ru-RU" sz="3200" dirty="0"/>
              <a:t>, — отвечал </a:t>
            </a:r>
            <a:r>
              <a:rPr lang="ru-RU" sz="3200" dirty="0" err="1"/>
              <a:t>Германн</a:t>
            </a:r>
            <a:r>
              <a:rPr lang="ru-RU" sz="3200" dirty="0"/>
              <a:t>. 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484" y="1720312"/>
            <a:ext cx="4609119" cy="255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687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15" y="5707829"/>
            <a:ext cx="645624" cy="843585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1109412" y="2486559"/>
            <a:ext cx="10120393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 fontScale="90000"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pPr algn="just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Дом же </a:t>
            </a:r>
            <a:r>
              <a:rPr lang="ru-RU" sz="3200" b="1" dirty="0" err="1">
                <a:solidFill>
                  <a:schemeClr val="accent4">
                    <a:lumMod val="50000"/>
                  </a:schemeClr>
                </a:solidFill>
                <a:latin typeface="+mn-lt"/>
              </a:rPr>
              <a:t>г.г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. 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Дубровских назад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сему  лет 30-ть от  случившегося  в их  селении  в ночное время пожара</a:t>
            </a:r>
            <a:b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</a:b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сгорел,  причем  сторонние  люди  допускали, что доходу  означенное 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спорное имение 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может  приносить, полагая  с того  времени в сложности,  ежегодно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не менее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как до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…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р.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950907" y="4464519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1 700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182246" y="4410757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100 000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4" name="Прямоугольник 33">
            <a:hlinkClick r:id="rId5" action="ppaction://hlinksldjump">
              <a:snd r:embed="rId6" name="chimes.wav"/>
            </a:hlinkClick>
          </p:cNvPr>
          <p:cNvSpPr/>
          <p:nvPr/>
        </p:nvSpPr>
        <p:spPr>
          <a:xfrm>
            <a:off x="4588879" y="4452974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2 000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452" y="5768534"/>
            <a:ext cx="554784" cy="737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246" y="5686231"/>
            <a:ext cx="585267" cy="9022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0397" y="5768534"/>
            <a:ext cx="658425" cy="804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7706" y="5826451"/>
            <a:ext cx="536494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93991" y="45846"/>
            <a:ext cx="1418253" cy="211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9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890" y="2577373"/>
            <a:ext cx="6323308" cy="1467193"/>
          </a:xfrm>
        </p:spPr>
        <p:txBody>
          <a:bodyPr>
            <a:noAutofit/>
          </a:bodyPr>
          <a:lstStyle/>
          <a:p>
            <a:pPr algn="just"/>
            <a:r>
              <a:rPr lang="ru-RU" sz="3200" dirty="0"/>
              <a:t>Дом же </a:t>
            </a:r>
            <a:r>
              <a:rPr lang="ru-RU" sz="3200" dirty="0" err="1"/>
              <a:t>г.г</a:t>
            </a:r>
            <a:r>
              <a:rPr lang="ru-RU" sz="3200" dirty="0"/>
              <a:t>.  </a:t>
            </a:r>
            <a:r>
              <a:rPr lang="ru-RU" sz="3200" dirty="0" smtClean="0"/>
              <a:t>Дубровских назад </a:t>
            </a:r>
            <a:r>
              <a:rPr lang="ru-RU" sz="3200" dirty="0"/>
              <a:t>сему  лет 30-ть от  случившегося  в их  селении  в ночное время </a:t>
            </a:r>
            <a:r>
              <a:rPr lang="ru-RU" sz="3200" dirty="0" smtClean="0"/>
              <a:t>пожара сгорел</a:t>
            </a:r>
            <a:r>
              <a:rPr lang="ru-RU" sz="3200" dirty="0"/>
              <a:t>,  причем  сторонние  люди  допускали, что доходу  означенное  </a:t>
            </a:r>
            <a:r>
              <a:rPr lang="ru-RU" sz="3200" dirty="0" smtClean="0"/>
              <a:t>спорное имение  </a:t>
            </a:r>
            <a:r>
              <a:rPr lang="ru-RU" sz="3200" dirty="0"/>
              <a:t>может  приносить, полагая  с того  времени в сложности,  ежегодно </a:t>
            </a:r>
            <a:r>
              <a:rPr lang="ru-RU" sz="3200" dirty="0" smtClean="0"/>
              <a:t>не менее </a:t>
            </a:r>
            <a:r>
              <a:rPr lang="ru-RU" sz="3200" dirty="0"/>
              <a:t>как </a:t>
            </a:r>
            <a:r>
              <a:rPr lang="ru-RU" sz="3200" b="1" dirty="0"/>
              <a:t>до </a:t>
            </a:r>
            <a:r>
              <a:rPr lang="ru-RU" sz="3200" b="1" dirty="0" smtClean="0"/>
              <a:t>2 000 </a:t>
            </a:r>
            <a:r>
              <a:rPr lang="ru-RU" sz="3200" b="1" dirty="0"/>
              <a:t>р.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496" y="1610585"/>
            <a:ext cx="3826159" cy="313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074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15" y="5707829"/>
            <a:ext cx="645624" cy="843585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1039670" y="2485291"/>
            <a:ext cx="10259878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z="3200" b="1" dirty="0" smtClean="0"/>
              <a:t>Труды какого известного экономиста своего времени читал Евгений Онегин?</a:t>
            </a:r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612609" y="4105732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Ричард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Кантильон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264435" y="4105732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Томас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Спенс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4" name="Прямоугольник 33">
            <a:hlinkClick r:id="rId5" action="ppaction://hlinksldjump">
              <a:snd r:embed="rId6" name="chimes.wav"/>
            </a:hlinkClick>
          </p:cNvPr>
          <p:cNvSpPr/>
          <p:nvPr/>
        </p:nvSpPr>
        <p:spPr>
          <a:xfrm>
            <a:off x="8085566" y="4105732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Адам Смит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452" y="5768534"/>
            <a:ext cx="554784" cy="737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246" y="5686231"/>
            <a:ext cx="585267" cy="9022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0397" y="5768534"/>
            <a:ext cx="658425" cy="804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7706" y="5826451"/>
            <a:ext cx="536494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17109" y="94833"/>
            <a:ext cx="1905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7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876" y="2608370"/>
            <a:ext cx="6736330" cy="1467193"/>
          </a:xfrm>
        </p:spPr>
        <p:txBody>
          <a:bodyPr>
            <a:noAutofit/>
          </a:bodyPr>
          <a:lstStyle/>
          <a:p>
            <a:pPr algn="l"/>
            <a:r>
              <a:rPr lang="ru-RU" sz="3200" dirty="0"/>
              <a:t>Бранил Гомера, </a:t>
            </a:r>
            <a:r>
              <a:rPr lang="ru-RU" sz="3200" dirty="0" err="1"/>
              <a:t>Феокрита</a:t>
            </a:r>
            <a:r>
              <a:rPr lang="ru-RU" sz="3200" dirty="0"/>
              <a:t>;</a:t>
            </a:r>
            <a:br>
              <a:rPr lang="ru-RU" sz="3200" dirty="0"/>
            </a:br>
            <a:r>
              <a:rPr lang="ru-RU" sz="3200" dirty="0"/>
              <a:t>Зато читал </a:t>
            </a:r>
            <a:r>
              <a:rPr lang="ru-RU" sz="3200" b="1" dirty="0"/>
              <a:t>Адама Смита</a:t>
            </a:r>
            <a:br>
              <a:rPr lang="ru-RU" sz="3200" b="1" dirty="0"/>
            </a:br>
            <a:r>
              <a:rPr lang="ru-RU" sz="3200" dirty="0"/>
              <a:t>И был глубокой эконом,</a:t>
            </a:r>
            <a:br>
              <a:rPr lang="ru-RU" sz="3200" dirty="0"/>
            </a:br>
            <a:r>
              <a:rPr lang="ru-RU" sz="3200" dirty="0"/>
              <a:t>То есть умел судить о том,</a:t>
            </a:r>
            <a:br>
              <a:rPr lang="ru-RU" sz="3200" dirty="0"/>
            </a:br>
            <a:r>
              <a:rPr lang="ru-RU" sz="3200" dirty="0"/>
              <a:t>Как государство богатеет,</a:t>
            </a:r>
            <a:br>
              <a:rPr lang="ru-RU" sz="3200" dirty="0"/>
            </a:br>
            <a:r>
              <a:rPr lang="ru-RU" sz="3200" dirty="0"/>
              <a:t>И чем живет, и почему</a:t>
            </a:r>
            <a:br>
              <a:rPr lang="ru-RU" sz="3200" dirty="0"/>
            </a:br>
            <a:r>
              <a:rPr lang="ru-RU" sz="3200" dirty="0"/>
              <a:t>Не нужно золота ему,</a:t>
            </a:r>
            <a:br>
              <a:rPr lang="ru-RU" sz="3200" dirty="0"/>
            </a:br>
            <a:r>
              <a:rPr lang="ru-RU" sz="3200" dirty="0"/>
              <a:t>Когда простой продукт имеет.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026" y="1808270"/>
            <a:ext cx="4713829" cy="263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1070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15" y="5707829"/>
            <a:ext cx="645624" cy="843585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1232042" y="2671125"/>
            <a:ext cx="9940840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 fontScale="90000"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dirty="0" smtClean="0"/>
              <a:t>Во сколько </a:t>
            </a:r>
            <a:r>
              <a:rPr lang="ru-RU" dirty="0"/>
              <a:t>обошлась рассказчику в повести «Станционный </a:t>
            </a:r>
            <a:r>
              <a:rPr lang="ru-RU" dirty="0" smtClean="0"/>
              <a:t>смотритель» </a:t>
            </a:r>
            <a:r>
              <a:rPr lang="ru-RU" dirty="0" smtClean="0"/>
              <a:t>последняя поездка в местечко, где располагалась некогда станция? 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840826" y="4395057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115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536434" y="4395057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35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4" name="Прямоугольник 33">
            <a:hlinkClick r:id="rId5" action="ppaction://hlinksldjump">
              <a:snd r:embed="rId6" name="chimes.wav"/>
            </a:hlinkClick>
          </p:cNvPr>
          <p:cNvSpPr/>
          <p:nvPr/>
        </p:nvSpPr>
        <p:spPr>
          <a:xfrm>
            <a:off x="1232042" y="4351042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7 руб.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452" y="5768534"/>
            <a:ext cx="554784" cy="737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246" y="5686231"/>
            <a:ext cx="585267" cy="9022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0397" y="5768534"/>
            <a:ext cx="658425" cy="804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7706" y="5826451"/>
            <a:ext cx="536494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82368" y="76151"/>
            <a:ext cx="1517518" cy="238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0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889" y="2561875"/>
            <a:ext cx="6989736" cy="1467193"/>
          </a:xfrm>
        </p:spPr>
        <p:txBody>
          <a:bodyPr>
            <a:noAutofit/>
          </a:bodyPr>
          <a:lstStyle/>
          <a:p>
            <a:pPr algn="l"/>
            <a:r>
              <a:rPr lang="ru-RU" sz="3200" dirty="0"/>
              <a:t>Я приехал в село при закате солнца и остановился у почтового домика. В сени (где некогда поцеловала меня бедная Дуня) вышла толстая баба и на вопросы мои отвечала, что старый смотритель с год как помер, что в доме его поселился пивовар, а что она жена </a:t>
            </a:r>
            <a:r>
              <a:rPr lang="ru-RU" sz="3200" dirty="0" err="1"/>
              <a:t>пивоварова</a:t>
            </a:r>
            <a:r>
              <a:rPr lang="ru-RU" sz="3200" dirty="0"/>
              <a:t>. Мне стало жаль моей напрасной поездки </a:t>
            </a:r>
            <a:r>
              <a:rPr lang="ru-RU" sz="3200" b="1" dirty="0"/>
              <a:t>и семи рублей</a:t>
            </a:r>
            <a:r>
              <a:rPr lang="ru-RU" sz="3200" dirty="0"/>
              <a:t>, издержанных даром.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1145" y="1313252"/>
            <a:ext cx="3367249" cy="430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300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hlinkClick r:id="rId3" action="ppaction://hlinksldjump">
              <a:snd r:embed="rId4" name="chimes.wav"/>
            </a:hlinkClick>
          </p:cNvPr>
          <p:cNvSpPr/>
          <p:nvPr/>
        </p:nvSpPr>
        <p:spPr>
          <a:xfrm>
            <a:off x="1309440" y="4333427"/>
            <a:ext cx="3185066" cy="137404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err="1">
                <a:solidFill>
                  <a:schemeClr val="accent4">
                    <a:lumMod val="50000"/>
                  </a:schemeClr>
                </a:solidFill>
              </a:rPr>
              <a:t>Шамаханскую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царицу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Garamond" panose="02020404030301010803" pitchFamily="18" charset="0"/>
              <a:cs typeface="Segoe UI Light" panose="020B0502040204020203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4506" y="4355023"/>
            <a:ext cx="3418817" cy="137404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Половину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тридевятого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царства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2000" dirty="0">
              <a:solidFill>
                <a:srgbClr val="FF0000"/>
              </a:solidFill>
              <a:latin typeface="Garamond" panose="02020404030301010803" pitchFamily="18" charset="0"/>
              <a:cs typeface="Segoe UI Light" panose="020B050204020402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88662" y="4333426"/>
            <a:ext cx="3114000" cy="137404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Хоромы с личной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охраной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Garamond" panose="02020404030301010803" pitchFamily="18" charset="0"/>
              <a:cs typeface="Segoe UI Light" panose="020B0502040204020203" pitchFamily="34" charset="0"/>
            </a:endParaRPr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162373" y="2520463"/>
            <a:ext cx="10197885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z="2400" b="1" dirty="0"/>
              <a:t>В «Сказке о золотом петушке» мудрец избавил царя </a:t>
            </a:r>
            <a:r>
              <a:rPr lang="ru-RU" sz="2400" b="1" dirty="0" err="1"/>
              <a:t>Дадона</a:t>
            </a:r>
            <a:r>
              <a:rPr lang="ru-RU" sz="2400" b="1" dirty="0"/>
              <a:t> от набегов соседей с помощью волшебного петушка. Золотая птица, сидя на высокой спице, издалека видела опасность и предупреждала о ней  царя. Враги не могли застать врасплох и победить </a:t>
            </a:r>
            <a:r>
              <a:rPr lang="ru-RU" sz="2400" b="1" dirty="0" err="1"/>
              <a:t>Дадона</a:t>
            </a:r>
            <a:r>
              <a:rPr lang="ru-RU" sz="2400" b="1" dirty="0"/>
              <a:t>, а вскоре и вовсе перестали нападать. В качестве платы за эту услугу царь пообещал выполнить любое желание старика. Что попросил мудрец у </a:t>
            </a:r>
            <a:r>
              <a:rPr lang="ru-RU" sz="2400" b="1" dirty="0" err="1"/>
              <a:t>Дадона</a:t>
            </a:r>
            <a:r>
              <a:rPr lang="ru-RU" sz="2400" b="1" dirty="0"/>
              <a:t>?</a:t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827" y="5729070"/>
            <a:ext cx="591828" cy="84852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409" y="5860122"/>
            <a:ext cx="845281" cy="7174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34534" y="5729070"/>
            <a:ext cx="658425" cy="8047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04474" y="5811926"/>
            <a:ext cx="682811" cy="6828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32213" y="5729070"/>
            <a:ext cx="585267" cy="9022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39967" y="0"/>
            <a:ext cx="1611824" cy="199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5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15" y="5707829"/>
            <a:ext cx="645624" cy="843585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969928" y="2750228"/>
            <a:ext cx="10399362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pPr algn="l"/>
            <a:r>
              <a:rPr lang="ru-RU" sz="3200" dirty="0" smtClean="0"/>
              <a:t>Продолжите строчку стихотворения «Моя родословная»:</a:t>
            </a:r>
            <a:br>
              <a:rPr lang="ru-RU" sz="3200" dirty="0" smtClean="0"/>
            </a:br>
            <a:r>
              <a:rPr lang="ru-RU" sz="3200" dirty="0"/>
              <a:t>Решил </a:t>
            </a:r>
            <a:r>
              <a:rPr lang="ru-RU" sz="3200" dirty="0" err="1"/>
              <a:t>Фиглярин</a:t>
            </a:r>
            <a:r>
              <a:rPr lang="ru-RU" sz="3200" dirty="0"/>
              <a:t>, сидя дома,</a:t>
            </a:r>
            <a:br>
              <a:rPr lang="ru-RU" sz="3200" dirty="0"/>
            </a:br>
            <a:r>
              <a:rPr lang="ru-RU" sz="3200" dirty="0"/>
              <a:t>Что черный дед мой Ганнибал</a:t>
            </a:r>
            <a:br>
              <a:rPr lang="ru-RU" sz="3200" dirty="0"/>
            </a:br>
            <a:r>
              <a:rPr lang="ru-RU" sz="3200" dirty="0"/>
              <a:t>Был куплен за </a:t>
            </a:r>
            <a:r>
              <a:rPr lang="ru-RU" sz="3200" dirty="0" smtClean="0"/>
              <a:t>…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И в руки шкиперу попал.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588879" y="4570380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Полмиллиона 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182246" y="4570380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Три гроша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4" name="Прямоугольник 33">
            <a:hlinkClick r:id="rId5" action="ppaction://hlinksldjump">
              <a:snd r:embed="rId6" name="chimes.wav"/>
            </a:hlinkClick>
          </p:cNvPr>
          <p:cNvSpPr/>
          <p:nvPr/>
        </p:nvSpPr>
        <p:spPr>
          <a:xfrm>
            <a:off x="8163639" y="4570380"/>
            <a:ext cx="3114000" cy="1011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Бутылку рома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452" y="5768534"/>
            <a:ext cx="554784" cy="737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246" y="5686231"/>
            <a:ext cx="585267" cy="9022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0397" y="5768534"/>
            <a:ext cx="658425" cy="804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7706" y="5826451"/>
            <a:ext cx="536494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95422" y="140588"/>
            <a:ext cx="1500914" cy="200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93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5846" y="2158918"/>
            <a:ext cx="7170282" cy="1467193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Решил </a:t>
            </a:r>
            <a:r>
              <a:rPr lang="ru-RU" dirty="0" err="1"/>
              <a:t>Фиглярин</a:t>
            </a:r>
            <a:r>
              <a:rPr lang="ru-RU" dirty="0"/>
              <a:t>, сидя дома,</a:t>
            </a:r>
            <a:br>
              <a:rPr lang="ru-RU" dirty="0"/>
            </a:br>
            <a:r>
              <a:rPr lang="ru-RU" dirty="0"/>
              <a:t>Что черный дед мой Ганнибал</a:t>
            </a:r>
            <a:br>
              <a:rPr lang="ru-RU" dirty="0"/>
            </a:br>
            <a:r>
              <a:rPr lang="ru-RU" dirty="0"/>
              <a:t>Был куплен </a:t>
            </a:r>
            <a:r>
              <a:rPr lang="ru-RU" b="1" dirty="0"/>
              <a:t>за бутылку рома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 в руки шкиперу попал.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467" y="1441343"/>
            <a:ext cx="2510555" cy="377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9764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0766" y="2343129"/>
            <a:ext cx="5493984" cy="904896"/>
          </a:xfrm>
        </p:spPr>
        <p:txBody>
          <a:bodyPr/>
          <a:lstStyle/>
          <a:p>
            <a:pPr algn="ctr"/>
            <a:r>
              <a:rPr lang="ru-RU" sz="6000" dirty="0" smtClean="0"/>
              <a:t>Молодцы!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5363" y="2608369"/>
            <a:ext cx="9903416" cy="1467193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latin typeface="+mn-lt"/>
              </a:rPr>
              <a:t>Мудрец явился к царю, когда тот въезжал в город с прекрасной </a:t>
            </a:r>
            <a:r>
              <a:rPr lang="ru-RU" sz="2800" dirty="0" err="1">
                <a:latin typeface="+mn-lt"/>
              </a:rPr>
              <a:t>шамаханской</a:t>
            </a:r>
            <a:r>
              <a:rPr lang="ru-RU" sz="2800" dirty="0">
                <a:latin typeface="+mn-lt"/>
              </a:rPr>
              <a:t> царицей, и заявил</a:t>
            </a:r>
            <a:r>
              <a:rPr lang="ru-RU" sz="2800" dirty="0" smtClean="0">
                <a:latin typeface="+mn-lt"/>
              </a:rPr>
              <a:t>:</a:t>
            </a:r>
            <a:br>
              <a:rPr lang="ru-RU" sz="2800" dirty="0" smtClean="0">
                <a:latin typeface="+mn-lt"/>
              </a:rPr>
            </a:b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«Помнишь? за мою услугу</a:t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Обещался мне, как другу,</a:t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Волю первую мою</a:t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Ты исполнить, как свою.</a:t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Подари ж ты мне девицу,</a:t>
            </a:r>
            <a:br>
              <a:rPr lang="ru-RU" sz="2800" dirty="0">
                <a:latin typeface="+mn-lt"/>
              </a:rPr>
            </a:br>
            <a:r>
              <a:rPr lang="ru-RU" sz="2800" b="1" dirty="0" err="1">
                <a:latin typeface="+mn-lt"/>
              </a:rPr>
              <a:t>Шамаханскую</a:t>
            </a:r>
            <a:r>
              <a:rPr lang="ru-RU" sz="2800" b="1" dirty="0">
                <a:latin typeface="+mn-lt"/>
              </a:rPr>
              <a:t> царицу</a:t>
            </a:r>
            <a:r>
              <a:rPr lang="ru-RU" sz="2800" dirty="0">
                <a:latin typeface="+mn-lt"/>
              </a:rPr>
              <a:t>»</a:t>
            </a:r>
            <a:endParaRPr lang="ru-RU" sz="2800" dirty="0">
              <a:latin typeface="+mn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073" y="2332487"/>
            <a:ext cx="3998573" cy="299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355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15" y="5707829"/>
            <a:ext cx="645624" cy="843585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991892" y="2283979"/>
            <a:ext cx="10290874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z="2400" b="1" dirty="0"/>
              <a:t>Г</a:t>
            </a:r>
            <a:r>
              <a:rPr lang="ru-RU" sz="2400" b="1" dirty="0" smtClean="0"/>
              <a:t>лавную </a:t>
            </a:r>
            <a:r>
              <a:rPr lang="ru-RU" sz="2400" b="1" dirty="0"/>
              <a:t>героиню поэмы «Руслан и Людмила» похищает злой волшебник Черномор ночью после ее свадьбы с Русланом. Отец Людмилы страшно рассержен на Руслана, не сумевшего уберечь невесту, и просит доблестных витязей отправиться на поиски дочери. Какую плату он обещает тому, кто вернет домой Людмилу?</a:t>
            </a:r>
            <a:endParaRPr lang="ru-RU" sz="24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588880" y="4116900"/>
            <a:ext cx="3114000" cy="13385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Отдать половину своего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царства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100380" y="4105731"/>
            <a:ext cx="3278055" cy="13496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Выдать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Людмилу за него замуж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4" name="Прямоугольник 33">
            <a:hlinkClick r:id="rId5" action="ppaction://hlinksldjump">
              <a:snd r:embed="rId6" name="chimes.wav"/>
            </a:hlinkClick>
          </p:cNvPr>
          <p:cNvSpPr/>
          <p:nvPr/>
        </p:nvSpPr>
        <p:spPr>
          <a:xfrm>
            <a:off x="7913324" y="3935613"/>
            <a:ext cx="3369441" cy="189083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endParaRPr lang="ru-RU" sz="2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Отдать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Людмилу в супруги и полцарства в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придачу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452" y="5768534"/>
            <a:ext cx="554784" cy="737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246" y="5686231"/>
            <a:ext cx="585267" cy="9022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0397" y="5768534"/>
            <a:ext cx="658425" cy="804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7706" y="5826451"/>
            <a:ext cx="536494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77761" y="0"/>
            <a:ext cx="1518984" cy="209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03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373" y="2856342"/>
            <a:ext cx="7402757" cy="1467193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>…«Дети, </a:t>
            </a:r>
            <a:r>
              <a:rPr lang="ru-RU" sz="2800" dirty="0" err="1"/>
              <a:t>други</a:t>
            </a:r>
            <a:r>
              <a:rPr lang="ru-RU" sz="2800" dirty="0"/>
              <a:t>!</a:t>
            </a:r>
            <a:br>
              <a:rPr lang="ru-RU" sz="2800" dirty="0"/>
            </a:br>
            <a:r>
              <a:rPr lang="ru-RU" sz="2800" dirty="0"/>
              <a:t>Я помню прежние заслуги:</a:t>
            </a:r>
            <a:br>
              <a:rPr lang="ru-RU" sz="2800" dirty="0"/>
            </a:br>
            <a:r>
              <a:rPr lang="ru-RU" sz="2800" dirty="0"/>
              <a:t>О, сжальтесь вы над стариком!</a:t>
            </a:r>
            <a:br>
              <a:rPr lang="ru-RU" sz="2800" dirty="0"/>
            </a:br>
            <a:r>
              <a:rPr lang="ru-RU" sz="2800" dirty="0"/>
              <a:t>Скажите, кто из вас согласен</a:t>
            </a:r>
            <a:br>
              <a:rPr lang="ru-RU" sz="2800" dirty="0"/>
            </a:br>
            <a:r>
              <a:rPr lang="ru-RU" sz="2800" dirty="0"/>
              <a:t>Скакать за дочерью моей?</a:t>
            </a:r>
            <a:br>
              <a:rPr lang="ru-RU" sz="2800" dirty="0"/>
            </a:br>
            <a:r>
              <a:rPr lang="ru-RU" sz="2800" dirty="0"/>
              <a:t>Чей подвиг будет не напрасен,</a:t>
            </a:r>
            <a:br>
              <a:rPr lang="ru-RU" sz="2800" dirty="0"/>
            </a:br>
            <a:r>
              <a:rPr lang="ru-RU" sz="2800" dirty="0"/>
              <a:t>Тому — терзайся, плачь, злодей!</a:t>
            </a:r>
            <a:br>
              <a:rPr lang="ru-RU" sz="2800" dirty="0"/>
            </a:br>
            <a:r>
              <a:rPr lang="ru-RU" sz="2800" dirty="0"/>
              <a:t>Не мог сберечь жены своей! —</a:t>
            </a:r>
            <a:br>
              <a:rPr lang="ru-RU" sz="2800" dirty="0"/>
            </a:br>
            <a:r>
              <a:rPr lang="ru-RU" sz="2800" dirty="0"/>
              <a:t>Тому </a:t>
            </a:r>
            <a:r>
              <a:rPr lang="ru-RU" sz="2800" b="1" dirty="0"/>
              <a:t>я дам ее в супруги</a:t>
            </a:r>
            <a:br>
              <a:rPr lang="ru-RU" sz="2800" b="1" dirty="0"/>
            </a:br>
            <a:r>
              <a:rPr lang="ru-RU" sz="2800" b="1" dirty="0"/>
              <a:t>С </a:t>
            </a:r>
            <a:r>
              <a:rPr lang="ru-RU" sz="2800" b="1" dirty="0" err="1"/>
              <a:t>полцарством</a:t>
            </a:r>
            <a:r>
              <a:rPr lang="ru-RU" sz="2800" b="1" dirty="0"/>
              <a:t> </a:t>
            </a:r>
            <a:r>
              <a:rPr lang="ru-RU" sz="2800" dirty="0"/>
              <a:t>прадедов моих.</a:t>
            </a:r>
            <a:br>
              <a:rPr lang="ru-RU" sz="2800" dirty="0"/>
            </a:br>
            <a:r>
              <a:rPr lang="ru-RU" sz="2800" dirty="0"/>
              <a:t>Кто ж вызовется, дети, </a:t>
            </a:r>
            <a:r>
              <a:rPr lang="ru-RU" sz="2800" dirty="0" err="1"/>
              <a:t>други</a:t>
            </a:r>
            <a:r>
              <a:rPr lang="ru-RU" sz="2800" dirty="0"/>
              <a:t>?..»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7368" y="1481007"/>
            <a:ext cx="3987907" cy="379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2618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15" y="5707829"/>
            <a:ext cx="645624" cy="843585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1116948" y="2284515"/>
            <a:ext cx="10105321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z="2800" dirty="0" smtClean="0"/>
              <a:t>О какой оплате труда договорились Поп и </a:t>
            </a:r>
            <a:r>
              <a:rPr lang="ru-RU" sz="2800" dirty="0" err="1" smtClean="0"/>
              <a:t>Балда</a:t>
            </a:r>
            <a:r>
              <a:rPr lang="ru-RU" sz="2800" dirty="0"/>
              <a:t> в «</a:t>
            </a:r>
            <a:r>
              <a:rPr lang="ru-RU" sz="2800" dirty="0" smtClean="0"/>
              <a:t>Сказке </a:t>
            </a:r>
            <a:r>
              <a:rPr lang="ru-RU" sz="2800" dirty="0"/>
              <a:t>о попе и о работнике его </a:t>
            </a:r>
            <a:r>
              <a:rPr lang="ru-RU" sz="2800" dirty="0" err="1"/>
              <a:t>Балде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612610" y="3502586"/>
            <a:ext cx="3114000" cy="220524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endParaRPr lang="ru-RU" sz="2400" b="1" dirty="0" smtClean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  <a:p>
            <a:pPr algn="ctr"/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Балда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 работает за еду и кров</a:t>
            </a:r>
            <a:endParaRPr lang="ru-RU" sz="2400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994200" y="3596387"/>
            <a:ext cx="3114000" cy="217075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endParaRPr lang="ru-RU" sz="2400" dirty="0" smtClean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Поп платит </a:t>
            </a:r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Балде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 100 рублей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4" name="Прямоугольник 33">
            <a:hlinkClick r:id="rId5" action="ppaction://hlinksldjump">
              <a:snd r:embed="rId6" name="chimes.wav"/>
            </a:hlinkClick>
          </p:cNvPr>
          <p:cNvSpPr/>
          <p:nvPr/>
        </p:nvSpPr>
        <p:spPr>
          <a:xfrm>
            <a:off x="1115452" y="3509293"/>
            <a:ext cx="3114000" cy="217075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endParaRPr lang="ru-RU" sz="2400" b="1" dirty="0" smtClean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  <a:p>
            <a:pPr algn="ctr"/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Балда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 дает Попу три щелчка в лоб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452" y="5768534"/>
            <a:ext cx="554784" cy="737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246" y="5686231"/>
            <a:ext cx="585267" cy="9022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0397" y="5768534"/>
            <a:ext cx="658425" cy="804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7706" y="5826451"/>
            <a:ext cx="536494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63482" y="142985"/>
            <a:ext cx="1502267" cy="214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5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5362" y="3197303"/>
            <a:ext cx="7387259" cy="1467193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… </a:t>
            </a:r>
            <a:r>
              <a:rPr lang="ru-RU" sz="3200" dirty="0"/>
              <a:t>«Нужен мне работник:</a:t>
            </a:r>
            <a:br>
              <a:rPr lang="ru-RU" sz="3200" dirty="0"/>
            </a:br>
            <a:r>
              <a:rPr lang="ru-RU" sz="3200" dirty="0"/>
              <a:t>Повар, конюх и плотник.</a:t>
            </a:r>
            <a:br>
              <a:rPr lang="ru-RU" sz="3200" dirty="0"/>
            </a:br>
            <a:r>
              <a:rPr lang="ru-RU" sz="3200" dirty="0"/>
              <a:t>А где найти мне такого</a:t>
            </a:r>
            <a:br>
              <a:rPr lang="ru-RU" sz="3200" dirty="0"/>
            </a:br>
            <a:r>
              <a:rPr lang="ru-RU" sz="3200" dirty="0"/>
              <a:t>Служителя не слишком дорогого?»</a:t>
            </a:r>
            <a:br>
              <a:rPr lang="ru-RU" sz="3200" dirty="0"/>
            </a:br>
            <a:r>
              <a:rPr lang="ru-RU" sz="3200" dirty="0" err="1"/>
              <a:t>Балда</a:t>
            </a:r>
            <a:r>
              <a:rPr lang="ru-RU" sz="3200" dirty="0"/>
              <a:t> говорит: «Буду служить тебе славно,</a:t>
            </a:r>
            <a:br>
              <a:rPr lang="ru-RU" sz="3200" dirty="0"/>
            </a:br>
            <a:r>
              <a:rPr lang="ru-RU" sz="3200" dirty="0"/>
              <a:t>Усердно и очень исправно,</a:t>
            </a:r>
            <a:br>
              <a:rPr lang="ru-RU" sz="3200" dirty="0"/>
            </a:br>
            <a:r>
              <a:rPr lang="ru-RU" sz="3200" dirty="0"/>
              <a:t>В </a:t>
            </a:r>
            <a:r>
              <a:rPr lang="ru-RU" sz="3200" b="1" dirty="0"/>
              <a:t>год за три щелка </a:t>
            </a:r>
            <a:r>
              <a:rPr lang="ru-RU" sz="3200" dirty="0"/>
              <a:t>тебе по </a:t>
            </a:r>
            <a:r>
              <a:rPr lang="ru-RU" sz="3200" dirty="0" smtClean="0"/>
              <a:t>лбу..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218" y="1193370"/>
            <a:ext cx="4540833" cy="248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68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15" y="5707829"/>
            <a:ext cx="645624" cy="843585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1093701" y="2331837"/>
            <a:ext cx="10151816" cy="146719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rgbClr val="AD6F64"/>
                </a:solidFill>
                <a:latin typeface="Garamond" panose="02020404030301010803" pitchFamily="18" charset="0"/>
                <a:cs typeface="Segoe UI Light" panose="020B0502040204020203" pitchFamily="34" charset="0"/>
              </a:defRPr>
            </a:lvl1pPr>
          </a:lstStyle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Какое приданое давал царь за царевну в «Сказке о мертвой царевне и о семи богатырях»?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76393" y="3602851"/>
            <a:ext cx="3588756" cy="201736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endParaRPr lang="ru-RU" sz="2400" b="1" dirty="0" smtClean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Восемь павильонов 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Да сто сорок миллионов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994200" y="3602851"/>
            <a:ext cx="3114000" cy="186904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endParaRPr lang="ru-RU" sz="2400" b="1" dirty="0" smtClean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Миллион рублей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4" name="Прямоугольник 33">
            <a:hlinkClick r:id="rId5" action="ppaction://hlinksldjump">
              <a:snd r:embed="rId6" name="chimes.wav"/>
            </a:hlinkClick>
          </p:cNvPr>
          <p:cNvSpPr/>
          <p:nvPr/>
        </p:nvSpPr>
        <p:spPr>
          <a:xfrm>
            <a:off x="4588879" y="3602851"/>
            <a:ext cx="3381591" cy="201736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0" rtlCol="0" anchor="ctr"/>
          <a:lstStyle/>
          <a:p>
            <a:pPr algn="ctr"/>
            <a:endParaRPr lang="ru-RU" sz="2400" b="1" dirty="0" smtClean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cs typeface="Segoe UI Light" panose="020B0502040204020203" pitchFamily="34" charset="0"/>
              </a:rPr>
              <a:t>Семь торговых городов Да сто сорок теремов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452" y="5768534"/>
            <a:ext cx="554784" cy="7376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246" y="5686231"/>
            <a:ext cx="585267" cy="9022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0397" y="5768534"/>
            <a:ext cx="658425" cy="804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7706" y="5826451"/>
            <a:ext cx="536494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65274" y="0"/>
            <a:ext cx="18288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B2823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BE73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3851" y="2375895"/>
            <a:ext cx="7449252" cy="1467193"/>
          </a:xfrm>
        </p:spPr>
        <p:txBody>
          <a:bodyPr>
            <a:noAutofit/>
          </a:bodyPr>
          <a:lstStyle/>
          <a:p>
            <a:pPr algn="l"/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И жених сыскался ей, </a:t>
            </a:r>
            <a:br>
              <a:rPr lang="ru-RU" sz="3200" dirty="0"/>
            </a:br>
            <a:r>
              <a:rPr lang="ru-RU" sz="3200" dirty="0"/>
              <a:t>Королевич Елисей. </a:t>
            </a:r>
            <a:br>
              <a:rPr lang="ru-RU" sz="3200" dirty="0"/>
            </a:br>
            <a:r>
              <a:rPr lang="ru-RU" sz="3200" dirty="0"/>
              <a:t>Сват приехал, царь дал слово, </a:t>
            </a:r>
            <a:br>
              <a:rPr lang="ru-RU" sz="3200" dirty="0"/>
            </a:br>
            <a:r>
              <a:rPr lang="ru-RU" sz="3200" dirty="0"/>
              <a:t>А приданое готово: </a:t>
            </a:r>
            <a:br>
              <a:rPr lang="ru-RU" sz="3200" dirty="0"/>
            </a:br>
            <a:r>
              <a:rPr lang="ru-RU" sz="3200" b="1" dirty="0"/>
              <a:t>Семь торговых городов </a:t>
            </a:r>
            <a:br>
              <a:rPr lang="ru-RU" sz="3200" b="1" dirty="0"/>
            </a:br>
            <a:r>
              <a:rPr lang="ru-RU" sz="3200" b="1" dirty="0"/>
              <a:t>Да сто сорок теремов</a:t>
            </a:r>
            <a:r>
              <a:rPr lang="ru-RU" sz="3200" dirty="0"/>
              <a:t>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626" y="1242199"/>
            <a:ext cx="2836191" cy="423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6722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2BCA5436-F0B2-444F-B599-222CE7F44C6C}" vid="{E7F7DE61-75C5-4698-94C0-1A323E2F4CA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75BB143-2D4C-4804-A2EE-7D28AD5042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3C4393-ACDB-4BF1-8882-2EC82EBB46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AB4484-BDF9-44A3-927A-0E8EDDB14416}">
  <ds:schemaRefs>
    <ds:schemaRef ds:uri="http://schemas.microsoft.com/sharepoint/v3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purl.org/dc/dcmitype/"/>
    <ds:schemaRef ds:uri="2547570a-e5f4-4946-a4c3-82580e42479e"/>
    <ds:schemaRef ds:uri="6ee78bd2-4339-4042-adc0-bcc64641998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с тремя вариантами ответа</Template>
  <TotalTime>0</TotalTime>
  <Words>572</Words>
  <Application>Microsoft Office PowerPoint</Application>
  <PresentationFormat>Широкоэкранный</PresentationFormat>
  <Paragraphs>62</Paragraphs>
  <Slides>22</Slides>
  <Notes>0</Notes>
  <HiddenSlides>10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Garamond</vt:lpstr>
      <vt:lpstr>Segoe UI</vt:lpstr>
      <vt:lpstr>Segoe UI Light</vt:lpstr>
      <vt:lpstr>Тема1</vt:lpstr>
      <vt:lpstr>Викторина «Финансы в произведениях А.С. Пушкина»</vt:lpstr>
      <vt:lpstr>В «Сказке о золотом петушке» мудрец избавил царя Дадона от набегов соседей с помощью волшебного петушка. Золотая птица, сидя на высокой спице, издалека видела опасность и предупреждала о ней  царя. Враги не могли застать врасплох и победить Дадона, а вскоре и вовсе перестали нападать. В качестве платы за эту услугу царь пообещал выполнить любое желание старика. Что попросил мудрец у Дадона? </vt:lpstr>
      <vt:lpstr>Мудрец явился к царю, когда тот въезжал в город с прекрасной шамаханской царицей, и заявил:  «Помнишь? за мою услугу Обещался мне, как другу, Волю первую мою Ты исполнить, как свою. Подари ж ты мне девицу, Шамаханскую царицу»</vt:lpstr>
      <vt:lpstr>Главную героиню поэмы «Руслан и Людмила» похищает злой волшебник Черномор ночью после ее свадьбы с Русланом. Отец Людмилы страшно рассержен на Руслана, не сумевшего уберечь невесту, и просит доблестных витязей отправиться на поиски дочери. Какую плату он обещает тому, кто вернет домой Людмилу?</vt:lpstr>
      <vt:lpstr>…«Дети, други! Я помню прежние заслуги: О, сжальтесь вы над стариком! Скажите, кто из вас согласен Скакать за дочерью моей? Чей подвиг будет не напрасен, Тому — терзайся, плачь, злодей! Не мог сберечь жены своей! — Тому я дам ее в супруги С полцарством прадедов моих. Кто ж вызовется, дети, други?..» </vt:lpstr>
      <vt:lpstr>О какой оплате труда договорились Поп и Балда в «Сказке о попе и о работнике его Балде»</vt:lpstr>
      <vt:lpstr>… «Нужен мне работник: Повар, конюх и плотник. А где найти мне такого Служителя не слишком дорогого?» Балда говорит: «Буду служить тебе славно, Усердно и очень исправно, В год за три щелка тебе по лбу..</vt:lpstr>
      <vt:lpstr>Какое приданое давал царь за царевну в «Сказке о мертвой царевне и о семи богатырях»?</vt:lpstr>
      <vt:lpstr> И жених сыскался ей,  Королевич Елисей.  Сват приехал, царь дал слово,  А приданое готово:  Семь торговых городов  Да сто сорок теремов. </vt:lpstr>
      <vt:lpstr>В какую сумму был оценен Савельичем заячий тулупчик, подаренный в 1773 г. Петрушей Гриневым разбойнику Пугачеву?</vt:lpstr>
      <vt:lpstr>– Дочитывай, – сказал Пугачев. Секретарь продолжал: «Одеяло ситцевое, другое тафтяное на хлопчатой бумаге – четыре рубля. Шуба лисья, крытая алым ратином, 40 рублей. Еще заячий тулупчик, пожалованный твоей милости на постоялом дворе, 15 рублей». – Это что еще! – вскричал Пугачев, сверкнув огненными глазами.</vt:lpstr>
      <vt:lpstr>Германн вынул из кармана банковый билет, и подал его Чекалинскому, который, бегло посмотрев его, положил на Германнову карту.</vt:lpstr>
      <vt:lpstr>— Сколько-с? — спросил, прищуриваясь, банкомет: — извините-с, я не разгляжу.  — Сорок семь тысяч, — отвечал Германн.  </vt:lpstr>
      <vt:lpstr>Дом же г.г.  Дубровских назад сему  лет 30-ть от  случившегося  в их  селении  в ночное время пожара сгорел,  причем  сторонние  люди  допускали, что доходу  означенное  спорное имение  может  приносить, полагая  с того  времени в сложности,  ежегодно не менее как до … р.</vt:lpstr>
      <vt:lpstr>Дом же г.г.  Дубровских назад сему  лет 30-ть от  случившегося  в их  селении  в ночное время пожара сгорел,  причем  сторонние  люди  допускали, что доходу  означенное  спорное имение  может  приносить, полагая  с того  времени в сложности,  ежегодно не менее как до 2 000 р.</vt:lpstr>
      <vt:lpstr>Труды какого известного экономиста своего времени читал Евгений Онегин?</vt:lpstr>
      <vt:lpstr>Бранил Гомера, Феокрита; Зато читал Адама Смита И был глубокой эконом, То есть умел судить о том, Как государство богатеет, И чем живет, и почему Не нужно золота ему, Когда простой продукт имеет.</vt:lpstr>
      <vt:lpstr>Во сколько обошлась рассказчику в повести «Станционный смотритель» последняя поездка в местечко, где располагалась некогда станция? </vt:lpstr>
      <vt:lpstr>Я приехал в село при закате солнца и остановился у почтового домика. В сени (где некогда поцеловала меня бедная Дуня) вышла толстая баба и на вопросы мои отвечала, что старый смотритель с год как помер, что в доме его поселился пивовар, а что она жена пивоварова. Мне стало жаль моей напрасной поездки и семи рублей, издержанных даром.</vt:lpstr>
      <vt:lpstr>Продолжите строчку стихотворения «Моя родословная»: Решил Фиглярин, сидя дома, Что черный дед мой Ганнибал Был куплен за … И в руки шкиперу попал. </vt:lpstr>
      <vt:lpstr>Решил Фиглярин, сидя дома, Что черный дед мой Ганнибал Был куплен за бутылку рома И в руки шкиперу попал.</vt:lpstr>
      <vt:lpstr>Молодцы!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2024-02-12T15:29:10Z</dcterms:created>
  <dcterms:modified xsi:type="dcterms:W3CDTF">2024-02-13T16:26:52Z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