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mp4" ContentType="video/mp4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78" r:id="rId1"/>
  </p:sldMasterIdLst>
  <p:sldIdLst>
    <p:sldId id="281" r:id="rId2"/>
    <p:sldId id="256" r:id="rId3"/>
    <p:sldId id="257" r:id="rId4"/>
    <p:sldId id="258" r:id="rId5"/>
    <p:sldId id="259" r:id="rId6"/>
    <p:sldId id="28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82" r:id="rId17"/>
    <p:sldId id="271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3" r:id="rId2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57" autoAdjust="0"/>
    <p:restoredTop sz="94660"/>
  </p:normalViewPr>
  <p:slideViewPr>
    <p:cSldViewPr snapToGrid="0">
      <p:cViewPr varScale="1">
        <p:scale>
          <a:sx n="61" d="100"/>
          <a:sy n="61" d="100"/>
        </p:scale>
        <p:origin x="78" y="3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Title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51012" y="1300785"/>
            <a:ext cx="8689976" cy="2509213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51012" y="3886200"/>
            <a:ext cx="8689976" cy="1371599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4D819-9F07-4261-B09B-9E467E5D9002}" type="datetimeFigureOut">
              <a:rPr lang="en-US" smtClean="0"/>
              <a:pPr/>
              <a:t>11/23/2023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965484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4" y="4289374"/>
            <a:ext cx="10364432" cy="81161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84744" y="698261"/>
            <a:ext cx="9822532" cy="3214136"/>
          </a:xfrm>
          <a:prstGeom prst="roundRect">
            <a:avLst>
              <a:gd name="adj" fmla="val 4944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5108728"/>
            <a:ext cx="10364452" cy="682472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4D819-9F07-4261-B09B-9E467E5D9002}" type="datetimeFigureOut">
              <a:rPr lang="en-US" smtClean="0"/>
              <a:pPr/>
              <a:t>11/23/2023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425338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599"/>
            <a:ext cx="10364452" cy="3427245"/>
          </a:xfrm>
        </p:spPr>
        <p:txBody>
          <a:bodyPr anchor="ctr"/>
          <a:lstStyle>
            <a:lvl1pPr algn="ctr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204821"/>
            <a:ext cx="10364452" cy="1586380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4D819-9F07-4261-B09B-9E467E5D9002}" type="datetimeFigureOut">
              <a:rPr lang="en-US" smtClean="0"/>
              <a:pPr/>
              <a:t>11/23/2023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514388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600"/>
            <a:ext cx="9302752" cy="299290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610032"/>
            <a:ext cx="8752299" cy="59478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4372796"/>
            <a:ext cx="10364452" cy="1421053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4D819-9F07-4261-B09B-9E467E5D9002}" type="datetimeFigureOut">
              <a:rPr lang="en-US" smtClean="0"/>
              <a:pPr/>
              <a:t>11/23/2023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1001488" y="75416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557558" y="29935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50127337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2138721"/>
            <a:ext cx="10364452" cy="2511835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662335"/>
            <a:ext cx="10364452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4D819-9F07-4261-B09B-9E467E5D9002}" type="datetimeFigureOut">
              <a:rPr lang="en-US" smtClean="0"/>
              <a:pPr/>
              <a:t>11/23/2023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6957956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10364452" cy="1605094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913774" y="2367093"/>
            <a:ext cx="3298976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913774" y="2943355"/>
            <a:ext cx="3298976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52389" y="2367093"/>
            <a:ext cx="329152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441348" y="2943355"/>
            <a:ext cx="3303351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2367093"/>
            <a:ext cx="33049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973298" y="2943355"/>
            <a:ext cx="3304928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4D819-9F07-4261-B09B-9E467E5D9002}" type="datetimeFigureOut">
              <a:rPr lang="en-US" smtClean="0"/>
              <a:pPr/>
              <a:t>11/23/2023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7019286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913774" y="610772"/>
            <a:ext cx="10364452" cy="1603922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913774" y="4204820"/>
            <a:ext cx="3296409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913774" y="2367093"/>
            <a:ext cx="3296409" cy="1524000"/>
          </a:xfrm>
          <a:prstGeom prst="roundRect">
            <a:avLst>
              <a:gd name="adj" fmla="val 9363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913774" y="4781082"/>
            <a:ext cx="3296409" cy="101011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2759" y="4204820"/>
            <a:ext cx="33018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441348" y="2367093"/>
            <a:ext cx="3303352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41348" y="4781080"/>
            <a:ext cx="3303352" cy="1010119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4204820"/>
            <a:ext cx="330068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973298" y="2367093"/>
            <a:ext cx="3304928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73173" y="4781078"/>
            <a:ext cx="3305053" cy="1010121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4D819-9F07-4261-B09B-9E467E5D9002}" type="datetimeFigureOut">
              <a:rPr lang="en-US" smtClean="0"/>
              <a:pPr/>
              <a:t>11/23/2023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2653999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2367093"/>
            <a:ext cx="10364452" cy="342410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4D819-9F07-4261-B09B-9E467E5D9002}" type="datetimeFigureOut">
              <a:rPr lang="en-US" smtClean="0"/>
              <a:t>11/23/2023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5309974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609601"/>
            <a:ext cx="2553326" cy="518159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609601"/>
            <a:ext cx="7658724" cy="518159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4D819-9F07-4261-B09B-9E467E5D9002}" type="datetimeFigureOut">
              <a:rPr lang="en-US" smtClean="0"/>
              <a:t>11/23/2023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538918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10363826" cy="342410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4D819-9F07-4261-B09B-9E467E5D9002}" type="datetimeFigureOut">
              <a:rPr lang="en-US" smtClean="0"/>
              <a:t>11/23/2023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88910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828563"/>
            <a:ext cx="10351752" cy="2736819"/>
          </a:xfrm>
        </p:spPr>
        <p:txBody>
          <a:bodyPr anchor="b">
            <a:normAutofit/>
          </a:bodyPr>
          <a:lstStyle>
            <a:lvl1pPr>
              <a:defRPr sz="4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4" y="3657457"/>
            <a:ext cx="10351752" cy="1368183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4D819-9F07-4261-B09B-9E467E5D9002}" type="datetimeFigureOut">
              <a:rPr lang="en-US" smtClean="0"/>
              <a:pPr/>
              <a:t>11/23/2023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934396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5106026" cy="342410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6172200" y="2367092"/>
            <a:ext cx="5105400" cy="342410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4D819-9F07-4261-B09B-9E467E5D9002}" type="datetimeFigureOut">
              <a:rPr lang="en-US" smtClean="0"/>
              <a:t>11/23/2023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3329790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6328" y="2371018"/>
            <a:ext cx="487347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913774" y="3051012"/>
            <a:ext cx="5106027" cy="27401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96423" y="2371018"/>
            <a:ext cx="488180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6172200" y="3051012"/>
            <a:ext cx="5105401" cy="27401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4D819-9F07-4261-B09B-9E467E5D9002}" type="datetimeFigureOut">
              <a:rPr lang="en-US" smtClean="0"/>
              <a:t>11/23/2023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4226063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4D819-9F07-4261-B09B-9E467E5D9002}" type="datetimeFigureOut">
              <a:rPr lang="en-US" smtClean="0"/>
              <a:t>11/23/2023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438330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4D819-9F07-4261-B09B-9E467E5D9002}" type="datetimeFigureOut">
              <a:rPr lang="en-US" smtClean="0"/>
              <a:t>11/23/2023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019499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609600"/>
            <a:ext cx="3935688" cy="2023252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5078062" y="609600"/>
            <a:ext cx="6200163" cy="518159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2632852"/>
            <a:ext cx="3935689" cy="3158348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4D819-9F07-4261-B09B-9E467E5D9002}" type="datetimeFigureOut">
              <a:rPr lang="en-US" smtClean="0"/>
              <a:t>11/23/2023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910656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5934969" cy="2023254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24803" y="609601"/>
            <a:ext cx="3255358" cy="5181600"/>
          </a:xfrm>
          <a:prstGeom prst="roundRect">
            <a:avLst>
              <a:gd name="adj" fmla="val 4943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2632852"/>
            <a:ext cx="5934949" cy="3158347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4D819-9F07-4261-B09B-9E467E5D9002}" type="datetimeFigureOut">
              <a:rPr lang="en-US" smtClean="0"/>
              <a:t>11/23/2023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760949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19">
            <a:alphaModFix amt="8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5" y="2367093"/>
            <a:ext cx="10364452" cy="34241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78737" y="58832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9334D819-9F07-4261-B09B-9E467E5D9002}" type="datetimeFigureOut">
              <a:rPr lang="en-US" smtClean="0"/>
              <a:pPr/>
              <a:t>11/23/2023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3774" y="5883275"/>
            <a:ext cx="66728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1" y="5883275"/>
            <a:ext cx="76421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71766878-3199-4EAB-94E7-2D6D11070E1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586310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  <p:sldLayoutId id="2147483690" r:id="rId12"/>
    <p:sldLayoutId id="2147483691" r:id="rId13"/>
    <p:sldLayoutId id="2147483692" r:id="rId14"/>
    <p:sldLayoutId id="2147483693" r:id="rId15"/>
    <p:sldLayoutId id="2147483694" r:id="rId16"/>
    <p:sldLayoutId id="2147483695" r:id="rId17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tx1"/>
        </a:buClr>
        <a:buFont typeface="Arial" panose="020B0604020202020204" pitchFamily="34" charset="0"/>
        <a:buChar char="•"/>
        <a:defRPr sz="20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8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6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7" Type="http://schemas.openxmlformats.org/officeDocument/2006/relationships/image" Target="../media/image24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png"/><Relationship Id="rId5" Type="http://schemas.openxmlformats.org/officeDocument/2006/relationships/image" Target="../media/image8.png"/><Relationship Id="rId4" Type="http://schemas.openxmlformats.org/officeDocument/2006/relationships/slide" Target="slide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3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jpg"/><Relationship Id="rId3" Type="http://schemas.microsoft.com/office/2007/relationships/media" Target="../media/media2.mp4"/><Relationship Id="rId7" Type="http://schemas.openxmlformats.org/officeDocument/2006/relationships/image" Target="../media/image25.png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slide" Target="slide3.xml"/><Relationship Id="rId5" Type="http://schemas.openxmlformats.org/officeDocument/2006/relationships/slideLayout" Target="../slideLayouts/slideLayout2.xml"/><Relationship Id="rId4" Type="http://schemas.openxmlformats.org/officeDocument/2006/relationships/video" Target="../media/media2.mp4"/><Relationship Id="rId9" Type="http://schemas.openxmlformats.org/officeDocument/2006/relationships/image" Target="../media/image37.jp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png"/><Relationship Id="rId3" Type="http://schemas.openxmlformats.org/officeDocument/2006/relationships/image" Target="../media/image22.jpeg"/><Relationship Id="rId7" Type="http://schemas.openxmlformats.org/officeDocument/2006/relationships/image" Target="../media/image39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8.png"/><Relationship Id="rId5" Type="http://schemas.openxmlformats.org/officeDocument/2006/relationships/image" Target="../media/image25.png"/><Relationship Id="rId4" Type="http://schemas.openxmlformats.org/officeDocument/2006/relationships/slide" Target="slide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3.png"/><Relationship Id="rId5" Type="http://schemas.openxmlformats.org/officeDocument/2006/relationships/image" Target="../media/image42.png"/><Relationship Id="rId4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microsoft.com/office/2007/relationships/media" Target="../media/media4.mp4"/><Relationship Id="rId7" Type="http://schemas.openxmlformats.org/officeDocument/2006/relationships/image" Target="../media/image41.png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6" Type="http://schemas.openxmlformats.org/officeDocument/2006/relationships/slide" Target="slide3.xml"/><Relationship Id="rId5" Type="http://schemas.openxmlformats.org/officeDocument/2006/relationships/slideLayout" Target="../slideLayouts/slideLayout2.xml"/><Relationship Id="rId10" Type="http://schemas.openxmlformats.org/officeDocument/2006/relationships/image" Target="../media/image45.jpg"/><Relationship Id="rId4" Type="http://schemas.openxmlformats.org/officeDocument/2006/relationships/video" Target="../media/media4.mp4"/><Relationship Id="rId9" Type="http://schemas.openxmlformats.org/officeDocument/2006/relationships/image" Target="../media/image44.jp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7.png"/><Relationship Id="rId5" Type="http://schemas.openxmlformats.org/officeDocument/2006/relationships/image" Target="../media/image46.png"/><Relationship Id="rId4" Type="http://schemas.openxmlformats.org/officeDocument/2006/relationships/image" Target="../media/image3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9.png"/><Relationship Id="rId4" Type="http://schemas.openxmlformats.org/officeDocument/2006/relationships/image" Target="../media/image48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1.png"/><Relationship Id="rId4" Type="http://schemas.openxmlformats.org/officeDocument/2006/relationships/image" Target="../media/image50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jpg"/><Relationship Id="rId3" Type="http://schemas.microsoft.com/office/2007/relationships/media" Target="../media/media6.mp4"/><Relationship Id="rId7" Type="http://schemas.openxmlformats.org/officeDocument/2006/relationships/image" Target="../media/image41.png"/><Relationship Id="rId2" Type="http://schemas.openxmlformats.org/officeDocument/2006/relationships/video" Target="../media/media5.mp4"/><Relationship Id="rId1" Type="http://schemas.microsoft.com/office/2007/relationships/media" Target="../media/media5.mp4"/><Relationship Id="rId6" Type="http://schemas.openxmlformats.org/officeDocument/2006/relationships/slide" Target="slide3.xml"/><Relationship Id="rId5" Type="http://schemas.openxmlformats.org/officeDocument/2006/relationships/slideLayout" Target="../slideLayouts/slideLayout2.xml"/><Relationship Id="rId4" Type="http://schemas.openxmlformats.org/officeDocument/2006/relationships/video" Target="../media/media6.mp4"/><Relationship Id="rId9" Type="http://schemas.openxmlformats.org/officeDocument/2006/relationships/image" Target="../media/image53.jp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5.png"/><Relationship Id="rId4" Type="http://schemas.openxmlformats.org/officeDocument/2006/relationships/image" Target="../media/image54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17.xml"/><Relationship Id="rId13" Type="http://schemas.openxmlformats.org/officeDocument/2006/relationships/slide" Target="slide6.xml"/><Relationship Id="rId18" Type="http://schemas.openxmlformats.org/officeDocument/2006/relationships/slide" Target="slide23.xml"/><Relationship Id="rId3" Type="http://schemas.openxmlformats.org/officeDocument/2006/relationships/image" Target="../media/image5.jpeg"/><Relationship Id="rId21" Type="http://schemas.openxmlformats.org/officeDocument/2006/relationships/slide" Target="slide20.xml"/><Relationship Id="rId7" Type="http://schemas.openxmlformats.org/officeDocument/2006/relationships/slide" Target="slide16.xml"/><Relationship Id="rId12" Type="http://schemas.openxmlformats.org/officeDocument/2006/relationships/slide" Target="slide5.xml"/><Relationship Id="rId17" Type="http://schemas.openxmlformats.org/officeDocument/2006/relationships/slide" Target="slide10.xml"/><Relationship Id="rId25" Type="http://schemas.openxmlformats.org/officeDocument/2006/relationships/slide" Target="slide21.xml"/><Relationship Id="rId2" Type="http://schemas.openxmlformats.org/officeDocument/2006/relationships/slide" Target="slide12.xml"/><Relationship Id="rId16" Type="http://schemas.openxmlformats.org/officeDocument/2006/relationships/slide" Target="slide9.xml"/><Relationship Id="rId20" Type="http://schemas.openxmlformats.org/officeDocument/2006/relationships/slide" Target="slide24.xml"/><Relationship Id="rId1" Type="http://schemas.openxmlformats.org/officeDocument/2006/relationships/slideLayout" Target="../slideLayouts/slideLayout2.xml"/><Relationship Id="rId6" Type="http://schemas.openxmlformats.org/officeDocument/2006/relationships/slide" Target="slide15.xml"/><Relationship Id="rId11" Type="http://schemas.openxmlformats.org/officeDocument/2006/relationships/image" Target="../media/image6.jpeg"/><Relationship Id="rId24" Type="http://schemas.openxmlformats.org/officeDocument/2006/relationships/slide" Target="slide22.xml"/><Relationship Id="rId5" Type="http://schemas.openxmlformats.org/officeDocument/2006/relationships/slide" Target="slide14.xml"/><Relationship Id="rId15" Type="http://schemas.openxmlformats.org/officeDocument/2006/relationships/slide" Target="slide8.xml"/><Relationship Id="rId23" Type="http://schemas.openxmlformats.org/officeDocument/2006/relationships/slide" Target="slide18.xml"/><Relationship Id="rId10" Type="http://schemas.openxmlformats.org/officeDocument/2006/relationships/slide" Target="slide4.xml"/><Relationship Id="rId19" Type="http://schemas.openxmlformats.org/officeDocument/2006/relationships/image" Target="../media/image7.jpeg"/><Relationship Id="rId4" Type="http://schemas.openxmlformats.org/officeDocument/2006/relationships/slide" Target="slide13.xml"/><Relationship Id="rId9" Type="http://schemas.openxmlformats.org/officeDocument/2006/relationships/slide" Target="slide11.xml"/><Relationship Id="rId14" Type="http://schemas.openxmlformats.org/officeDocument/2006/relationships/slide" Target="slide7.xml"/><Relationship Id="rId22" Type="http://schemas.openxmlformats.org/officeDocument/2006/relationships/slide" Target="slide19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546" b="10300"/>
          <a:stretch>
            <a:fillRect/>
          </a:stretch>
        </p:blipFill>
        <p:spPr bwMode="auto">
          <a:xfrm>
            <a:off x="152400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40286475"/>
      </p:ext>
    </p:extLst>
  </p:cSld>
  <p:clrMapOvr>
    <a:masterClrMapping/>
  </p:clrMapOvr>
  <p:transition>
    <p:sndAc>
      <p:stSnd>
        <p:snd r:embed="rId2" name="begingame.wav"/>
      </p:stSnd>
    </p:sndAc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вал 3"/>
          <p:cNvSpPr/>
          <p:nvPr/>
        </p:nvSpPr>
        <p:spPr>
          <a:xfrm>
            <a:off x="56517" y="1354677"/>
            <a:ext cx="1645920" cy="79683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/>
              <a:t>1</a:t>
            </a:r>
          </a:p>
        </p:txBody>
      </p:sp>
      <p:sp>
        <p:nvSpPr>
          <p:cNvPr id="5" name="Овал 4"/>
          <p:cNvSpPr/>
          <p:nvPr/>
        </p:nvSpPr>
        <p:spPr>
          <a:xfrm>
            <a:off x="64804" y="3681436"/>
            <a:ext cx="1645920" cy="79683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/>
              <a:t>2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9880170" y="1276299"/>
            <a:ext cx="1828800" cy="953589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/>
              <a:t>Ответ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10009761" y="3603058"/>
            <a:ext cx="1828800" cy="953589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/>
              <a:t>Ответ</a:t>
            </a:r>
          </a:p>
        </p:txBody>
      </p:sp>
      <p:grpSp>
        <p:nvGrpSpPr>
          <p:cNvPr id="10" name="Группа 9"/>
          <p:cNvGrpSpPr/>
          <p:nvPr/>
        </p:nvGrpSpPr>
        <p:grpSpPr>
          <a:xfrm>
            <a:off x="2098931" y="1078118"/>
            <a:ext cx="3017520" cy="2551566"/>
            <a:chOff x="2645229" y="1289745"/>
            <a:chExt cx="3017520" cy="2551566"/>
          </a:xfrm>
        </p:grpSpPr>
        <p:pic>
          <p:nvPicPr>
            <p:cNvPr id="8" name="Рисунок 7" descr="Похожее изображение"/>
            <p:cNvPicPr/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53990" y="3653307"/>
              <a:ext cx="147186" cy="188004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3" name="TextBox 2"/>
            <p:cNvSpPr txBox="1"/>
            <p:nvPr/>
          </p:nvSpPr>
          <p:spPr>
            <a:xfrm>
              <a:off x="2645229" y="1289745"/>
              <a:ext cx="301752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ru-RU" dirty="0"/>
            </a:p>
          </p:txBody>
        </p:sp>
      </p:grpSp>
      <p:grpSp>
        <p:nvGrpSpPr>
          <p:cNvPr id="12" name="Группа 11"/>
          <p:cNvGrpSpPr/>
          <p:nvPr/>
        </p:nvGrpSpPr>
        <p:grpSpPr>
          <a:xfrm>
            <a:off x="2329364" y="3441681"/>
            <a:ext cx="3870692" cy="3213783"/>
            <a:chOff x="2174725" y="2906972"/>
            <a:chExt cx="4380105" cy="3885366"/>
          </a:xfrm>
        </p:grpSpPr>
        <p:pic>
          <p:nvPicPr>
            <p:cNvPr id="9" name="Рисунок 8" descr="Картинки по запросу таблица размеров штрафов за превышение скорости"/>
            <p:cNvPicPr/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6503094" y="6445121"/>
              <a:ext cx="51736" cy="347217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1" name="TextBox 10"/>
            <p:cNvSpPr txBox="1"/>
            <p:nvPr/>
          </p:nvSpPr>
          <p:spPr>
            <a:xfrm>
              <a:off x="2174725" y="2906972"/>
              <a:ext cx="4380104" cy="44651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ru-RU" dirty="0"/>
            </a:p>
          </p:txBody>
        </p:sp>
      </p:grpSp>
      <p:sp>
        <p:nvSpPr>
          <p:cNvPr id="13" name="TextBox 12"/>
          <p:cNvSpPr txBox="1"/>
          <p:nvPr/>
        </p:nvSpPr>
        <p:spPr>
          <a:xfrm>
            <a:off x="9778740" y="2343887"/>
            <a:ext cx="176603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рубль</a:t>
            </a:r>
            <a:endParaRPr lang="ru-RU" sz="2400" b="1" dirty="0">
              <a:solidFill>
                <a:schemeClr val="accent6">
                  <a:lumMod val="50000"/>
                </a:schemeClr>
              </a:solidFill>
              <a:latin typeface="Arial Black" panose="020B0A04020102020204" pitchFamily="34" charset="0"/>
              <a:cs typeface="Times New Roman" panose="02020603050405020304" pitchFamily="18" charset="0"/>
            </a:endParaRPr>
          </a:p>
          <a:p>
            <a:endParaRPr lang="ru-RU" sz="2400" dirty="0">
              <a:solidFill>
                <a:schemeClr val="accent6">
                  <a:lumMod val="50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9961366" y="4857666"/>
            <a:ext cx="174760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доход</a:t>
            </a:r>
            <a:endParaRPr lang="ru-RU" sz="2400" dirty="0">
              <a:solidFill>
                <a:schemeClr val="accent6">
                  <a:lumMod val="50000"/>
                </a:schemeClr>
              </a:solidFill>
              <a:latin typeface="Arial Black" panose="020B0A04020102020204" pitchFamily="34" charset="0"/>
              <a:cs typeface="Times New Roman" panose="02020603050405020304" pitchFamily="18" charset="0"/>
            </a:endParaRPr>
          </a:p>
          <a:p>
            <a:endParaRPr lang="ru-RU" sz="2000" dirty="0">
              <a:solidFill>
                <a:schemeClr val="accent6">
                  <a:lumMod val="50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15" name="Управляющая кнопка: домой 14">
            <a:hlinkClick r:id="rId4" action="ppaction://hlinksldjump" highlightClick="1"/>
          </p:cNvPr>
          <p:cNvSpPr/>
          <p:nvPr/>
        </p:nvSpPr>
        <p:spPr>
          <a:xfrm>
            <a:off x="11098008" y="5929817"/>
            <a:ext cx="789192" cy="738709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6" name="Рисунок 1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204558" y="106958"/>
            <a:ext cx="1682642" cy="725487"/>
          </a:xfrm>
          <a:prstGeom prst="rect">
            <a:avLst/>
          </a:prstGeom>
        </p:spPr>
      </p:pic>
      <p:sp>
        <p:nvSpPr>
          <p:cNvPr id="18" name="Прямоугольник 17"/>
          <p:cNvSpPr/>
          <p:nvPr/>
        </p:nvSpPr>
        <p:spPr>
          <a:xfrm>
            <a:off x="190629" y="252255"/>
            <a:ext cx="116410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latin typeface="Arial Black" panose="020B0A04020102020204" pitchFamily="34" charset="0"/>
              </a:rPr>
              <a:t>Ребусы</a:t>
            </a:r>
            <a:endParaRPr lang="ru-RU" dirty="0">
              <a:latin typeface="Arial Black" panose="020B0A04020102020204" pitchFamily="34" charset="0"/>
            </a:endParaRPr>
          </a:p>
        </p:txBody>
      </p:sp>
      <p:pic>
        <p:nvPicPr>
          <p:cNvPr id="19" name="Рисунок 1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064756" y="469701"/>
            <a:ext cx="6578141" cy="2631256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 rotWithShape="1">
          <a:blip r:embed="rId7"/>
          <a:srcRect l="9838" t="26900" r="6688" b="21651"/>
          <a:stretch/>
        </p:blipFill>
        <p:spPr>
          <a:xfrm>
            <a:off x="2098931" y="3589099"/>
            <a:ext cx="5488495" cy="25371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76057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13" grpId="0"/>
      <p:bldP spid="1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вал 3"/>
          <p:cNvSpPr/>
          <p:nvPr/>
        </p:nvSpPr>
        <p:spPr>
          <a:xfrm>
            <a:off x="33023" y="1706932"/>
            <a:ext cx="1645920" cy="79683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/>
              <a:t>1</a:t>
            </a:r>
          </a:p>
        </p:txBody>
      </p:sp>
      <p:sp>
        <p:nvSpPr>
          <p:cNvPr id="5" name="Овал 4"/>
          <p:cNvSpPr/>
          <p:nvPr/>
        </p:nvSpPr>
        <p:spPr>
          <a:xfrm>
            <a:off x="45033" y="4527297"/>
            <a:ext cx="1645920" cy="79683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/>
              <a:t>2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9953897" y="1706932"/>
            <a:ext cx="1828800" cy="953589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/>
              <a:t>Ответ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9953897" y="4050502"/>
            <a:ext cx="1828800" cy="953589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/>
              <a:t>Ответ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690953" y="1706932"/>
            <a:ext cx="539078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  <a:ea typeface="Calibri" panose="020F0502020204030204" pitchFamily="34" charset="0"/>
              </a:rPr>
              <a:t>Доход дедушки и бабушки Колобка – это:</a:t>
            </a:r>
          </a:p>
          <a:p>
            <a:endParaRPr lang="ru-RU" sz="2400" dirty="0">
              <a:solidFill>
                <a:schemeClr val="accent6">
                  <a:lumMod val="50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678943" y="4588592"/>
            <a:ext cx="480712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  <a:ea typeface="Calibri" panose="020F0502020204030204" pitchFamily="34" charset="0"/>
              </a:rPr>
              <a:t>Из бюджета семья </a:t>
            </a:r>
            <a:r>
              <a:rPr lang="ru-RU" sz="2400" b="1" dirty="0" err="1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  <a:ea typeface="Calibri" panose="020F0502020204030204" pitchFamily="34" charset="0"/>
              </a:rPr>
              <a:t>Барбоскиных</a:t>
            </a:r>
            <a:r>
              <a:rPr lang="ru-RU" sz="2400" b="1" dirty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  <a:ea typeface="Calibri" panose="020F0502020204030204" pitchFamily="34" charset="0"/>
              </a:rPr>
              <a:t> получает</a:t>
            </a:r>
            <a:endParaRPr lang="ru-RU" sz="2400" dirty="0">
              <a:solidFill>
                <a:schemeClr val="accent6">
                  <a:lumMod val="50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9980351" y="2830529"/>
            <a:ext cx="175427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rPr>
              <a:t>Пенсия</a:t>
            </a:r>
            <a:endParaRPr lang="ru-RU" sz="2400" b="1" dirty="0">
              <a:solidFill>
                <a:schemeClr val="accent6">
                  <a:lumMod val="50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9953897" y="5158177"/>
            <a:ext cx="193660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rPr>
              <a:t>Пособие на детей</a:t>
            </a:r>
            <a:endParaRPr lang="ru-RU" sz="2400" b="1" dirty="0">
              <a:solidFill>
                <a:schemeClr val="accent6">
                  <a:lumMod val="50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11" name="Управляющая кнопка: домой 10">
            <a:hlinkClick r:id="rId2" action="ppaction://hlinksldjump" highlightClick="1"/>
          </p:cNvPr>
          <p:cNvSpPr/>
          <p:nvPr/>
        </p:nvSpPr>
        <p:spPr>
          <a:xfrm>
            <a:off x="11146472" y="5937434"/>
            <a:ext cx="636226" cy="761928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27770" y="160560"/>
            <a:ext cx="1859441" cy="798645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792" y="203235"/>
            <a:ext cx="2749534" cy="755970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498078" y="985821"/>
            <a:ext cx="3050634" cy="2285031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498078" y="3728286"/>
            <a:ext cx="3073467" cy="20714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47266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3" grpId="0"/>
      <p:bldP spid="8" grpId="0"/>
      <p:bldP spid="9" grpId="0"/>
      <p:bldP spid="1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вал 3"/>
          <p:cNvSpPr/>
          <p:nvPr/>
        </p:nvSpPr>
        <p:spPr>
          <a:xfrm>
            <a:off x="0" y="1706639"/>
            <a:ext cx="1645920" cy="79683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/>
              <a:t>1</a:t>
            </a:r>
          </a:p>
        </p:txBody>
      </p:sp>
      <p:sp>
        <p:nvSpPr>
          <p:cNvPr id="5" name="Овал 4"/>
          <p:cNvSpPr/>
          <p:nvPr/>
        </p:nvSpPr>
        <p:spPr>
          <a:xfrm>
            <a:off x="0" y="4452448"/>
            <a:ext cx="1645920" cy="79683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/>
              <a:t>2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10077405" y="1637071"/>
            <a:ext cx="1828800" cy="953589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/>
              <a:t>Ответ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10077405" y="4128110"/>
            <a:ext cx="1828800" cy="953589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/>
              <a:t>Ответ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784558" y="1551493"/>
            <a:ext cx="523881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rPr>
              <a:t>Какой налог </a:t>
            </a:r>
            <a:r>
              <a:rPr lang="ru-RU" sz="2400" b="1" dirty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  <a:ea typeface="Calibri" panose="020F0502020204030204" pitchFamily="34" charset="0"/>
              </a:rPr>
              <a:t>Мистер </a:t>
            </a:r>
            <a:r>
              <a:rPr lang="ru-RU" sz="2400" b="1" dirty="0" err="1" smtClean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  <a:ea typeface="Calibri" panose="020F0502020204030204" pitchFamily="34" charset="0"/>
              </a:rPr>
              <a:t>Крабс</a:t>
            </a: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  <a:ea typeface="Calibri" panose="020F0502020204030204" pitchFamily="34" charset="0"/>
              </a:rPr>
              <a:t>, </a:t>
            </a:r>
            <a:r>
              <a:rPr lang="ru-RU" sz="2400" b="1" dirty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  <a:ea typeface="Calibri" panose="020F0502020204030204" pitchFamily="34" charset="0"/>
              </a:rPr>
              <a:t>как владелец «</a:t>
            </a:r>
            <a:r>
              <a:rPr lang="ru-RU" sz="2400" b="1" dirty="0" err="1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  <a:ea typeface="Calibri" panose="020F0502020204030204" pitchFamily="34" charset="0"/>
              </a:rPr>
              <a:t>Красти</a:t>
            </a:r>
            <a:r>
              <a:rPr lang="ru-RU" sz="2400" b="1" dirty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  <a:ea typeface="Calibri" panose="020F0502020204030204" pitchFamily="34" charset="0"/>
              </a:rPr>
              <a:t> Краб</a:t>
            </a: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  <a:ea typeface="Calibri" panose="020F0502020204030204" pitchFamily="34" charset="0"/>
              </a:rPr>
              <a:t>», </a:t>
            </a:r>
            <a:r>
              <a:rPr lang="ru-RU" sz="2400" b="1" dirty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  <a:ea typeface="Calibri" panose="020F0502020204030204" pitchFamily="34" charset="0"/>
              </a:rPr>
              <a:t>платит в </a:t>
            </a: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  <a:ea typeface="Calibri" panose="020F0502020204030204" pitchFamily="34" charset="0"/>
              </a:rPr>
              <a:t>бюджет?</a:t>
            </a:r>
            <a:endParaRPr lang="ru-RU" sz="2400" b="1" dirty="0">
              <a:solidFill>
                <a:schemeClr val="accent6">
                  <a:lumMod val="50000"/>
                </a:schemeClr>
              </a:solidFill>
              <a:latin typeface="Arial Black" panose="020B0A04020102020204" pitchFamily="34" charset="0"/>
              <a:ea typeface="Calibri" panose="020F0502020204030204" pitchFamily="34" charset="0"/>
            </a:endParaRPr>
          </a:p>
          <a:p>
            <a:endParaRPr lang="ru-RU" sz="2400" b="1" dirty="0">
              <a:solidFill>
                <a:schemeClr val="accent6">
                  <a:lumMod val="50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9988570" y="2797988"/>
            <a:ext cx="220342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rPr>
              <a:t>Налог на доход</a:t>
            </a:r>
            <a:endParaRPr lang="ru-RU" sz="2400" b="1" dirty="0">
              <a:solidFill>
                <a:schemeClr val="accent6">
                  <a:lumMod val="50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946365" y="4260390"/>
            <a:ext cx="4745104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  <a:ea typeface="Calibri" panose="020F0502020204030204" pitchFamily="34" charset="0"/>
              </a:rPr>
              <a:t>Какой налог должен платить </a:t>
            </a:r>
            <a:r>
              <a:rPr lang="ru-RU" sz="2400" b="1" dirty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  <a:ea typeface="Calibri" panose="020F0502020204030204" pitchFamily="34" charset="0"/>
              </a:rPr>
              <a:t>Аладдин </a:t>
            </a: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  <a:ea typeface="Calibri" panose="020F0502020204030204" pitchFamily="34" charset="0"/>
              </a:rPr>
              <a:t>за </a:t>
            </a:r>
            <a:r>
              <a:rPr lang="ru-RU" sz="2400" b="1" dirty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  <a:ea typeface="Calibri" panose="020F0502020204030204" pitchFamily="34" charset="0"/>
              </a:rPr>
              <a:t>пользование </a:t>
            </a: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  <a:ea typeface="Calibri" panose="020F0502020204030204" pitchFamily="34" charset="0"/>
              </a:rPr>
              <a:t>ковром-самолётом?</a:t>
            </a:r>
            <a:endParaRPr lang="ru-RU" sz="2400" b="1" dirty="0">
              <a:solidFill>
                <a:schemeClr val="accent6">
                  <a:lumMod val="50000"/>
                </a:schemeClr>
              </a:solidFill>
              <a:latin typeface="Arial Black" panose="020B0A04020102020204" pitchFamily="34" charset="0"/>
            </a:endParaRPr>
          </a:p>
          <a:p>
            <a:endParaRPr lang="ru-RU" dirty="0">
              <a:solidFill>
                <a:schemeClr val="accent6">
                  <a:lumMod val="50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9778728" y="5081699"/>
            <a:ext cx="216843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rPr>
              <a:t>Транспортный налог</a:t>
            </a:r>
            <a:endParaRPr lang="ru-RU" sz="2400" b="1" dirty="0">
              <a:solidFill>
                <a:schemeClr val="accent6">
                  <a:lumMod val="50000"/>
                </a:schemeClr>
              </a:solidFill>
              <a:latin typeface="Arial Black" panose="020B0A04020102020204" pitchFamily="34" charset="0"/>
            </a:endParaRPr>
          </a:p>
          <a:p>
            <a:endParaRPr lang="ru-RU" sz="2400" b="1" dirty="0">
              <a:solidFill>
                <a:schemeClr val="accent6">
                  <a:lumMod val="50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11" name="Управляющая кнопка: домой 10">
            <a:hlinkClick r:id="rId2" action="ppaction://hlinksldjump" highlightClick="1"/>
          </p:cNvPr>
          <p:cNvSpPr/>
          <p:nvPr/>
        </p:nvSpPr>
        <p:spPr>
          <a:xfrm>
            <a:off x="11070078" y="5950157"/>
            <a:ext cx="777934" cy="685968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88570" y="175131"/>
            <a:ext cx="1859441" cy="798645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7548" y="292030"/>
            <a:ext cx="1579001" cy="53649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691468" y="1233518"/>
            <a:ext cx="3087260" cy="2054431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691469" y="3890463"/>
            <a:ext cx="3046304" cy="22817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45466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3" grpId="0"/>
      <p:bldP spid="8" grpId="0"/>
      <p:bldP spid="9" grpId="0"/>
      <p:bldP spid="1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вал 4"/>
          <p:cNvSpPr/>
          <p:nvPr/>
        </p:nvSpPr>
        <p:spPr>
          <a:xfrm>
            <a:off x="83033" y="4289126"/>
            <a:ext cx="1645920" cy="79683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/>
              <a:t>2</a:t>
            </a:r>
          </a:p>
        </p:txBody>
      </p:sp>
      <p:sp>
        <p:nvSpPr>
          <p:cNvPr id="4" name="Овал 3"/>
          <p:cNvSpPr/>
          <p:nvPr/>
        </p:nvSpPr>
        <p:spPr>
          <a:xfrm>
            <a:off x="90815" y="1692396"/>
            <a:ext cx="1645920" cy="79683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/>
              <a:t>1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10037725" y="1550410"/>
            <a:ext cx="1828800" cy="953589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/>
              <a:t>Ответ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9999615" y="3965767"/>
            <a:ext cx="1828800" cy="953589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/>
              <a:t>Ответ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827488" y="47559"/>
            <a:ext cx="8233481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rPr>
              <a:t>      Представьте</a:t>
            </a:r>
            <a:r>
              <a:rPr lang="ru-RU" b="1" dirty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rPr>
              <a:t>, что ваш взрослый старший брат решил 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rPr>
              <a:t>                       </a:t>
            </a:r>
          </a:p>
          <a:p>
            <a:r>
              <a:rPr lang="ru-RU" b="1" dirty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rPr>
              <a:t> 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rPr>
              <a:t>     накопить </a:t>
            </a:r>
            <a:r>
              <a:rPr lang="ru-RU" b="1" dirty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rPr>
              <a:t>на путешествие, о котором долго мечтал. За два года ему удаётся собрать 100 тыс. р. Но для оплаты поездки ему нужно накопить ещё 50 тыс. р. Уже накопленные сбережения он решает хранить дома. В то же время коммерческие банки предлагают заключить договор вклада на год со ставкой 10% годовых. Что бы вы посоветовали своему брату: положить деньги 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rPr>
              <a:t>в банк или </a:t>
            </a:r>
            <a:r>
              <a:rPr lang="ru-RU" b="1" dirty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rPr>
              <a:t>оставить их на хранение дома? Сколько у вашего брата будет денег через год в каждом из вариантов, если он действительно сумеет отложить из своей зарплаты ещё 50 тыс. р.?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706055" y="3360398"/>
            <a:ext cx="8079972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rPr>
              <a:t>Представьте, что ваш дядя собирается купить дачный домик в одной из деревень соседней области. Он продал свою машину за 500 тыс. р. и начал искать подходящий вариант. Вырученные деньги дядя хранил в квартире в надёжном месте. Сначала он долго не мог найти дом, а потом заболел и полгода пролежал в больнице, после чего снова занялся поисками. Когда он нашёл подходящий вариант, с момента продажи машины прошёл год. За это время цены на недвижимость выросли на 8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rPr>
              <a:t>%. На </a:t>
            </a:r>
            <a:r>
              <a:rPr lang="ru-RU" b="1" dirty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rPr>
              <a:t>какую сумму ваш дядя мог бы увеличить свои сбережения, если бы положил деньги на депозит в банке под 10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rPr>
              <a:t>%? Как </a:t>
            </a:r>
            <a:r>
              <a:rPr lang="ru-RU" b="1" dirty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rPr>
              <a:t>ему разумнее было 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rPr>
              <a:t>бы распорядиться </a:t>
            </a:r>
            <a:r>
              <a:rPr lang="ru-RU" b="1" dirty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rPr>
              <a:t>деньгами?</a:t>
            </a:r>
          </a:p>
          <a:p>
            <a:endParaRPr lang="ru-RU" b="1" dirty="0">
              <a:solidFill>
                <a:schemeClr val="accent6">
                  <a:lumMod val="50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9786026" y="2475724"/>
            <a:ext cx="242421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rPr>
              <a:t>положить деньги </a:t>
            </a:r>
            <a:r>
              <a:rPr lang="ru-RU" sz="1600" b="1" dirty="0" smtClean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rPr>
              <a:t>в банк </a:t>
            </a:r>
            <a:r>
              <a:rPr lang="ru-RU" sz="1600" b="1" dirty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rPr>
              <a:t>-160 тыс. руб. а не оставить их на хранение дома-150 тыс</a:t>
            </a:r>
            <a:r>
              <a:rPr lang="ru-RU" sz="1600" b="1" dirty="0" smtClean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rPr>
              <a:t>. руб</a:t>
            </a:r>
            <a:r>
              <a:rPr lang="ru-RU" sz="1600" b="1" dirty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rPr>
              <a:t>.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9772844" y="4932164"/>
            <a:ext cx="235856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rPr>
              <a:t>положил деньги на депозит в банке под 10% на 50 </a:t>
            </a:r>
            <a:r>
              <a:rPr lang="ru-RU" sz="1600" b="1" dirty="0" err="1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rPr>
              <a:t>тыс.руб</a:t>
            </a:r>
            <a:endParaRPr lang="ru-RU" sz="1600" b="1" dirty="0">
              <a:solidFill>
                <a:schemeClr val="accent6">
                  <a:lumMod val="50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12" name="Управляющая кнопка: домой 11">
            <a:hlinkClick r:id="rId2" action="ppaction://hlinksldjump" highlightClick="1"/>
          </p:cNvPr>
          <p:cNvSpPr/>
          <p:nvPr/>
        </p:nvSpPr>
        <p:spPr>
          <a:xfrm>
            <a:off x="11031166" y="5874664"/>
            <a:ext cx="797249" cy="858594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37725" y="157225"/>
            <a:ext cx="1859441" cy="798645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21313"/>
            <a:ext cx="2475191" cy="4999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72875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3" grpId="0"/>
      <p:bldP spid="9" grpId="0"/>
      <p:bldP spid="10" grpId="0"/>
      <p:bldP spid="1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вал 3"/>
          <p:cNvSpPr/>
          <p:nvPr/>
        </p:nvSpPr>
        <p:spPr>
          <a:xfrm>
            <a:off x="0" y="1816347"/>
            <a:ext cx="1645920" cy="79683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/>
              <a:t>1</a:t>
            </a:r>
          </a:p>
        </p:txBody>
      </p:sp>
      <p:sp>
        <p:nvSpPr>
          <p:cNvPr id="5" name="Овал 4"/>
          <p:cNvSpPr/>
          <p:nvPr/>
        </p:nvSpPr>
        <p:spPr>
          <a:xfrm>
            <a:off x="73780" y="4613365"/>
            <a:ext cx="1645920" cy="79683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/>
              <a:t>2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9946302" y="1476100"/>
            <a:ext cx="1828800" cy="953589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/>
              <a:t>Ответ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9946302" y="3982084"/>
            <a:ext cx="1828800" cy="953589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/>
              <a:t>Ответ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645920" y="101601"/>
            <a:ext cx="8126256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rPr>
              <a:t>На фоне какого города изображен космодром и вантовый мост на лицевой стороне 2000 рублевой купюры? Изображение этого города на купюре 2000 рублей было народной инициативой: «Потому что вся Россия и так знает, что «… — две </a:t>
            </a:r>
            <a:r>
              <a:rPr lang="ru-RU" sz="2400" b="1" dirty="0" err="1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rPr>
              <a:t>тыщи</a:t>
            </a:r>
            <a:r>
              <a:rPr lang="ru-RU" sz="2400" b="1" dirty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rPr>
              <a:t>». Возможно, это первый случай в мире, когда на купюру попала песня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702477" y="4590642"/>
            <a:ext cx="757771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rPr>
              <a:t>Какой город изображен на </a:t>
            </a:r>
            <a:r>
              <a:rPr lang="ru-RU" sz="2400" b="1" dirty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rPr>
              <a:t>лицевой стороне 10-ти рублевой </a:t>
            </a: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rPr>
              <a:t>купюры? </a:t>
            </a:r>
            <a:r>
              <a:rPr lang="ru-RU" sz="2400" b="1" dirty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rPr>
              <a:t>Изображенный на ней мост через Енисей и называется Коммунальным — в своё время это был самый протяженный автомобильный мост в Азии.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9772176" y="2645833"/>
            <a:ext cx="293055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rPr>
              <a:t>Владивосток</a:t>
            </a:r>
            <a:endParaRPr lang="ru-RU" sz="2400" b="1" dirty="0">
              <a:solidFill>
                <a:schemeClr val="accent6">
                  <a:lumMod val="50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9772176" y="5111605"/>
            <a:ext cx="27617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rPr>
              <a:t>Красноярск</a:t>
            </a:r>
            <a:endParaRPr lang="ru-RU" sz="2400" b="1" dirty="0">
              <a:solidFill>
                <a:schemeClr val="accent6">
                  <a:lumMod val="50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11" name="Управляющая кнопка: домой 10">
            <a:hlinkClick r:id="rId2" action="ppaction://hlinksldjump" highlightClick="1"/>
          </p:cNvPr>
          <p:cNvSpPr/>
          <p:nvPr/>
        </p:nvSpPr>
        <p:spPr>
          <a:xfrm>
            <a:off x="10856068" y="5901604"/>
            <a:ext cx="962315" cy="886728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58942" y="348196"/>
            <a:ext cx="1859441" cy="798645"/>
          </a:xfrm>
          <a:prstGeom prst="rect">
            <a:avLst/>
          </a:prstGeom>
        </p:spPr>
      </p:pic>
      <p:sp>
        <p:nvSpPr>
          <p:cNvPr id="13" name="Прямоугольник 12"/>
          <p:cNvSpPr/>
          <p:nvPr/>
        </p:nvSpPr>
        <p:spPr>
          <a:xfrm>
            <a:off x="73780" y="247464"/>
            <a:ext cx="119776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b="1" dirty="0">
                <a:latin typeface="Arial Black" panose="020B0A04020102020204" pitchFamily="34" charset="0"/>
              </a:rPr>
              <a:t>Деньги </a:t>
            </a:r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19700" y="3260004"/>
            <a:ext cx="2911235" cy="1280470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297050" y="3198757"/>
            <a:ext cx="3054279" cy="13168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55863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3" grpId="0"/>
      <p:bldP spid="8" grpId="0"/>
      <p:bldP spid="9" grpId="0"/>
      <p:bldP spid="1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вал 3"/>
          <p:cNvSpPr/>
          <p:nvPr/>
        </p:nvSpPr>
        <p:spPr>
          <a:xfrm>
            <a:off x="90815" y="1739781"/>
            <a:ext cx="1645920" cy="79683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/>
              <a:t>1</a:t>
            </a:r>
          </a:p>
        </p:txBody>
      </p:sp>
      <p:sp>
        <p:nvSpPr>
          <p:cNvPr id="5" name="Овал 4"/>
          <p:cNvSpPr/>
          <p:nvPr/>
        </p:nvSpPr>
        <p:spPr>
          <a:xfrm>
            <a:off x="100197" y="3945155"/>
            <a:ext cx="1645920" cy="79683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/>
              <a:t>2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9953897" y="1565066"/>
            <a:ext cx="1828800" cy="953589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/>
              <a:t>Ответ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9980580" y="4034197"/>
            <a:ext cx="1828800" cy="953589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/>
              <a:t>Ответ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746117" y="743329"/>
            <a:ext cx="6587085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  <a:ea typeface="Proxima Nova Rg"/>
                <a:cs typeface="Proxima Nova Rg"/>
                <a:sym typeface="Proxima Nova"/>
              </a:rPr>
              <a:t>Римский император </a:t>
            </a:r>
            <a:r>
              <a:rPr lang="ru-RU" sz="2400" b="1" dirty="0" err="1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  <a:ea typeface="Proxima Nova Rg"/>
                <a:cs typeface="Proxima Nova Rg"/>
                <a:sym typeface="Proxima Nova"/>
              </a:rPr>
              <a:t>Веспасиан</a:t>
            </a:r>
            <a:r>
              <a:rPr lang="ru-RU" sz="2400" b="1" dirty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  <a:ea typeface="Proxima Nova Rg"/>
                <a:cs typeface="Proxima Nova Rg"/>
                <a:sym typeface="Proxima Nova"/>
              </a:rPr>
              <a:t> выводил страну из кризиса и ввел налог на  общественные уборные. Этим налогом возмутился сын императора. И тогда  отец взял монету, полученную при сборе этого налога, дал сыну и произнес  фразу, ставшую крылатой. Что же он сказал?</a:t>
            </a:r>
          </a:p>
          <a:p>
            <a:endParaRPr lang="ru-RU" sz="2400" b="1" dirty="0">
              <a:solidFill>
                <a:schemeClr val="accent6">
                  <a:lumMod val="50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736735" y="4343572"/>
            <a:ext cx="6784695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rPr>
              <a:t>В наш быт прочно вошли </a:t>
            </a:r>
            <a:endParaRPr lang="ru-RU" sz="2400" b="1" dirty="0" smtClean="0">
              <a:solidFill>
                <a:schemeClr val="accent6">
                  <a:lumMod val="50000"/>
                </a:schemeClr>
              </a:solidFill>
              <a:latin typeface="Arial Black" panose="020B0A04020102020204" pitchFamily="34" charset="0"/>
            </a:endParaRPr>
          </a:p>
          <a:p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rPr>
              <a:t>выражения</a:t>
            </a:r>
            <a:r>
              <a:rPr lang="ru-RU" sz="2400" b="1" dirty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rPr>
              <a:t>: «сводить счеты», «сбрасывать со счета», «прикинуть», но мало кто задумывается об их </a:t>
            </a: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rPr>
              <a:t>связи с известной поговоркой. О какой поговорке идет речь?</a:t>
            </a:r>
            <a:endParaRPr lang="ru-RU" sz="2400" b="1" dirty="0">
              <a:solidFill>
                <a:schemeClr val="accent6">
                  <a:lumMod val="50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9757989" y="4987786"/>
            <a:ext cx="227398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rPr>
              <a:t>Деньги любят счет</a:t>
            </a:r>
            <a:endParaRPr lang="ru-RU" sz="2400" b="1" dirty="0">
              <a:solidFill>
                <a:schemeClr val="accent6">
                  <a:lumMod val="50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9700420" y="2732226"/>
            <a:ext cx="210895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rPr>
              <a:t>Деньги не пахнут</a:t>
            </a:r>
            <a:endParaRPr lang="ru-RU" sz="2400" b="1" dirty="0">
              <a:solidFill>
                <a:schemeClr val="accent6">
                  <a:lumMod val="50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11" name="Управляющая кнопка: домой 10">
            <a:hlinkClick r:id="rId2" action="ppaction://hlinksldjump" highlightClick="1"/>
          </p:cNvPr>
          <p:cNvSpPr/>
          <p:nvPr/>
        </p:nvSpPr>
        <p:spPr>
          <a:xfrm>
            <a:off x="10894980" y="5780740"/>
            <a:ext cx="887718" cy="891531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23256" y="344007"/>
            <a:ext cx="1859441" cy="798645"/>
          </a:xfrm>
          <a:prstGeom prst="rect">
            <a:avLst/>
          </a:prstGeom>
        </p:spPr>
      </p:pic>
      <p:sp>
        <p:nvSpPr>
          <p:cNvPr id="13" name="Прямоугольник 12"/>
          <p:cNvSpPr/>
          <p:nvPr/>
        </p:nvSpPr>
        <p:spPr>
          <a:xfrm>
            <a:off x="0" y="296596"/>
            <a:ext cx="333617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b="1" dirty="0">
                <a:latin typeface="Arial Black" panose="020B0A04020102020204" pitchFamily="34" charset="0"/>
              </a:rPr>
              <a:t>Пословицы и поговорки</a:t>
            </a:r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02825" y="1193253"/>
            <a:ext cx="2020431" cy="1513373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 rotWithShape="1">
          <a:blip r:embed="rId5"/>
          <a:srcRect l="17533" t="15739" r="15327"/>
          <a:stretch/>
        </p:blipFill>
        <p:spPr>
          <a:xfrm>
            <a:off x="7908242" y="3776744"/>
            <a:ext cx="1799233" cy="24462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48558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3" grpId="0"/>
      <p:bldP spid="8" grpId="0"/>
      <p:bldP spid="9" grpId="0"/>
      <p:bldP spid="1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вал 3"/>
          <p:cNvSpPr/>
          <p:nvPr/>
        </p:nvSpPr>
        <p:spPr>
          <a:xfrm>
            <a:off x="90815" y="1739781"/>
            <a:ext cx="1645920" cy="79683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/>
              <a:t>1</a:t>
            </a:r>
          </a:p>
        </p:txBody>
      </p:sp>
      <p:sp>
        <p:nvSpPr>
          <p:cNvPr id="5" name="Овал 4"/>
          <p:cNvSpPr/>
          <p:nvPr/>
        </p:nvSpPr>
        <p:spPr>
          <a:xfrm>
            <a:off x="100197" y="3945155"/>
            <a:ext cx="1645920" cy="79683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/>
              <a:t>2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9953897" y="1343224"/>
            <a:ext cx="1828800" cy="953589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/>
              <a:t>Ответ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9980580" y="3612142"/>
            <a:ext cx="1828800" cy="953589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/>
              <a:t>Ответ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746118" y="743329"/>
            <a:ext cx="411647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rPr>
              <a:t>Как можно охарактеризовать инициативу принца Лимона из мультфильма «</a:t>
            </a:r>
            <a:r>
              <a:rPr lang="ru-RU" sz="2400" b="1" dirty="0" err="1" smtClean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rPr>
              <a:t>Чиполлино</a:t>
            </a: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rPr>
              <a:t>»?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736735" y="3403161"/>
            <a:ext cx="4469512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rPr>
              <a:t>В чем</a:t>
            </a: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rPr>
              <a:t>, по </a:t>
            </a:r>
            <a:r>
              <a:rPr lang="ru-RU" sz="2400" b="1" dirty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rPr>
              <a:t>мнению кота </a:t>
            </a:r>
            <a:r>
              <a:rPr lang="ru-RU" sz="2400" b="1" dirty="0" err="1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rPr>
              <a:t>Матроскина</a:t>
            </a:r>
            <a:r>
              <a:rPr lang="ru-RU" sz="2400" b="1" dirty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rPr>
              <a:t>, основная причина проблем обитателей Простоквашино в зимний период? </a:t>
            </a:r>
            <a:br>
              <a:rPr lang="ru-RU" sz="2400" b="1" dirty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rPr>
            </a:br>
            <a:endParaRPr lang="ru-RU" sz="2400" b="1" dirty="0">
              <a:solidFill>
                <a:schemeClr val="accent6">
                  <a:lumMod val="50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9477830" y="4627695"/>
            <a:ext cx="2714170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rPr>
              <a:t>Нерациональное расходование бюджетных средств</a:t>
            </a:r>
          </a:p>
          <a:p>
            <a:endParaRPr lang="ru-RU" sz="2000" b="1" dirty="0">
              <a:solidFill>
                <a:schemeClr val="accent6">
                  <a:lumMod val="50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9700420" y="2357073"/>
            <a:ext cx="249158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rPr>
              <a:t>Расширение налоговой базы</a:t>
            </a:r>
            <a:endParaRPr lang="ru-RU" sz="2400" b="1" dirty="0">
              <a:solidFill>
                <a:schemeClr val="accent6">
                  <a:lumMod val="50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11" name="Управляющая кнопка: домой 10">
            <a:hlinkClick r:id="rId6" action="ppaction://hlinksldjump" highlightClick="1"/>
          </p:cNvPr>
          <p:cNvSpPr/>
          <p:nvPr/>
        </p:nvSpPr>
        <p:spPr>
          <a:xfrm>
            <a:off x="10894980" y="5780740"/>
            <a:ext cx="887718" cy="891531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923256" y="344007"/>
            <a:ext cx="1859441" cy="798645"/>
          </a:xfrm>
          <a:prstGeom prst="rect">
            <a:avLst/>
          </a:prstGeom>
        </p:spPr>
      </p:pic>
      <p:sp>
        <p:nvSpPr>
          <p:cNvPr id="13" name="Прямоугольник 12"/>
          <p:cNvSpPr/>
          <p:nvPr/>
        </p:nvSpPr>
        <p:spPr>
          <a:xfrm>
            <a:off x="621967" y="296596"/>
            <a:ext cx="209224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b="1" dirty="0" smtClean="0">
                <a:latin typeface="Arial Black" panose="020B0A04020102020204" pitchFamily="34" charset="0"/>
              </a:rPr>
              <a:t>Мульти-</a:t>
            </a:r>
            <a:r>
              <a:rPr lang="ru-RU" b="1" dirty="0" err="1" smtClean="0">
                <a:latin typeface="Arial Black" panose="020B0A04020102020204" pitchFamily="34" charset="0"/>
              </a:rPr>
              <a:t>пульти</a:t>
            </a:r>
            <a:endParaRPr lang="ru-RU" b="1" dirty="0">
              <a:latin typeface="Arial Black" panose="020B0A04020102020204" pitchFamily="34" charset="0"/>
            </a:endParaRPr>
          </a:p>
        </p:txBody>
      </p:sp>
      <p:pic>
        <p:nvPicPr>
          <p:cNvPr id="17" name="23-Чиполлино.mp4">
            <a:hlinkClick r:id="" action="ppaction://media"/>
            <a:extLst>
              <a:ext uri="{FF2B5EF4-FFF2-40B4-BE49-F238E27FC236}">
                <a16:creationId xmlns:a16="http://schemas.microsoft.com/office/drawing/2014/main" xmlns="" id="{EC03BF6B-F1F7-49C6-B779-5C50C0D829E1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rcRect/>
          <a:stretch>
            <a:fillRect/>
          </a:stretch>
        </p:blipFill>
        <p:spPr bwMode="auto">
          <a:xfrm>
            <a:off x="5909479" y="631158"/>
            <a:ext cx="3522763" cy="2642072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17-Простоквашино (1).mp4">
            <a:hlinkClick r:id="" action="ppaction://media"/>
            <a:extLst>
              <a:ext uri="{FF2B5EF4-FFF2-40B4-BE49-F238E27FC236}">
                <a16:creationId xmlns:a16="http://schemas.microsoft.com/office/drawing/2014/main" xmlns="" id="{C9DEED66-8E85-49D4-8DD4-317ACBC6437A}"/>
              </a:ext>
            </a:extLst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5909479" y="3672457"/>
            <a:ext cx="3568351" cy="2630658"/>
          </a:xfrm>
          <a:prstGeom prst="rect">
            <a:avLst/>
          </a:prstGeom>
          <a:ln w="76200">
            <a:solidFill>
              <a:sysClr val="window" lastClr="FFFFFF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7996939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video>
              <p:cMediaNode>
                <p:cTn id="2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video>
            <p:video>
              <p:cMediaNode>
                <p:cTn id="2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video>
          </p:childTnLst>
        </p:cTn>
      </p:par>
    </p:tnLst>
    <p:bldLst>
      <p:bldP spid="3" grpId="0"/>
      <p:bldP spid="8" grpId="0"/>
      <p:bldP spid="9" grpId="0"/>
      <p:bldP spid="1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вал 3"/>
          <p:cNvSpPr/>
          <p:nvPr/>
        </p:nvSpPr>
        <p:spPr>
          <a:xfrm>
            <a:off x="14453" y="1789380"/>
            <a:ext cx="1645920" cy="79683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/>
              <a:t>1</a:t>
            </a:r>
          </a:p>
        </p:txBody>
      </p:sp>
      <p:sp>
        <p:nvSpPr>
          <p:cNvPr id="5" name="Овал 4"/>
          <p:cNvSpPr/>
          <p:nvPr/>
        </p:nvSpPr>
        <p:spPr>
          <a:xfrm>
            <a:off x="14453" y="4609024"/>
            <a:ext cx="1645920" cy="79683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/>
              <a:t>2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10022545" y="1516852"/>
            <a:ext cx="1828800" cy="953589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/>
              <a:t>Ответ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10066181" y="4132229"/>
            <a:ext cx="1828800" cy="953589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/>
              <a:t>Ответ</a:t>
            </a:r>
          </a:p>
        </p:txBody>
      </p:sp>
      <p:grpSp>
        <p:nvGrpSpPr>
          <p:cNvPr id="12" name="Группа 11"/>
          <p:cNvGrpSpPr/>
          <p:nvPr/>
        </p:nvGrpSpPr>
        <p:grpSpPr>
          <a:xfrm>
            <a:off x="1768490" y="1178298"/>
            <a:ext cx="3409405" cy="2467461"/>
            <a:chOff x="748025" y="1537009"/>
            <a:chExt cx="3409405" cy="2467461"/>
          </a:xfrm>
        </p:grpSpPr>
        <p:pic>
          <p:nvPicPr>
            <p:cNvPr id="8" name="Рисунок 7" descr="Похожее изображение"/>
            <p:cNvPicPr/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57773" y="3609854"/>
              <a:ext cx="199657" cy="394616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3" name="TextBox 2"/>
            <p:cNvSpPr txBox="1"/>
            <p:nvPr/>
          </p:nvSpPr>
          <p:spPr>
            <a:xfrm>
              <a:off x="748025" y="1537009"/>
              <a:ext cx="340940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ru-RU" sz="1600" dirty="0"/>
            </a:p>
          </p:txBody>
        </p:sp>
      </p:grpSp>
      <p:grpSp>
        <p:nvGrpSpPr>
          <p:cNvPr id="11" name="Группа 10"/>
          <p:cNvGrpSpPr/>
          <p:nvPr/>
        </p:nvGrpSpPr>
        <p:grpSpPr>
          <a:xfrm>
            <a:off x="1660373" y="4314113"/>
            <a:ext cx="4895189" cy="3549082"/>
            <a:chOff x="2455544" y="3326759"/>
            <a:chExt cx="3563080" cy="3531241"/>
          </a:xfrm>
        </p:grpSpPr>
        <p:pic>
          <p:nvPicPr>
            <p:cNvPr id="9" name="Рисунок 8" descr="Картинки по запросу таблица размеров штрафов за превышение скорости"/>
            <p:cNvPicPr/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77073" y="6672167"/>
              <a:ext cx="41551" cy="185833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0" name="TextBox 9"/>
            <p:cNvSpPr txBox="1"/>
            <p:nvPr/>
          </p:nvSpPr>
          <p:spPr>
            <a:xfrm>
              <a:off x="2455544" y="3326759"/>
              <a:ext cx="3543165" cy="3368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ru-RU" sz="1600" dirty="0"/>
            </a:p>
          </p:txBody>
        </p:sp>
      </p:grpSp>
      <p:sp>
        <p:nvSpPr>
          <p:cNvPr id="14" name="TextBox 13"/>
          <p:cNvSpPr txBox="1"/>
          <p:nvPr/>
        </p:nvSpPr>
        <p:spPr>
          <a:xfrm>
            <a:off x="9928469" y="2613266"/>
            <a:ext cx="2263531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Инфляция</a:t>
            </a:r>
            <a:endParaRPr lang="ru-RU" sz="2400" dirty="0">
              <a:solidFill>
                <a:schemeClr val="accent6">
                  <a:lumMod val="50000"/>
                </a:schemeClr>
              </a:solidFill>
              <a:latin typeface="Arial Black" panose="020B0A04020102020204" pitchFamily="34" charset="0"/>
              <a:cs typeface="Times New Roman" panose="02020603050405020304" pitchFamily="18" charset="0"/>
            </a:endParaRPr>
          </a:p>
          <a:p>
            <a:endParaRPr lang="ru-RU" dirty="0">
              <a:solidFill>
                <a:schemeClr val="accent6">
                  <a:lumMod val="50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15" name="Управляющая кнопка: домой 14">
            <a:hlinkClick r:id="rId4" action="ppaction://hlinksldjump" highlightClick="1"/>
          </p:cNvPr>
          <p:cNvSpPr/>
          <p:nvPr/>
        </p:nvSpPr>
        <p:spPr>
          <a:xfrm>
            <a:off x="10953345" y="5958935"/>
            <a:ext cx="855477" cy="803087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TextBox 12"/>
          <p:cNvSpPr txBox="1"/>
          <p:nvPr/>
        </p:nvSpPr>
        <p:spPr>
          <a:xfrm>
            <a:off x="9814929" y="5191547"/>
            <a:ext cx="25197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Потребности</a:t>
            </a:r>
            <a:endParaRPr lang="ru-RU" sz="2400" dirty="0">
              <a:solidFill>
                <a:schemeClr val="accent6">
                  <a:lumMod val="50000"/>
                </a:schemeClr>
              </a:solidFill>
              <a:latin typeface="Arial Black" panose="020B0A0402010202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6" name="Рисунок 1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975507" y="303125"/>
            <a:ext cx="1859441" cy="798645"/>
          </a:xfrm>
          <a:prstGeom prst="rect">
            <a:avLst/>
          </a:prstGeom>
        </p:spPr>
      </p:pic>
      <p:sp>
        <p:nvSpPr>
          <p:cNvPr id="17" name="Прямоугольник 16"/>
          <p:cNvSpPr/>
          <p:nvPr/>
        </p:nvSpPr>
        <p:spPr>
          <a:xfrm>
            <a:off x="190629" y="252255"/>
            <a:ext cx="116410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latin typeface="Arial Black" panose="020B0A04020102020204" pitchFamily="34" charset="0"/>
              </a:rPr>
              <a:t>Ребусы</a:t>
            </a:r>
            <a:endParaRPr lang="ru-RU" dirty="0">
              <a:latin typeface="Arial Black" panose="020B0A04020102020204" pitchFamily="34" charset="0"/>
            </a:endParaRPr>
          </a:p>
        </p:txBody>
      </p:sp>
      <p:pic>
        <p:nvPicPr>
          <p:cNvPr id="20" name="Рисунок 1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773997" y="1142609"/>
            <a:ext cx="6608138" cy="1882817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421698" y="1073405"/>
            <a:ext cx="1467208" cy="1909193"/>
          </a:xfrm>
          <a:prstGeom prst="rect">
            <a:avLst/>
          </a:prstGeom>
        </p:spPr>
      </p:pic>
      <p:pic>
        <p:nvPicPr>
          <p:cNvPr id="22" name="Picture 2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1739583" y="3841370"/>
            <a:ext cx="8075346" cy="27003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3497347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14" grpId="0"/>
      <p:bldP spid="1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вал 3"/>
          <p:cNvSpPr/>
          <p:nvPr/>
        </p:nvSpPr>
        <p:spPr>
          <a:xfrm>
            <a:off x="0" y="1657507"/>
            <a:ext cx="1645920" cy="79683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/>
              <a:t>1</a:t>
            </a:r>
          </a:p>
        </p:txBody>
      </p:sp>
      <p:sp>
        <p:nvSpPr>
          <p:cNvPr id="5" name="Овал 4"/>
          <p:cNvSpPr/>
          <p:nvPr/>
        </p:nvSpPr>
        <p:spPr>
          <a:xfrm>
            <a:off x="50806" y="4337094"/>
            <a:ext cx="1645920" cy="79683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/>
              <a:t>2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10001517" y="1584654"/>
            <a:ext cx="1828800" cy="953589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/>
              <a:t>Ответ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10010503" y="4196492"/>
            <a:ext cx="1828800" cy="953589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/>
              <a:t>Ответ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877869" y="929853"/>
            <a:ext cx="441398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  <a:ea typeface="Calibri" panose="020F0502020204030204" pitchFamily="34" charset="0"/>
              </a:rPr>
              <a:t>Плата </a:t>
            </a:r>
            <a:r>
              <a:rPr lang="ru-RU" sz="2400" b="1" dirty="0" err="1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  <a:ea typeface="Calibri" panose="020F0502020204030204" pitchFamily="34" charset="0"/>
              </a:rPr>
              <a:t>Матроскина</a:t>
            </a:r>
            <a:r>
              <a:rPr lang="ru-RU" sz="2400" b="1" dirty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  <a:ea typeface="Calibri" panose="020F0502020204030204" pitchFamily="34" charset="0"/>
              </a:rPr>
              <a:t> за аренду коровы Мурки у государства </a:t>
            </a: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  <a:ea typeface="Calibri" panose="020F0502020204030204" pitchFamily="34" charset="0"/>
              </a:rPr>
              <a:t>относится к какому виду доходов бюджета?</a:t>
            </a:r>
            <a:endParaRPr lang="ru-RU" sz="2400" dirty="0">
              <a:solidFill>
                <a:schemeClr val="accent6">
                  <a:lumMod val="50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780903" y="3930502"/>
            <a:ext cx="4172425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rPr>
              <a:t>Дань, которую взимал </a:t>
            </a:r>
            <a:r>
              <a:rPr lang="ru-RU" sz="2400" b="1" dirty="0" err="1" smtClean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rPr>
              <a:t>Тугарин</a:t>
            </a: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rPr>
              <a:t> Змей с жителей в свою казну можно отнести к какому виду доходов бюджета </a:t>
            </a:r>
            <a:r>
              <a:rPr lang="ru-RU" sz="2400" b="1" dirty="0" err="1" smtClean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rPr>
              <a:t>Тугарина</a:t>
            </a: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rPr>
              <a:t>? </a:t>
            </a:r>
            <a:endParaRPr lang="ru-RU" sz="2400" b="1" dirty="0">
              <a:solidFill>
                <a:schemeClr val="accent6">
                  <a:lumMod val="50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9626599" y="2359179"/>
            <a:ext cx="273684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rPr>
              <a:t>К неналоговым доходам</a:t>
            </a:r>
            <a:endParaRPr lang="ru-RU" sz="2400" b="1" dirty="0">
              <a:solidFill>
                <a:schemeClr val="accent6">
                  <a:lumMod val="50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9626599" y="4881921"/>
            <a:ext cx="236437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rPr>
              <a:t>К налоговым доходам</a:t>
            </a:r>
            <a:endParaRPr lang="ru-RU" sz="2400" b="1" dirty="0">
              <a:solidFill>
                <a:schemeClr val="accent6">
                  <a:lumMod val="50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11" name="Управляющая кнопка: домой 10">
            <a:hlinkClick r:id="rId2" action="ppaction://hlinksldjump" highlightClick="1"/>
          </p:cNvPr>
          <p:cNvSpPr/>
          <p:nvPr/>
        </p:nvSpPr>
        <p:spPr>
          <a:xfrm>
            <a:off x="11167354" y="6007267"/>
            <a:ext cx="693720" cy="679090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68854" y="249428"/>
            <a:ext cx="1670449" cy="804742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214795"/>
            <a:ext cx="2749534" cy="755970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77401" y="471961"/>
            <a:ext cx="3177752" cy="2371092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974147" y="4006304"/>
            <a:ext cx="3573148" cy="20009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90399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3" grpId="0"/>
      <p:bldP spid="8" grpId="0"/>
      <p:bldP spid="9" grpId="0"/>
      <p:bldP spid="1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кругленный прямоугольник 5"/>
          <p:cNvSpPr/>
          <p:nvPr/>
        </p:nvSpPr>
        <p:spPr>
          <a:xfrm>
            <a:off x="9990091" y="1367080"/>
            <a:ext cx="1828800" cy="953589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/>
              <a:t>Ответ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9990091" y="3951302"/>
            <a:ext cx="1828800" cy="953589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/>
              <a:t>Ответ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624635" y="705850"/>
            <a:ext cx="5236369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noProof="1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rPr>
              <a:t>Определите, какой тип задач решался персонажами мультфильма </a:t>
            </a:r>
            <a:r>
              <a:rPr lang="en-US" sz="2400" b="1" noProof="1" smtClean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rPr>
              <a:t>в </a:t>
            </a:r>
            <a:r>
              <a:rPr lang="en-US" sz="2400" b="1" noProof="1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rPr>
              <a:t>следующем фрагменте: «Чтобы продать что-нибудь ненужное, надо сначала купить что-нибудь ненужное, а у нас денег нет»?</a:t>
            </a:r>
            <a:br>
              <a:rPr lang="en-US" sz="2400" b="1" noProof="1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rPr>
            </a:br>
            <a:endParaRPr lang="ru-RU" sz="2400" b="1" dirty="0">
              <a:solidFill>
                <a:schemeClr val="accent6">
                  <a:lumMod val="50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667152" y="4287352"/>
            <a:ext cx="526071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altLang="ru-RU" sz="2400" b="1" noProof="1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rPr>
              <a:t>Из какого бюджета должна была бы быть оплачена царская трапеза Ивана Грозного?</a:t>
            </a:r>
            <a:br>
              <a:rPr lang="ru-RU" altLang="ru-RU" sz="2400" b="1" noProof="1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rPr>
            </a:br>
            <a:endParaRPr lang="ru-RU" sz="2400" b="1" dirty="0">
              <a:solidFill>
                <a:schemeClr val="accent6">
                  <a:lumMod val="50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5" name="Овал 4"/>
          <p:cNvSpPr/>
          <p:nvPr/>
        </p:nvSpPr>
        <p:spPr>
          <a:xfrm>
            <a:off x="-21285" y="4675635"/>
            <a:ext cx="1645920" cy="79683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/>
              <a:t>2</a:t>
            </a:r>
          </a:p>
        </p:txBody>
      </p:sp>
      <p:sp>
        <p:nvSpPr>
          <p:cNvPr id="4" name="Овал 3"/>
          <p:cNvSpPr/>
          <p:nvPr/>
        </p:nvSpPr>
        <p:spPr>
          <a:xfrm>
            <a:off x="0" y="1741468"/>
            <a:ext cx="1645920" cy="79683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/>
              <a:t>1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9840921" y="2348360"/>
            <a:ext cx="226375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noProof="1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rPr>
              <a:t>Изыскание источников финансирования дефицита бюджета</a:t>
            </a:r>
          </a:p>
          <a:p>
            <a:endParaRPr lang="ru-RU" sz="2000" b="1" dirty="0">
              <a:solidFill>
                <a:schemeClr val="accent6">
                  <a:lumMod val="50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9804694" y="5011028"/>
            <a:ext cx="238730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rPr>
              <a:t>Государственного </a:t>
            </a:r>
            <a:endParaRPr lang="ru-RU" sz="2400" b="1" dirty="0">
              <a:solidFill>
                <a:schemeClr val="accent6">
                  <a:lumMod val="50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12" name="Управляющая кнопка: домой 11">
            <a:hlinkClick r:id="rId6" action="ppaction://hlinksldjump" highlightClick="1"/>
          </p:cNvPr>
          <p:cNvSpPr/>
          <p:nvPr/>
        </p:nvSpPr>
        <p:spPr>
          <a:xfrm>
            <a:off x="10972800" y="5918688"/>
            <a:ext cx="846091" cy="819421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255940" y="282135"/>
            <a:ext cx="1670449" cy="804742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0" y="299998"/>
            <a:ext cx="1579001" cy="536494"/>
          </a:xfrm>
          <a:prstGeom prst="rect">
            <a:avLst/>
          </a:prstGeom>
        </p:spPr>
      </p:pic>
      <p:pic>
        <p:nvPicPr>
          <p:cNvPr id="15" name="4-Матроскин (1).mp4">
            <a:hlinkClick r:id="" action="ppaction://media"/>
            <a:extLst>
              <a:ext uri="{FF2B5EF4-FFF2-40B4-BE49-F238E27FC236}">
                <a16:creationId xmlns:a16="http://schemas.microsoft.com/office/drawing/2014/main" xmlns="" id="{CBA3587B-41AA-4E6D-BF76-947553F4A723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6808797" y="626432"/>
            <a:ext cx="3048000" cy="2286000"/>
          </a:xfrm>
          <a:prstGeom prst="ellipse">
            <a:avLst/>
          </a:prstGeom>
          <a:ln w="57150">
            <a:solidFill>
              <a:schemeClr val="bg1"/>
            </a:solidFill>
          </a:ln>
        </p:spPr>
      </p:pic>
      <p:pic>
        <p:nvPicPr>
          <p:cNvPr id="17" name="8-Царская трапеза.mp4">
            <a:hlinkClick r:id="" action="ppaction://media"/>
            <a:extLst>
              <a:ext uri="{FF2B5EF4-FFF2-40B4-BE49-F238E27FC236}">
                <a16:creationId xmlns:a16="http://schemas.microsoft.com/office/drawing/2014/main" xmlns="" id="{C6373253-8819-41EB-A50C-CC3AB63CD3A2}"/>
              </a:ext>
            </a:extLst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6812031" y="3868028"/>
            <a:ext cx="3010998" cy="2286000"/>
          </a:xfrm>
          <a:prstGeom prst="ellipse">
            <a:avLst/>
          </a:prstGeom>
          <a:ln w="57150">
            <a:solidFill>
              <a:sysClr val="window" lastClr="FFFFFF"/>
            </a:solidFill>
          </a:ln>
        </p:spPr>
      </p:pic>
    </p:spTree>
    <p:extLst>
      <p:ext uri="{BB962C8B-B14F-4D97-AF65-F5344CB8AC3E}">
        <p14:creationId xmlns:p14="http://schemas.microsoft.com/office/powerpoint/2010/main" val="22528583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video>
              <p:cMediaNode>
                <p:cTn id="2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video>
            <p:video>
              <p:cMediaNode>
                <p:cTn id="2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video>
          </p:childTnLst>
        </p:cTn>
      </p:par>
    </p:tnLst>
    <p:bldLst>
      <p:bldP spid="3" grpId="0"/>
      <p:bldP spid="8" grpId="0"/>
      <p:bldP spid="10" grpId="0"/>
      <p:bldP spid="1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sz="6000" b="1" dirty="0" smtClean="0">
                <a:solidFill>
                  <a:schemeClr val="accent6">
                    <a:lumMod val="50000"/>
                  </a:schemeClr>
                </a:solidFill>
              </a:rPr>
              <a:t>Своя игра по теме «Бюджет»</a:t>
            </a:r>
            <a:endParaRPr lang="ru-RU" sz="60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320534" y="4961107"/>
            <a:ext cx="461624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7030A0"/>
                </a:solidFill>
              </a:rPr>
              <a:t>Мазанова О.Ю., </a:t>
            </a:r>
            <a:r>
              <a:rPr lang="ru-RU" sz="2400" b="1" dirty="0" err="1" smtClean="0">
                <a:solidFill>
                  <a:srgbClr val="7030A0"/>
                </a:solidFill>
              </a:rPr>
              <a:t>к.п.н</a:t>
            </a:r>
            <a:r>
              <a:rPr lang="ru-RU" sz="2400" b="1" dirty="0" smtClean="0">
                <a:solidFill>
                  <a:srgbClr val="7030A0"/>
                </a:solidFill>
              </a:rPr>
              <a:t>., учитель УКП «РДБ» ГОУ РК «РЦО»</a:t>
            </a:r>
            <a:endParaRPr lang="ru-RU" sz="2400" b="1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70727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вал 3"/>
          <p:cNvSpPr/>
          <p:nvPr/>
        </p:nvSpPr>
        <p:spPr>
          <a:xfrm>
            <a:off x="117567" y="1677827"/>
            <a:ext cx="1645920" cy="79683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/>
              <a:t>1</a:t>
            </a:r>
          </a:p>
        </p:txBody>
      </p:sp>
      <p:sp>
        <p:nvSpPr>
          <p:cNvPr id="5" name="Овал 4"/>
          <p:cNvSpPr/>
          <p:nvPr/>
        </p:nvSpPr>
        <p:spPr>
          <a:xfrm>
            <a:off x="117567" y="3981929"/>
            <a:ext cx="1645920" cy="79683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/>
              <a:t>2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9922566" y="1632110"/>
            <a:ext cx="1828800" cy="953589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/>
              <a:t>Ответ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9941780" y="3763968"/>
            <a:ext cx="1828800" cy="953589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/>
              <a:t>Ответ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763487" y="790463"/>
            <a:ext cx="5434981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rPr>
              <a:t>В течение августа помидоры подешевели на 50%, а затем в течение сентября подорожали на 70%. Какая цена меньше: в начале августа или в конце сентября — и на сколько процентов</a:t>
            </a: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rPr>
              <a:t>?</a:t>
            </a:r>
            <a:endParaRPr lang="ru-RU" b="1" dirty="0">
              <a:solidFill>
                <a:schemeClr val="accent6">
                  <a:lumMod val="50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763487" y="3886789"/>
            <a:ext cx="5843543" cy="29546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rPr>
              <a:t>В период распродажи магазин снижал цены дважды: в первый раз на 30%, во второй — на 45%. Сколько рублей стал стоить чайник после второго снижения цен, если до начала распродажи он стоил 1400 р.?</a:t>
            </a:r>
          </a:p>
          <a:p>
            <a:endParaRPr lang="ru-RU" b="1" dirty="0">
              <a:solidFill>
                <a:schemeClr val="accent6">
                  <a:lumMod val="50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8961955" y="2732254"/>
            <a:ext cx="323004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  <a:cs typeface="Shonar Bangla" panose="020B0502040204020203" pitchFamily="34" charset="0"/>
              </a:rPr>
              <a:t>в конце сентября на 15 %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345424" y="4894313"/>
            <a:ext cx="10580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539р</a:t>
            </a:r>
            <a:r>
              <a:rPr lang="ru-RU" sz="2400" b="1" dirty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rPr>
              <a:t> </a:t>
            </a:r>
          </a:p>
        </p:txBody>
      </p:sp>
      <p:sp>
        <p:nvSpPr>
          <p:cNvPr id="11" name="Управляющая кнопка: домой 10">
            <a:hlinkClick r:id="rId2" action="ppaction://hlinksldjump" highlightClick="1"/>
          </p:cNvPr>
          <p:cNvSpPr/>
          <p:nvPr/>
        </p:nvSpPr>
        <p:spPr>
          <a:xfrm>
            <a:off x="11048924" y="5871865"/>
            <a:ext cx="733773" cy="718083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13699" y="323709"/>
            <a:ext cx="1670449" cy="804742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290548"/>
            <a:ext cx="2475191" cy="499915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281343" y="1054039"/>
            <a:ext cx="2407406" cy="1604937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 rotWithShape="1">
          <a:blip r:embed="rId6"/>
          <a:srcRect r="27946"/>
          <a:stretch/>
        </p:blipFill>
        <p:spPr>
          <a:xfrm>
            <a:off x="7567143" y="3776565"/>
            <a:ext cx="2121605" cy="16336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53512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3" grpId="0"/>
      <p:bldP spid="9" grpId="0"/>
      <p:bldP spid="10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вал 3"/>
          <p:cNvSpPr/>
          <p:nvPr/>
        </p:nvSpPr>
        <p:spPr>
          <a:xfrm>
            <a:off x="1390" y="1834097"/>
            <a:ext cx="1645920" cy="79683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/>
              <a:t>1</a:t>
            </a:r>
          </a:p>
        </p:txBody>
      </p:sp>
      <p:sp>
        <p:nvSpPr>
          <p:cNvPr id="5" name="Овал 4"/>
          <p:cNvSpPr/>
          <p:nvPr/>
        </p:nvSpPr>
        <p:spPr>
          <a:xfrm>
            <a:off x="73780" y="4285365"/>
            <a:ext cx="1645920" cy="79683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/>
              <a:t>2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10091057" y="1676347"/>
            <a:ext cx="1780439" cy="953589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/>
              <a:t>Ответ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10091057" y="4171291"/>
            <a:ext cx="1828800" cy="953589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/>
              <a:t>Ответ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647310" y="1705159"/>
            <a:ext cx="527739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sz="2400" b="1" dirty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rPr>
              <a:t>Кто распоряжается выпуском наличных денег?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714770" y="3180295"/>
            <a:ext cx="4977371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rPr>
              <a:t>Как называется старейший </a:t>
            </a:r>
            <a:r>
              <a:rPr lang="ru-RU" sz="2400" b="1" dirty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rPr>
              <a:t>памятник архитектуры Санкт-Петербурга, крепость </a:t>
            </a:r>
            <a:r>
              <a:rPr lang="en-US" sz="2400" b="1" dirty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rPr>
              <a:t>I </a:t>
            </a:r>
            <a:r>
              <a:rPr lang="ru-RU" sz="2400" b="1" dirty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rPr>
              <a:t>класса, изображенный на лицевой стороне 50-ти рублевой купюры. </a:t>
            </a: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rPr>
              <a:t>В нем </a:t>
            </a:r>
            <a:r>
              <a:rPr lang="ru-RU" sz="2400" b="1" dirty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rPr>
              <a:t>находится Санкт-Петербургский монетный двор.</a:t>
            </a:r>
          </a:p>
          <a:p>
            <a:endParaRPr lang="ru-RU" sz="2400" b="1" dirty="0">
              <a:solidFill>
                <a:schemeClr val="accent6">
                  <a:lumMod val="50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0091057" y="2790960"/>
            <a:ext cx="418400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rPr>
              <a:t>Банк </a:t>
            </a:r>
          </a:p>
          <a:p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rPr>
              <a:t>России</a:t>
            </a:r>
            <a:endParaRPr lang="ru-RU" sz="2400" b="1" dirty="0">
              <a:solidFill>
                <a:schemeClr val="accent6">
                  <a:lumMod val="50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945277" y="5193226"/>
            <a:ext cx="483325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rPr>
              <a:t>Петропавловская крепость</a:t>
            </a:r>
            <a:endParaRPr lang="ru-RU" sz="2400" b="1" dirty="0">
              <a:solidFill>
                <a:schemeClr val="accent6">
                  <a:lumMod val="50000"/>
                </a:schemeClr>
              </a:solidFill>
              <a:latin typeface="Arial Black" panose="020B0A04020102020204" pitchFamily="34" charset="0"/>
            </a:endParaRPr>
          </a:p>
          <a:p>
            <a:endParaRPr lang="ru-RU" sz="2400" b="1" dirty="0">
              <a:solidFill>
                <a:schemeClr val="accent6">
                  <a:lumMod val="50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11" name="Управляющая кнопка: домой 10">
            <a:hlinkClick r:id="rId2" action="ppaction://hlinksldjump" highlightClick="1"/>
          </p:cNvPr>
          <p:cNvSpPr/>
          <p:nvPr/>
        </p:nvSpPr>
        <p:spPr>
          <a:xfrm>
            <a:off x="11108988" y="6128426"/>
            <a:ext cx="810870" cy="617801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49408" y="358148"/>
            <a:ext cx="1670449" cy="804742"/>
          </a:xfrm>
          <a:prstGeom prst="rect">
            <a:avLst/>
          </a:prstGeom>
        </p:spPr>
      </p:pic>
      <p:sp>
        <p:nvSpPr>
          <p:cNvPr id="13" name="Прямоугольник 12"/>
          <p:cNvSpPr/>
          <p:nvPr/>
        </p:nvSpPr>
        <p:spPr>
          <a:xfrm>
            <a:off x="73780" y="247464"/>
            <a:ext cx="119776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b="1" dirty="0">
                <a:latin typeface="Arial Black" panose="020B0A04020102020204" pitchFamily="34" charset="0"/>
              </a:rPr>
              <a:t>Деньги </a:t>
            </a:r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92141" y="720674"/>
            <a:ext cx="3120497" cy="2076549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692141" y="3005650"/>
            <a:ext cx="3120497" cy="20765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53585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3" grpId="0"/>
      <p:bldP spid="9" grpId="0"/>
      <p:bldP spid="10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вал 3"/>
          <p:cNvSpPr/>
          <p:nvPr/>
        </p:nvSpPr>
        <p:spPr>
          <a:xfrm>
            <a:off x="0" y="1793215"/>
            <a:ext cx="1645920" cy="79683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/>
              <a:t>1</a:t>
            </a:r>
          </a:p>
        </p:txBody>
      </p:sp>
      <p:sp>
        <p:nvSpPr>
          <p:cNvPr id="5" name="Овал 4"/>
          <p:cNvSpPr/>
          <p:nvPr/>
        </p:nvSpPr>
        <p:spPr>
          <a:xfrm>
            <a:off x="65314" y="4395652"/>
            <a:ext cx="1645920" cy="79683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/>
              <a:t>2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9914708" y="1793215"/>
            <a:ext cx="1828800" cy="953589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/>
              <a:t>Ответ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10006151" y="4239469"/>
            <a:ext cx="1828800" cy="953589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/>
              <a:t>Ответ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711234" y="1157169"/>
            <a:ext cx="5630926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rPr>
              <a:t>„Деньги никогда не бывают </a:t>
            </a: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rPr>
              <a:t>….“ </a:t>
            </a:r>
            <a:r>
              <a:rPr lang="ru-RU" sz="2400" b="1" dirty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rPr>
              <a:t>— Пабло </a:t>
            </a:r>
            <a:r>
              <a:rPr lang="ru-RU" sz="2400" b="1" dirty="0" err="1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rPr>
              <a:t>Эскобар</a:t>
            </a:r>
            <a:r>
              <a:rPr lang="ru-RU" sz="2400" b="1" dirty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rPr>
              <a:t> колумбийский </a:t>
            </a:r>
            <a:r>
              <a:rPr lang="ru-RU" sz="2400" b="1" dirty="0" err="1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rPr>
              <a:t>наркобарон</a:t>
            </a:r>
            <a:r>
              <a:rPr lang="ru-RU" sz="2400" b="1" dirty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rPr>
              <a:t> </a:t>
            </a: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rPr>
              <a:t>1949–1993</a:t>
            </a:r>
          </a:p>
          <a:p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rPr>
              <a:t>Какое слово пропущено?</a:t>
            </a:r>
            <a:r>
              <a:rPr lang="ru-RU" sz="2400" b="1" dirty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rPr>
              <a:t/>
            </a:r>
            <a:br>
              <a:rPr lang="ru-RU" sz="2400" b="1" dirty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rPr>
            </a:br>
            <a:r>
              <a:rPr lang="ru-RU" sz="2400" b="1" dirty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rPr>
              <a:t/>
            </a:r>
            <a:br>
              <a:rPr lang="ru-RU" sz="2400" b="1" dirty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rPr>
            </a:br>
            <a:endParaRPr lang="ru-RU" sz="2400" b="1" dirty="0">
              <a:solidFill>
                <a:schemeClr val="accent6">
                  <a:lumMod val="50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9914708" y="3040428"/>
            <a:ext cx="17765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rPr>
              <a:t>чистыми</a:t>
            </a:r>
            <a:endParaRPr lang="ru-RU" sz="2400" b="1" dirty="0">
              <a:solidFill>
                <a:schemeClr val="accent6">
                  <a:lumMod val="50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645920" y="3539754"/>
            <a:ext cx="569624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rPr>
              <a:t>„Кто весь день работает, тому некогда </a:t>
            </a: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rPr>
              <a:t>… деньги</a:t>
            </a:r>
            <a:r>
              <a:rPr lang="ru-RU" sz="2400" b="1" dirty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rPr>
              <a:t>.“ — Джон Рокфеллер американский предприниматель, филантроп, первый долларовый миллиардер в истории человечества </a:t>
            </a: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rPr>
              <a:t>1839–1937</a:t>
            </a:r>
          </a:p>
          <a:p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rPr>
              <a:t>Какое слово пропущено?</a:t>
            </a:r>
            <a:r>
              <a:rPr lang="ru-RU" sz="2400" b="1" dirty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rPr>
              <a:t/>
            </a:r>
            <a:br>
              <a:rPr lang="ru-RU" sz="2400" b="1" dirty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rPr>
            </a:br>
            <a:r>
              <a:rPr lang="ru-RU" sz="2400" b="1" dirty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rPr>
              <a:t/>
            </a:r>
            <a:br>
              <a:rPr lang="ru-RU" sz="2400" b="1" dirty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rPr>
            </a:br>
            <a:endParaRPr lang="ru-RU" sz="2400" b="1" dirty="0">
              <a:solidFill>
                <a:schemeClr val="accent6">
                  <a:lumMod val="50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9649838" y="5316729"/>
            <a:ext cx="27172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rPr>
              <a:t>делать</a:t>
            </a:r>
            <a:endParaRPr lang="ru-RU" sz="2400" dirty="0"/>
          </a:p>
        </p:txBody>
      </p:sp>
      <p:sp>
        <p:nvSpPr>
          <p:cNvPr id="11" name="Управляющая кнопка: домой 10">
            <a:hlinkClick r:id="rId2" action="ppaction://hlinksldjump" highlightClick="1"/>
          </p:cNvPr>
          <p:cNvSpPr/>
          <p:nvPr/>
        </p:nvSpPr>
        <p:spPr>
          <a:xfrm>
            <a:off x="10992256" y="5902066"/>
            <a:ext cx="842696" cy="736006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64502" y="279465"/>
            <a:ext cx="1670449" cy="804742"/>
          </a:xfrm>
          <a:prstGeom prst="rect">
            <a:avLst/>
          </a:prstGeom>
        </p:spPr>
      </p:pic>
      <p:sp>
        <p:nvSpPr>
          <p:cNvPr id="13" name="Прямоугольник 12"/>
          <p:cNvSpPr/>
          <p:nvPr/>
        </p:nvSpPr>
        <p:spPr>
          <a:xfrm>
            <a:off x="95401" y="321062"/>
            <a:ext cx="333617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b="1" dirty="0">
                <a:latin typeface="Arial Black" panose="020B0A04020102020204" pitchFamily="34" charset="0"/>
              </a:rPr>
              <a:t>Пословицы и поговорки</a:t>
            </a:r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07030" y="297159"/>
            <a:ext cx="2042808" cy="2918297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607030" y="3681277"/>
            <a:ext cx="2042808" cy="29463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97402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3" grpId="0"/>
      <p:bldP spid="8" grpId="0"/>
      <p:bldP spid="10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вал 3"/>
          <p:cNvSpPr/>
          <p:nvPr/>
        </p:nvSpPr>
        <p:spPr>
          <a:xfrm>
            <a:off x="-15420" y="1771737"/>
            <a:ext cx="1645920" cy="79683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/>
              <a:t>1</a:t>
            </a:r>
          </a:p>
        </p:txBody>
      </p:sp>
      <p:sp>
        <p:nvSpPr>
          <p:cNvPr id="5" name="Овал 4"/>
          <p:cNvSpPr/>
          <p:nvPr/>
        </p:nvSpPr>
        <p:spPr>
          <a:xfrm>
            <a:off x="28737" y="4743920"/>
            <a:ext cx="1645920" cy="79683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/>
              <a:t>2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9993086" y="1476100"/>
            <a:ext cx="1828800" cy="953589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/>
              <a:t>Ответ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10091145" y="3914297"/>
            <a:ext cx="1828800" cy="953589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/>
              <a:t>Ответ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9508783" y="2618087"/>
            <a:ext cx="273463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Инициативное бюджетирование</a:t>
            </a:r>
            <a:endParaRPr lang="ru-RU" sz="2400" b="1" dirty="0">
              <a:solidFill>
                <a:schemeClr val="accent6">
                  <a:lumMod val="50000"/>
                </a:schemeClr>
              </a:solidFill>
              <a:latin typeface="Arial Black" panose="020B0A040201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872134" y="3995678"/>
            <a:ext cx="4387867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rPr>
              <a:t>Какой экономический процесс иллюстрирует данный фрагмент мультфильма?</a:t>
            </a:r>
            <a:endParaRPr lang="ru-RU" sz="2400" b="1" dirty="0">
              <a:solidFill>
                <a:schemeClr val="accent6">
                  <a:lumMod val="50000"/>
                </a:schemeClr>
              </a:solidFill>
              <a:latin typeface="Arial Black" panose="020B0A04020102020204" pitchFamily="34" charset="0"/>
            </a:endParaRPr>
          </a:p>
          <a:p>
            <a:endParaRPr lang="ru-RU" sz="2400" b="1" dirty="0">
              <a:solidFill>
                <a:schemeClr val="accent6">
                  <a:lumMod val="50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9969602" y="5079089"/>
            <a:ext cx="21989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Эмиссию </a:t>
            </a:r>
            <a:endParaRPr lang="ru-RU" sz="2400" b="1" dirty="0">
              <a:solidFill>
                <a:schemeClr val="accent6">
                  <a:lumMod val="50000"/>
                </a:schemeClr>
              </a:solidFill>
              <a:latin typeface="Arial Black" panose="020B0A040201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3" name="Управляющая кнопка: домой 12">
            <a:hlinkClick r:id="rId6" action="ppaction://hlinksldjump" highlightClick="1"/>
          </p:cNvPr>
          <p:cNvSpPr/>
          <p:nvPr/>
        </p:nvSpPr>
        <p:spPr>
          <a:xfrm>
            <a:off x="10904202" y="5893581"/>
            <a:ext cx="917684" cy="850935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170321" y="400056"/>
            <a:ext cx="1670449" cy="804742"/>
          </a:xfrm>
          <a:prstGeom prst="rect">
            <a:avLst/>
          </a:prstGeom>
        </p:spPr>
      </p:pic>
      <p:sp>
        <p:nvSpPr>
          <p:cNvPr id="14" name="Прямоугольник 13"/>
          <p:cNvSpPr/>
          <p:nvPr/>
        </p:nvSpPr>
        <p:spPr>
          <a:xfrm>
            <a:off x="0" y="256351"/>
            <a:ext cx="209224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b="1" dirty="0">
                <a:latin typeface="Arial Black" panose="020B0A04020102020204" pitchFamily="34" charset="0"/>
              </a:rPr>
              <a:t>Мульти-</a:t>
            </a:r>
            <a:r>
              <a:rPr lang="ru-RU" b="1" dirty="0" err="1">
                <a:latin typeface="Arial Black" panose="020B0A04020102020204" pitchFamily="34" charset="0"/>
              </a:rPr>
              <a:t>пульти</a:t>
            </a:r>
            <a:endParaRPr lang="ru-RU" b="1" dirty="0">
              <a:latin typeface="Arial Black" panose="020B0A04020102020204" pitchFamily="34" charset="0"/>
            </a:endParaRPr>
          </a:p>
        </p:txBody>
      </p:sp>
      <p:pic>
        <p:nvPicPr>
          <p:cNvPr id="15" name="Чебурашка">
            <a:hlinkClick r:id="" action="ppaction://media"/>
            <a:extLst>
              <a:ext uri="{FF2B5EF4-FFF2-40B4-BE49-F238E27FC236}">
                <a16:creationId xmlns:a16="http://schemas.microsoft.com/office/drawing/2014/main" xmlns="" id="{1F983AEB-B1DE-455F-97D8-EE04E5296520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6408067" y="625683"/>
            <a:ext cx="2952649" cy="2233096"/>
          </a:xfrm>
          <a:prstGeom prst="rect">
            <a:avLst/>
          </a:prstGeom>
          <a:ln w="76200">
            <a:solidFill>
              <a:srgbClr val="70AD47">
                <a:lumMod val="75000"/>
              </a:srgbClr>
            </a:solidFill>
          </a:ln>
        </p:spPr>
      </p:pic>
      <p:sp>
        <p:nvSpPr>
          <p:cNvPr id="16" name="TextBox 15"/>
          <p:cNvSpPr txBox="1"/>
          <p:nvPr/>
        </p:nvSpPr>
        <p:spPr>
          <a:xfrm>
            <a:off x="1822878" y="1115141"/>
            <a:ext cx="451837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rPr>
              <a:t>Какой бюджетный процесс иллюстрирует данный фрагмент мультфильма?</a:t>
            </a:r>
            <a:endParaRPr lang="ru-RU" sz="2400" b="1" dirty="0">
              <a:solidFill>
                <a:schemeClr val="accent6">
                  <a:lumMod val="50000"/>
                </a:schemeClr>
              </a:solidFill>
              <a:latin typeface="Arial Black" panose="020B0A04020102020204" pitchFamily="34" charset="0"/>
            </a:endParaRPr>
          </a:p>
        </p:txBody>
      </p:sp>
      <p:pic>
        <p:nvPicPr>
          <p:cNvPr id="17" name="27-Фиксики деньги (1)">
            <a:hlinkClick r:id="" action="ppaction://media"/>
            <a:extLst>
              <a:ext uri="{FF2B5EF4-FFF2-40B4-BE49-F238E27FC236}">
                <a16:creationId xmlns:a16="http://schemas.microsoft.com/office/drawing/2014/main" xmlns="" id="{62D66C79-00D6-494F-8ECF-8666C78CB438}"/>
              </a:ext>
            </a:extLst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6260001" y="3818416"/>
            <a:ext cx="3248782" cy="2319387"/>
          </a:xfrm>
          <a:prstGeom prst="rect">
            <a:avLst/>
          </a:prstGeom>
          <a:ln>
            <a:noFill/>
          </a:ln>
          <a:effectLst/>
          <a:scene3d>
            <a:camera prst="orthographicFront"/>
            <a:lightRig rig="balanced" dir="t"/>
          </a:scene3d>
          <a:sp3d prstMaterial="softEdge">
            <a:bevelT w="203200" h="101600" prst="cross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41229380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video>
              <p:cMediaNode vol="80000">
                <p:cTn id="28" fill="hold" display="0">
                  <p:stCondLst>
                    <p:cond delay="indefinite"/>
                  </p:stCondLst>
                </p:cTn>
                <p:tgtEl>
                  <p:spTgt spid="15"/>
                </p:tgtEl>
              </p:cMediaNode>
            </p:video>
            <p:video>
              <p:cMediaNode vol="80000">
                <p:cTn id="29" fill="hold" display="0">
                  <p:stCondLst>
                    <p:cond delay="indefinite"/>
                  </p:stCondLst>
                </p:cTn>
                <p:tgtEl>
                  <p:spTgt spid="17"/>
                </p:tgtEl>
              </p:cMediaNode>
            </p:video>
          </p:childTnLst>
        </p:cTn>
      </p:par>
    </p:tnLst>
    <p:bldLst>
      <p:bldP spid="10" grpId="0"/>
      <p:bldP spid="11" grpId="0"/>
      <p:bldP spid="12" grpId="0"/>
      <p:bldP spid="1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вал 4"/>
          <p:cNvSpPr/>
          <p:nvPr/>
        </p:nvSpPr>
        <p:spPr>
          <a:xfrm>
            <a:off x="38608" y="4393541"/>
            <a:ext cx="1645920" cy="79683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/>
              <a:t>2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10017682" y="1634988"/>
            <a:ext cx="1828800" cy="953589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/>
              <a:t>Ответ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652452" y="920709"/>
            <a:ext cx="81904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10077856" y="4126192"/>
            <a:ext cx="1828800" cy="953589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/>
              <a:t>Ответ</a:t>
            </a:r>
          </a:p>
        </p:txBody>
      </p:sp>
      <p:sp>
        <p:nvSpPr>
          <p:cNvPr id="4" name="Овал 3"/>
          <p:cNvSpPr/>
          <p:nvPr/>
        </p:nvSpPr>
        <p:spPr>
          <a:xfrm>
            <a:off x="57699" y="1791743"/>
            <a:ext cx="1645920" cy="79683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/>
              <a:t>1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897598" y="4791958"/>
            <a:ext cx="62594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9377463" y="2733094"/>
            <a:ext cx="281453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Финансовая подушка безопасности</a:t>
            </a:r>
          </a:p>
          <a:p>
            <a:endParaRPr lang="ru-RU" sz="2400" dirty="0">
              <a:solidFill>
                <a:schemeClr val="accent6">
                  <a:lumMod val="50000"/>
                </a:schemeClr>
              </a:solidFill>
              <a:latin typeface="Arial Black" panose="020B0A040201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9377462" y="5215494"/>
            <a:ext cx="28145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Бюджетные ассигнования </a:t>
            </a:r>
            <a:endParaRPr lang="ru-RU" sz="2400" dirty="0">
              <a:solidFill>
                <a:schemeClr val="accent6">
                  <a:lumMod val="50000"/>
                </a:schemeClr>
              </a:solidFill>
              <a:latin typeface="Arial Black" panose="020B0A040201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2" name="Управляющая кнопка: домой 11">
            <a:hlinkClick r:id="rId2" action="ppaction://hlinksldjump" highlightClick="1"/>
          </p:cNvPr>
          <p:cNvSpPr/>
          <p:nvPr/>
        </p:nvSpPr>
        <p:spPr>
          <a:xfrm>
            <a:off x="10992256" y="6141765"/>
            <a:ext cx="855756" cy="708539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77562" y="248272"/>
            <a:ext cx="1670449" cy="804742"/>
          </a:xfrm>
          <a:prstGeom prst="rect">
            <a:avLst/>
          </a:prstGeom>
        </p:spPr>
      </p:pic>
      <p:sp>
        <p:nvSpPr>
          <p:cNvPr id="13" name="Прямоугольник 12"/>
          <p:cNvSpPr/>
          <p:nvPr/>
        </p:nvSpPr>
        <p:spPr>
          <a:xfrm>
            <a:off x="190629" y="252255"/>
            <a:ext cx="116410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latin typeface="Arial Black" panose="020B0A04020102020204" pitchFamily="34" charset="0"/>
              </a:rPr>
              <a:t>Ребусы</a:t>
            </a:r>
            <a:endParaRPr lang="ru-RU" dirty="0">
              <a:latin typeface="Arial Black" panose="020B0A04020102020204" pitchFamily="34" charset="0"/>
            </a:endParaRPr>
          </a:p>
        </p:txBody>
      </p:sp>
      <p:pic>
        <p:nvPicPr>
          <p:cNvPr id="1035" name="Рисунок 103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0300" y="45220"/>
            <a:ext cx="6786774" cy="3362417"/>
          </a:xfrm>
          <a:prstGeom prst="rect">
            <a:avLst/>
          </a:prstGeom>
        </p:spPr>
      </p:pic>
      <p:pic>
        <p:nvPicPr>
          <p:cNvPr id="1036" name="Рисунок 103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0300" y="3517924"/>
            <a:ext cx="5236595" cy="31940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72111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0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4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0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Всем большое СПАСИБО </a:t>
            </a:r>
            <a:r>
              <a:rPr lang="ru-RU" smtClean="0"/>
              <a:t>за работу!!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8327334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1140810" y="241138"/>
            <a:ext cx="2690949" cy="718457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Доходы </a:t>
            </a:r>
            <a:endParaRPr lang="ru-RU" sz="2400" b="1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140811" y="1192548"/>
            <a:ext cx="2690949" cy="718457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Расходы </a:t>
            </a:r>
            <a:endParaRPr lang="ru-RU" sz="2400" b="1" dirty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1140812" y="2120776"/>
            <a:ext cx="2690949" cy="718457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Личный</a:t>
            </a:r>
            <a:r>
              <a:rPr lang="ru-RU" sz="2400" dirty="0" smtClean="0"/>
              <a:t> </a:t>
            </a:r>
            <a:r>
              <a:rPr lang="ru-RU" sz="2400" b="1" dirty="0" smtClean="0"/>
              <a:t>бюджет</a:t>
            </a:r>
            <a:r>
              <a:rPr lang="ru-RU" sz="2400" dirty="0" smtClean="0"/>
              <a:t> </a:t>
            </a:r>
            <a:endParaRPr lang="ru-RU" sz="2400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1140813" y="3029765"/>
            <a:ext cx="2690949" cy="718457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Деньги </a:t>
            </a:r>
            <a:endParaRPr lang="ru-RU" sz="2400" b="1" dirty="0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1140815" y="3977232"/>
            <a:ext cx="2690949" cy="718457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Пословицы и поговорки</a:t>
            </a:r>
            <a:endParaRPr lang="ru-RU" sz="2400" b="1" dirty="0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1140815" y="4926876"/>
            <a:ext cx="2690949" cy="718457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Мульти-</a:t>
            </a:r>
            <a:r>
              <a:rPr lang="ru-RU" sz="2400" b="1" dirty="0" err="1" smtClean="0"/>
              <a:t>пульти</a:t>
            </a:r>
            <a:endParaRPr lang="ru-RU" sz="2400" b="1" dirty="0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1140822" y="5878286"/>
            <a:ext cx="2690949" cy="718457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Ребусы </a:t>
            </a:r>
            <a:endParaRPr lang="ru-RU" sz="2400" b="1" dirty="0"/>
          </a:p>
        </p:txBody>
      </p:sp>
      <p:pic>
        <p:nvPicPr>
          <p:cNvPr id="1026" name="Picture 2" descr="Любая 50 рублевая купюра (в отличной сохранности), без такой серебристой прерывистой  ленты, как на изображение выше,  стоит от 2 до 3 тысяч рублей. 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78481" y="1310353"/>
            <a:ext cx="1780132" cy="7676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 descr="Любая 50 рублевая купюра (в отличной сохранности), без такой серебристой прерывистой  ленты, как на изображение выше,  стоит от 2 до 3 тысяч рублей. 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9445" y="2227792"/>
            <a:ext cx="1859648" cy="8019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 descr="Любая 50 рублевая купюра (в отличной сохранности), без такой серебристой прерывистой  ленты, как на изображение выше,  стоит от 2 до 3 тысяч рублей. 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78481" y="3133083"/>
            <a:ext cx="1810612" cy="7808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" descr="Любая 50 рублевая купюра (в отличной сохранности), без такой серебристой прерывистой  ленты, как на изображение выше,  стоит от 2 до 3 тысяч рублей. 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78481" y="4063950"/>
            <a:ext cx="1810612" cy="7808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2" descr="Любая 50 рублевая купюра (в отличной сохранности), без такой серебристой прерывистой  ленты, как на изображение выше,  стоит от 2 до 3 тысяч рублей. ">
            <a:hlinkClick r:id="rId7" action="ppaction://hlinksldjump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78481" y="4967961"/>
            <a:ext cx="1810612" cy="7808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2" descr="Любая 50 рублевая купюра (в отличной сохранности), без такой серебристой прерывистой  ленты, как на изображение выше,  стоит от 2 до 3 тысяч рублей. ">
            <a:hlinkClick r:id="rId8" action="ppaction://hlinksldjump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78481" y="5898827"/>
            <a:ext cx="1861276" cy="802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2" descr="Любая 50 рублевая купюра (в отличной сохранности), без такой серебристой прерывистой  ленты, как на изображение выше,  стоит от 2 до 3 тысяч рублей. ">
            <a:hlinkClick r:id="rId9" action="ppaction://hlinksldjump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78481" y="241138"/>
            <a:ext cx="1861276" cy="802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s://avatars.mds.yandex.net/get-zen_doc/40274/pub_5a8d3c1679885e8b83359c1f_5a8d3c8a799d9dab450a523a/scale_2400">
            <a:hlinkClick r:id="rId10" action="ppaction://hlinksldjump"/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59489" y="293442"/>
            <a:ext cx="1681079" cy="7249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4" descr="https://avatars.mds.yandex.net/get-zen_doc/40274/pub_5a8d3c1679885e8b83359c1f_5a8d3c8a799d9dab450a523a/scale_2400">
            <a:hlinkClick r:id="rId12" action="ppaction://hlinksldjump"/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59488" y="1213825"/>
            <a:ext cx="1681079" cy="7249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4" descr="https://avatars.mds.yandex.net/get-zen_doc/40274/pub_5a8d3c1679885e8b83359c1f_5a8d3c8a799d9dab450a523a/scale_2400">
            <a:hlinkClick r:id="rId13" action="ppaction://hlinksldjump"/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59487" y="2117521"/>
            <a:ext cx="1681079" cy="7249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4" descr="https://avatars.mds.yandex.net/get-zen_doc/40274/pub_5a8d3c1679885e8b83359c1f_5a8d3c8a799d9dab450a523a/scale_2400">
            <a:hlinkClick r:id="rId14" action="ppaction://hlinksldjump"/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90064" y="3050092"/>
            <a:ext cx="1681079" cy="7249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4" descr="https://avatars.mds.yandex.net/get-zen_doc/40274/pub_5a8d3c1679885e8b83359c1f_5a8d3c8a799d9dab450a523a/scale_2400">
            <a:hlinkClick r:id="rId15" action="ppaction://hlinksldjump"/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90064" y="4022175"/>
            <a:ext cx="1681079" cy="7249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4" descr="https://avatars.mds.yandex.net/get-zen_doc/40274/pub_5a8d3c1679885e8b83359c1f_5a8d3c8a799d9dab450a523a/scale_2400">
            <a:hlinkClick r:id="rId16" action="ppaction://hlinksldjump"/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90064" y="4994258"/>
            <a:ext cx="1681079" cy="7249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4" descr="https://avatars.mds.yandex.net/get-zen_doc/40274/pub_5a8d3c1679885e8b83359c1f_5a8d3c8a799d9dab450a523a/scale_2400">
            <a:hlinkClick r:id="rId17" action="ppaction://hlinksldjump"/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90064" y="5976536"/>
            <a:ext cx="1681079" cy="7249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6" descr="https://coins-mos.ru/wa-data/public/shop/products/26/92/39226/images/35658/35658.970.jpeg">
            <a:hlinkClick r:id="rId18" action="ppaction://hlinksldjump"/>
          </p:cNvPr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53897" y="4974704"/>
            <a:ext cx="1673795" cy="8023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" name="Picture 6" descr="https://coins-mos.ru/wa-data/public/shop/products/26/92/39226/images/35658/35658.970.jpeg">
            <a:hlinkClick r:id="rId20" action="ppaction://hlinksldjump"/>
          </p:cNvPr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53898" y="5894524"/>
            <a:ext cx="1694798" cy="8124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" name="Picture 6" descr="https://coins-mos.ru/wa-data/public/shop/products/26/92/39226/images/35658/35658.970.jpeg">
            <a:hlinkClick r:id="rId21" action="ppaction://hlinksldjump"/>
          </p:cNvPr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74901" y="2256724"/>
            <a:ext cx="1673795" cy="8023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8" name="Picture 6" descr="https://coins-mos.ru/wa-data/public/shop/products/26/92/39226/images/35658/35658.970.jpeg">
            <a:hlinkClick r:id="rId22" action="ppaction://hlinksldjump"/>
          </p:cNvPr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74901" y="1315134"/>
            <a:ext cx="1673795" cy="8023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9" name="Picture 6" descr="https://coins-mos.ru/wa-data/public/shop/products/26/92/39226/images/35658/35658.970.jpeg">
            <a:hlinkClick r:id="rId23" action="ppaction://hlinksldjump"/>
          </p:cNvPr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64399" y="294572"/>
            <a:ext cx="1673795" cy="8023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" name="Picture 6" descr="https://coins-mos.ru/wa-data/public/shop/products/26/92/39226/images/35658/35658.970.jpeg">
            <a:hlinkClick r:id="rId24" action="ppaction://hlinksldjump"/>
          </p:cNvPr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44527" y="4096364"/>
            <a:ext cx="1673795" cy="8023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" name="Picture 6" descr="https://coins-mos.ru/wa-data/public/shop/products/26/92/39226/images/35658/35658.970.jpeg">
            <a:hlinkClick r:id="rId25" action="ppaction://hlinksldjump"/>
          </p:cNvPr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44528" y="3176544"/>
            <a:ext cx="1673795" cy="8023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478304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7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3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вал 3"/>
          <p:cNvSpPr/>
          <p:nvPr/>
        </p:nvSpPr>
        <p:spPr>
          <a:xfrm>
            <a:off x="271965" y="1715507"/>
            <a:ext cx="1645920" cy="79683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/>
              <a:t>1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9899289" y="1387926"/>
            <a:ext cx="1828800" cy="953589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/>
              <a:t>Ответ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9968096" y="4058194"/>
            <a:ext cx="1828800" cy="953589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/>
              <a:t>Ответ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917885" y="1431739"/>
            <a:ext cx="482019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altLang="ru-RU" sz="2400" b="1" dirty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rPr>
              <a:t>И врачу, и акробату </a:t>
            </a:r>
          </a:p>
          <a:p>
            <a:pPr algn="ctr"/>
            <a:r>
              <a:rPr lang="ru-RU" altLang="ru-RU" sz="2400" b="1" dirty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rPr>
              <a:t>Выдают за труд ...</a:t>
            </a:r>
          </a:p>
          <a:p>
            <a:endParaRPr lang="ru-RU" sz="2400" dirty="0">
              <a:solidFill>
                <a:schemeClr val="accent6">
                  <a:lumMod val="50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9444445" y="2447972"/>
            <a:ext cx="22206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rPr>
              <a:t>Зарплату</a:t>
            </a:r>
            <a:endParaRPr lang="ru-RU" sz="2400" dirty="0">
              <a:solidFill>
                <a:schemeClr val="accent6">
                  <a:lumMod val="50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122023" y="5011783"/>
            <a:ext cx="4911634" cy="1402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graphicFrame>
        <p:nvGraphicFramePr>
          <p:cNvPr id="11" name="Таблица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53460191"/>
              </p:ext>
            </p:extLst>
          </p:nvPr>
        </p:nvGraphicFramePr>
        <p:xfrm>
          <a:off x="2432304" y="3544298"/>
          <a:ext cx="5381825" cy="2708260"/>
        </p:xfrm>
        <a:graphic>
          <a:graphicData uri="http://schemas.openxmlformats.org/drawingml/2006/table">
            <a:tbl>
              <a:tblPr firstRow="1" firstCol="1" bandRow="1"/>
              <a:tblGrid>
                <a:gridCol w="4937760">
                  <a:extLst>
                    <a:ext uri="{9D8B030D-6E8A-4147-A177-3AD203B41FA5}">
                      <a16:colId xmlns:a16="http://schemas.microsoft.com/office/drawing/2014/main" xmlns="" val="627048671"/>
                    </a:ext>
                  </a:extLst>
                </a:gridCol>
                <a:gridCol w="444065">
                  <a:extLst>
                    <a:ext uri="{9D8B030D-6E8A-4147-A177-3AD203B41FA5}">
                      <a16:colId xmlns:a16="http://schemas.microsoft.com/office/drawing/2014/main" xmlns="" val="1489614366"/>
                    </a:ext>
                  </a:extLst>
                </a:gridCol>
              </a:tblGrid>
              <a:tr h="219524">
                <a:tc>
                  <a:txBody>
                    <a:bodyPr/>
                    <a:lstStyle/>
                    <a:p>
                      <a:pPr marL="45720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333424716"/>
                  </a:ext>
                </a:extLst>
              </a:tr>
              <a:tr h="241476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Arial Black" panose="020B0A040201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Приносить доходы стал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Arial Black" panose="020B0A040201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 банке папин ...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4012038871"/>
                  </a:ext>
                </a:extLst>
              </a:tr>
            </a:tbl>
          </a:graphicData>
        </a:graphic>
      </p:graphicFrame>
      <p:graphicFrame>
        <p:nvGraphicFramePr>
          <p:cNvPr id="17" name="Таблица 1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48432413"/>
              </p:ext>
            </p:extLst>
          </p:nvPr>
        </p:nvGraphicFramePr>
        <p:xfrm>
          <a:off x="9037146" y="5228896"/>
          <a:ext cx="2365348" cy="782701"/>
        </p:xfrm>
        <a:graphic>
          <a:graphicData uri="http://schemas.openxmlformats.org/drawingml/2006/table">
            <a:tbl>
              <a:tblPr firstRow="1" firstCol="1" bandRow="1"/>
              <a:tblGrid>
                <a:gridCol w="2365348">
                  <a:extLst>
                    <a:ext uri="{9D8B030D-6E8A-4147-A177-3AD203B41FA5}">
                      <a16:colId xmlns:a16="http://schemas.microsoft.com/office/drawing/2014/main" xmlns="" val="3691794934"/>
                    </a:ext>
                  </a:extLst>
                </a:gridCol>
              </a:tblGrid>
              <a:tr h="568122">
                <a:tc>
                  <a:txBody>
                    <a:bodyPr/>
                    <a:lstStyle/>
                    <a:p>
                      <a:pPr marL="45720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Arial Black" panose="020B0A040201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Капитал </a:t>
                      </a:r>
                    </a:p>
                    <a:p>
                      <a:pPr marL="457200"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Arial Black" panose="020B0A040201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580851979"/>
                  </a:ext>
                </a:extLst>
              </a:tr>
            </a:tbl>
          </a:graphicData>
        </a:graphic>
      </p:graphicFrame>
      <p:sp>
        <p:nvSpPr>
          <p:cNvPr id="5" name="Овал 4"/>
          <p:cNvSpPr/>
          <p:nvPr/>
        </p:nvSpPr>
        <p:spPr>
          <a:xfrm>
            <a:off x="271965" y="5011783"/>
            <a:ext cx="1645920" cy="79683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/>
              <a:t>2</a:t>
            </a:r>
          </a:p>
        </p:txBody>
      </p:sp>
      <p:sp>
        <p:nvSpPr>
          <p:cNvPr id="18" name="Управляющая кнопка: домой 17">
            <a:hlinkClick r:id="rId2" action="ppaction://hlinksldjump" highlightClick="1"/>
          </p:cNvPr>
          <p:cNvSpPr/>
          <p:nvPr/>
        </p:nvSpPr>
        <p:spPr>
          <a:xfrm>
            <a:off x="10972800" y="6160340"/>
            <a:ext cx="824095" cy="697659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166989" y="151552"/>
            <a:ext cx="262521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/>
              <a:t>Доходы</a:t>
            </a:r>
            <a:endParaRPr lang="ru-RU" sz="2800" b="1" dirty="0"/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41175" y="230747"/>
            <a:ext cx="1682642" cy="725487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44282" y="1105137"/>
            <a:ext cx="2517866" cy="2206943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42838" y="4084417"/>
            <a:ext cx="2440862" cy="22487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24148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вал 3"/>
          <p:cNvSpPr/>
          <p:nvPr/>
        </p:nvSpPr>
        <p:spPr>
          <a:xfrm>
            <a:off x="217449" y="1511886"/>
            <a:ext cx="1645920" cy="79683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/>
              <a:t>1</a:t>
            </a:r>
          </a:p>
        </p:txBody>
      </p:sp>
      <p:sp>
        <p:nvSpPr>
          <p:cNvPr id="5" name="Овал 4"/>
          <p:cNvSpPr/>
          <p:nvPr/>
        </p:nvSpPr>
        <p:spPr>
          <a:xfrm>
            <a:off x="217449" y="4135974"/>
            <a:ext cx="1645920" cy="79683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/>
              <a:t>2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9799169" y="1080920"/>
            <a:ext cx="1828800" cy="953589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/>
              <a:t>Ответ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9696558" y="4135974"/>
            <a:ext cx="1828800" cy="953589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/>
              <a:t>Ответ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2142308" y="1449447"/>
            <a:ext cx="5520363" cy="11264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altLang="ru-RU" sz="2400" b="1" dirty="0">
                <a:solidFill>
                  <a:schemeClr val="accent2"/>
                </a:solidFill>
                <a:latin typeface="Arial Black" panose="020B0A04020102020204" pitchFamily="34" charset="0"/>
              </a:rPr>
              <a:t>Журчат ручьи, промокли ноги, </a:t>
            </a:r>
          </a:p>
          <a:p>
            <a:pPr algn="ctr">
              <a:lnSpc>
                <a:spcPct val="90000"/>
              </a:lnSpc>
            </a:pPr>
            <a:r>
              <a:rPr lang="ru-RU" altLang="ru-RU" sz="2400" b="1" dirty="0">
                <a:solidFill>
                  <a:schemeClr val="accent2"/>
                </a:solidFill>
                <a:latin typeface="Arial Black" panose="020B0A04020102020204" pitchFamily="34" charset="0"/>
              </a:rPr>
              <a:t>Весной пора платить ...</a:t>
            </a:r>
          </a:p>
          <a:p>
            <a:endParaRPr lang="ru-RU" sz="2400" dirty="0">
              <a:latin typeface="Arial Black" panose="020B0A040201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863369" y="4135974"/>
            <a:ext cx="4963885" cy="12741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ru-RU" altLang="ru-RU" sz="2400" b="1" dirty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rPr>
              <a:t>Мебель, хлеб и огурцы </a:t>
            </a:r>
          </a:p>
          <a:p>
            <a:pPr algn="ctr">
              <a:lnSpc>
                <a:spcPct val="110000"/>
              </a:lnSpc>
            </a:pPr>
            <a:r>
              <a:rPr lang="ru-RU" altLang="ru-RU" sz="2400" b="1" dirty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rPr>
              <a:t>Продают нам ...</a:t>
            </a:r>
          </a:p>
          <a:p>
            <a:endParaRPr lang="ru-RU" sz="2400" dirty="0">
              <a:solidFill>
                <a:schemeClr val="accent6">
                  <a:lumMod val="50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9696558" y="2308720"/>
            <a:ext cx="184186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Налоги</a:t>
            </a:r>
            <a:endParaRPr lang="ru-RU" sz="2400" b="1" dirty="0">
              <a:solidFill>
                <a:schemeClr val="accent6">
                  <a:lumMod val="50000"/>
                </a:schemeClr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9577722" y="5348645"/>
            <a:ext cx="19594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Продавцы </a:t>
            </a:r>
            <a:endParaRPr lang="ru-RU" sz="2400" b="1" dirty="0">
              <a:solidFill>
                <a:schemeClr val="accent6">
                  <a:lumMod val="50000"/>
                </a:schemeClr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Управляющая кнопка: домой 10">
            <a:hlinkClick r:id="rId2" action="ppaction://hlinksldjump" highlightClick="1"/>
          </p:cNvPr>
          <p:cNvSpPr/>
          <p:nvPr/>
        </p:nvSpPr>
        <p:spPr>
          <a:xfrm>
            <a:off x="11103428" y="5961888"/>
            <a:ext cx="679269" cy="760763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3" name="Picture 4" descr="https://avatars.mds.yandex.net/get-zen_doc/40274/pub_5a8d3c1679885e8b83359c1f_5a8d3c8a799d9dab450a523a/scale_2400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25269" y="117617"/>
            <a:ext cx="1681079" cy="7249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Прямоугольник 15"/>
          <p:cNvSpPr/>
          <p:nvPr/>
        </p:nvSpPr>
        <p:spPr>
          <a:xfrm>
            <a:off x="217449" y="295434"/>
            <a:ext cx="145905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>
                <a:latin typeface="Arial Black" panose="020B0A04020102020204" pitchFamily="34" charset="0"/>
              </a:rPr>
              <a:t>Расходы</a:t>
            </a:r>
          </a:p>
        </p:txBody>
      </p:sp>
      <p:pic>
        <p:nvPicPr>
          <p:cNvPr id="17" name="Рисунок 1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676417" y="1220736"/>
            <a:ext cx="1873873" cy="2637632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930930" y="4158340"/>
            <a:ext cx="2543116" cy="18624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08794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3" grpId="0"/>
      <p:bldP spid="8" grpId="0"/>
      <p:bldP spid="9" grpId="0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вал 3"/>
          <p:cNvSpPr/>
          <p:nvPr/>
        </p:nvSpPr>
        <p:spPr>
          <a:xfrm>
            <a:off x="217449" y="1511886"/>
            <a:ext cx="1645920" cy="79683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/>
              <a:t>1</a:t>
            </a:r>
          </a:p>
        </p:txBody>
      </p:sp>
      <p:sp>
        <p:nvSpPr>
          <p:cNvPr id="5" name="Овал 4"/>
          <p:cNvSpPr/>
          <p:nvPr/>
        </p:nvSpPr>
        <p:spPr>
          <a:xfrm>
            <a:off x="217449" y="4135974"/>
            <a:ext cx="1645920" cy="79683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/>
              <a:t>2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9799169" y="1080920"/>
            <a:ext cx="1828800" cy="953589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/>
              <a:t>Ответ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9696558" y="4135974"/>
            <a:ext cx="1828800" cy="953589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/>
              <a:t>Ответ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965980" y="1484591"/>
            <a:ext cx="5399485" cy="12449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ru-RU" altLang="ru-RU" sz="2400" b="1" dirty="0">
                <a:solidFill>
                  <a:schemeClr val="accent2"/>
                </a:solidFill>
                <a:latin typeface="Arial Black" panose="020B0A04020102020204" pitchFamily="34" charset="0"/>
              </a:rPr>
              <a:t>Коль трудился круглый год,</a:t>
            </a:r>
          </a:p>
          <a:p>
            <a:pPr>
              <a:lnSpc>
                <a:spcPct val="80000"/>
              </a:lnSpc>
            </a:pPr>
            <a:r>
              <a:rPr lang="ru-RU" altLang="ru-RU" sz="2400" b="1" dirty="0">
                <a:solidFill>
                  <a:schemeClr val="accent2"/>
                </a:solidFill>
                <a:latin typeface="Arial Black" panose="020B0A04020102020204" pitchFamily="34" charset="0"/>
              </a:rPr>
              <a:t>Будет кругленьким…</a:t>
            </a:r>
          </a:p>
          <a:p>
            <a:pPr>
              <a:lnSpc>
                <a:spcPts val="1470"/>
              </a:lnSpc>
              <a:spcAft>
                <a:spcPts val="0"/>
              </a:spcAft>
            </a:pPr>
            <a:endParaRPr lang="ru-RU" sz="2400" dirty="0">
              <a:latin typeface="Arial Black" panose="020B0A04020102020204" pitchFamily="34" charset="0"/>
            </a:endParaRPr>
          </a:p>
          <a:p>
            <a:endParaRPr lang="ru-RU" sz="2400" dirty="0">
              <a:latin typeface="Arial Black" panose="020B0A040201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982205" y="4135974"/>
            <a:ext cx="484504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rPr>
              <a:t>Чтобы дом купить я смог,</a:t>
            </a:r>
          </a:p>
          <a:p>
            <a:r>
              <a:rPr lang="ru-RU" sz="2400" b="1" dirty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rPr>
              <a:t>Взял кредит, внеся ... </a:t>
            </a:r>
          </a:p>
          <a:p>
            <a:endParaRPr lang="ru-RU" sz="2400" dirty="0">
              <a:solidFill>
                <a:schemeClr val="accent6">
                  <a:lumMod val="50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9696558" y="2308720"/>
            <a:ext cx="184186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Доход</a:t>
            </a:r>
            <a:endParaRPr lang="ru-RU" sz="2400" b="1" dirty="0">
              <a:solidFill>
                <a:schemeClr val="accent6">
                  <a:lumMod val="50000"/>
                </a:schemeClr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9577722" y="5348645"/>
            <a:ext cx="19594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Залог </a:t>
            </a:r>
            <a:endParaRPr lang="ru-RU" sz="2400" b="1" dirty="0">
              <a:solidFill>
                <a:schemeClr val="accent6">
                  <a:lumMod val="50000"/>
                </a:schemeClr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Управляющая кнопка: домой 10">
            <a:hlinkClick r:id="rId2" action="ppaction://hlinksldjump" highlightClick="1"/>
          </p:cNvPr>
          <p:cNvSpPr/>
          <p:nvPr/>
        </p:nvSpPr>
        <p:spPr>
          <a:xfrm>
            <a:off x="11103428" y="5961888"/>
            <a:ext cx="679269" cy="760763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3" name="Picture 4" descr="https://avatars.mds.yandex.net/get-zen_doc/40274/pub_5a8d3c1679885e8b83359c1f_5a8d3c8a799d9dab450a523a/scale_2400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25269" y="117617"/>
            <a:ext cx="1681079" cy="7249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Прямоугольник 14"/>
          <p:cNvSpPr/>
          <p:nvPr/>
        </p:nvSpPr>
        <p:spPr>
          <a:xfrm>
            <a:off x="22276" y="351273"/>
            <a:ext cx="239360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latin typeface="Arial Black" panose="020B0A04020102020204" pitchFamily="34" charset="0"/>
              </a:rPr>
              <a:t>Личный бюджет 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184788" y="1065934"/>
            <a:ext cx="2511770" cy="1688738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184788" y="3659805"/>
            <a:ext cx="2392934" cy="22651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24479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3" grpId="0"/>
      <p:bldP spid="8" grpId="0"/>
      <p:bldP spid="9" grpId="0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вал 3"/>
          <p:cNvSpPr/>
          <p:nvPr/>
        </p:nvSpPr>
        <p:spPr>
          <a:xfrm>
            <a:off x="223458" y="1606726"/>
            <a:ext cx="1645920" cy="79683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/>
              <a:t>1</a:t>
            </a:r>
          </a:p>
        </p:txBody>
      </p:sp>
      <p:sp>
        <p:nvSpPr>
          <p:cNvPr id="5" name="Овал 4"/>
          <p:cNvSpPr/>
          <p:nvPr/>
        </p:nvSpPr>
        <p:spPr>
          <a:xfrm>
            <a:off x="223458" y="4534988"/>
            <a:ext cx="1645920" cy="79683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/>
              <a:t>2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9953897" y="1490295"/>
            <a:ext cx="1828800" cy="953589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/>
              <a:t>Ответ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9986554" y="4378233"/>
            <a:ext cx="1828800" cy="953589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/>
              <a:t>Ответ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2086791" y="1419710"/>
            <a:ext cx="439245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altLang="ru-RU" sz="2400" b="1" dirty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rPr>
              <a:t>Какие виды денег могут использоваться в семейном бюджете?</a:t>
            </a:r>
          </a:p>
          <a:p>
            <a:endParaRPr lang="ru-RU" sz="2400" b="1" dirty="0">
              <a:solidFill>
                <a:schemeClr val="accent6">
                  <a:lumMod val="50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9565277" y="2591489"/>
            <a:ext cx="299792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rPr>
              <a:t>Наличные и безналичные</a:t>
            </a:r>
            <a:endParaRPr lang="ru-RU" sz="2400" b="1" dirty="0">
              <a:solidFill>
                <a:schemeClr val="accent6">
                  <a:lumMod val="50000"/>
                </a:schemeClr>
              </a:solidFill>
              <a:latin typeface="Arial Black" panose="020B0A04020102020204" pitchFamily="34" charset="0"/>
            </a:endParaRPr>
          </a:p>
          <a:p>
            <a:endParaRPr lang="ru-RU" b="1" dirty="0">
              <a:solidFill>
                <a:schemeClr val="accent6">
                  <a:lumMod val="50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869378" y="4378233"/>
            <a:ext cx="460986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spcBef>
                <a:spcPct val="0"/>
              </a:spcBef>
            </a:pPr>
            <a:r>
              <a:rPr lang="ru-RU" altLang="ru-RU" sz="2400" b="1" dirty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rPr>
              <a:t>Как называются лицевая </a:t>
            </a:r>
          </a:p>
          <a:p>
            <a:pPr algn="just">
              <a:spcBef>
                <a:spcPct val="0"/>
              </a:spcBef>
            </a:pPr>
            <a:r>
              <a:rPr lang="ru-RU" altLang="ru-RU" sz="2400" b="1" dirty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rPr>
              <a:t>и оборотная стороны монеты?</a:t>
            </a:r>
          </a:p>
          <a:p>
            <a:pPr algn="just"/>
            <a:endParaRPr lang="ru-RU" sz="2400" b="1" dirty="0">
              <a:solidFill>
                <a:schemeClr val="accent6">
                  <a:lumMod val="50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798595" y="5351922"/>
            <a:ext cx="401675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ct val="0"/>
              </a:spcBef>
            </a:pPr>
            <a:r>
              <a:rPr lang="ru-RU" altLang="ru-RU" sz="2400" b="1" dirty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rPr>
              <a:t>Аверс (орёл)- лицевая. </a:t>
            </a:r>
          </a:p>
          <a:p>
            <a:pPr algn="ctr">
              <a:spcBef>
                <a:spcPct val="0"/>
              </a:spcBef>
            </a:pPr>
            <a:r>
              <a:rPr lang="ru-RU" altLang="ru-RU" sz="2400" b="1" dirty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rPr>
              <a:t>Реверс (решка) – оборотная.</a:t>
            </a:r>
          </a:p>
        </p:txBody>
      </p:sp>
      <p:sp>
        <p:nvSpPr>
          <p:cNvPr id="11" name="Управляющая кнопка: домой 10">
            <a:hlinkClick r:id="rId2" action="ppaction://hlinksldjump" highlightClick="1"/>
          </p:cNvPr>
          <p:cNvSpPr/>
          <p:nvPr/>
        </p:nvSpPr>
        <p:spPr>
          <a:xfrm>
            <a:off x="11103430" y="6136752"/>
            <a:ext cx="711924" cy="721248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00055" y="351273"/>
            <a:ext cx="1682642" cy="725487"/>
          </a:xfrm>
          <a:prstGeom prst="rect">
            <a:avLst/>
          </a:prstGeom>
        </p:spPr>
      </p:pic>
      <p:sp>
        <p:nvSpPr>
          <p:cNvPr id="14" name="Прямоугольник 13"/>
          <p:cNvSpPr/>
          <p:nvPr/>
        </p:nvSpPr>
        <p:spPr>
          <a:xfrm>
            <a:off x="73780" y="247464"/>
            <a:ext cx="119776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b="1" dirty="0">
                <a:latin typeface="Arial Black" panose="020B0A04020102020204" pitchFamily="34" charset="0"/>
              </a:rPr>
              <a:t>Деньги </a:t>
            </a:r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79247" y="899711"/>
            <a:ext cx="3086030" cy="2053515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479247" y="3625854"/>
            <a:ext cx="3369154" cy="17564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31637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3" grpId="0"/>
      <p:bldP spid="8" grpId="0"/>
      <p:bldP spid="9" grpId="0"/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вал 3"/>
          <p:cNvSpPr/>
          <p:nvPr/>
        </p:nvSpPr>
        <p:spPr>
          <a:xfrm>
            <a:off x="117567" y="1649163"/>
            <a:ext cx="1645920" cy="79683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/>
              <a:t>1</a:t>
            </a:r>
          </a:p>
        </p:txBody>
      </p:sp>
      <p:sp>
        <p:nvSpPr>
          <p:cNvPr id="5" name="Овал 4"/>
          <p:cNvSpPr/>
          <p:nvPr/>
        </p:nvSpPr>
        <p:spPr>
          <a:xfrm>
            <a:off x="211387" y="4312859"/>
            <a:ext cx="1645920" cy="79683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/>
              <a:t>2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9850627" y="1587060"/>
            <a:ext cx="1828800" cy="953589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/>
              <a:t>Ответ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9899265" y="4234482"/>
            <a:ext cx="1828800" cy="953589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/>
              <a:t>Ответ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2059763" y="1463689"/>
            <a:ext cx="497694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sz="2400" b="1" dirty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rPr>
              <a:t>Мужик богатый гребет </a:t>
            </a: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rPr>
              <a:t>деньги…</a:t>
            </a:r>
            <a:endParaRPr lang="ru-RU" sz="2400" b="1" dirty="0">
              <a:solidFill>
                <a:schemeClr val="accent6">
                  <a:lumMod val="50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9024053" y="2795595"/>
            <a:ext cx="27040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rPr>
              <a:t>…лопатой</a:t>
            </a:r>
            <a:r>
              <a:rPr lang="ru-RU" sz="2400" b="1" dirty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rPr>
              <a:t>.</a:t>
            </a:r>
            <a:endParaRPr lang="ru-RU" sz="24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2059763" y="4234482"/>
            <a:ext cx="490274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rPr>
              <a:t>Был бы ум, будет и рубль; не будет ума, не будет </a:t>
            </a: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rPr>
              <a:t>и …</a:t>
            </a:r>
            <a:endParaRPr lang="ru-RU" sz="2400" b="1" dirty="0">
              <a:solidFill>
                <a:schemeClr val="accent6">
                  <a:lumMod val="50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9026010" y="5441370"/>
            <a:ext cx="21684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rPr>
              <a:t>…рубля</a:t>
            </a:r>
            <a:r>
              <a:rPr lang="ru-RU" sz="2400" b="1" dirty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rPr>
              <a:t>.</a:t>
            </a:r>
            <a:endParaRPr lang="ru-RU" sz="2400" b="1" dirty="0"/>
          </a:p>
        </p:txBody>
      </p:sp>
      <p:sp>
        <p:nvSpPr>
          <p:cNvPr id="11" name="Управляющая кнопка: домой 10">
            <a:hlinkClick r:id="rId2" action="ppaction://hlinksldjump" highlightClick="1"/>
          </p:cNvPr>
          <p:cNvSpPr/>
          <p:nvPr/>
        </p:nvSpPr>
        <p:spPr>
          <a:xfrm>
            <a:off x="10938874" y="5979949"/>
            <a:ext cx="789191" cy="745714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23706" y="257831"/>
            <a:ext cx="1682642" cy="725487"/>
          </a:xfrm>
          <a:prstGeom prst="rect">
            <a:avLst/>
          </a:prstGeom>
        </p:spPr>
      </p:pic>
      <p:sp>
        <p:nvSpPr>
          <p:cNvPr id="14" name="Прямоугольник 13"/>
          <p:cNvSpPr/>
          <p:nvPr/>
        </p:nvSpPr>
        <p:spPr>
          <a:xfrm>
            <a:off x="0" y="294102"/>
            <a:ext cx="333617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b="1" dirty="0">
                <a:latin typeface="Arial Black" panose="020B0A04020102020204" pitchFamily="34" charset="0"/>
              </a:rPr>
              <a:t>Пословицы и поговорки</a:t>
            </a:r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62503" y="974312"/>
            <a:ext cx="2533650" cy="1809750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 rotWithShape="1">
          <a:blip r:embed="rId5"/>
          <a:srcRect l="25037" r="5516"/>
          <a:stretch/>
        </p:blipFill>
        <p:spPr>
          <a:xfrm>
            <a:off x="7036712" y="3464946"/>
            <a:ext cx="2514592" cy="20276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57992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3" grpId="0"/>
      <p:bldP spid="8" grpId="0"/>
      <p:bldP spid="9" grpId="0"/>
      <p:bldP spid="1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вал 3"/>
          <p:cNvSpPr/>
          <p:nvPr/>
        </p:nvSpPr>
        <p:spPr>
          <a:xfrm>
            <a:off x="16060" y="1623482"/>
            <a:ext cx="1645920" cy="79683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/>
              <a:t>1</a:t>
            </a:r>
          </a:p>
        </p:txBody>
      </p:sp>
      <p:sp>
        <p:nvSpPr>
          <p:cNvPr id="5" name="Овал 4"/>
          <p:cNvSpPr/>
          <p:nvPr/>
        </p:nvSpPr>
        <p:spPr>
          <a:xfrm>
            <a:off x="115209" y="4733744"/>
            <a:ext cx="1645920" cy="79683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/>
              <a:t>2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9953897" y="1319345"/>
            <a:ext cx="1828800" cy="953589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/>
              <a:t>Ответ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9973872" y="4576989"/>
            <a:ext cx="1828800" cy="953589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/>
              <a:t>Ответ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661981" y="1118772"/>
            <a:ext cx="542954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altLang="ru-RU" sz="2400" b="1" dirty="0" smtClean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rPr>
              <a:t>Героине </a:t>
            </a:r>
            <a:r>
              <a:rPr lang="ru-RU" altLang="ru-RU" sz="2400" b="1" dirty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rPr>
              <a:t>какой  сказки удалось за нетрудовую денежную единицу сделать выгоднейшую покупку к своему юбилею? </a:t>
            </a:r>
          </a:p>
          <a:p>
            <a:endParaRPr lang="ru-RU" sz="2400" dirty="0">
              <a:solidFill>
                <a:schemeClr val="accent6">
                  <a:lumMod val="50000"/>
                </a:schemeClr>
              </a:solidFill>
              <a:latin typeface="Arial Black" panose="020B0A04020102020204" pitchFamily="34" charset="0"/>
            </a:endParaRPr>
          </a:p>
        </p:txBody>
      </p:sp>
      <p:graphicFrame>
        <p:nvGraphicFramePr>
          <p:cNvPr id="11" name="Таблица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20452278"/>
              </p:ext>
            </p:extLst>
          </p:nvPr>
        </p:nvGraphicFramePr>
        <p:xfrm>
          <a:off x="1761129" y="3434443"/>
          <a:ext cx="5035953" cy="335475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035953">
                  <a:extLst>
                    <a:ext uri="{9D8B030D-6E8A-4147-A177-3AD203B41FA5}">
                      <a16:colId xmlns:a16="http://schemas.microsoft.com/office/drawing/2014/main" xmlns="" val="2697538849"/>
                    </a:ext>
                  </a:extLst>
                </a:gridCol>
              </a:tblGrid>
              <a:tr h="335475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 Black" panose="020B0A04020102020204" pitchFamily="34" charset="0"/>
                        </a:rPr>
                        <a:t>Как звали героя сказки, который поддался на уговоры мошенников и вложил все свои сбережения в сомнительный финансовый проект</a:t>
                      </a:r>
                      <a:endParaRPr lang="ru-RU" sz="2400" b="1" dirty="0">
                        <a:solidFill>
                          <a:schemeClr val="accent6">
                            <a:lumMod val="50000"/>
                          </a:schemeClr>
                        </a:solidFill>
                        <a:latin typeface="Arial Black" panose="020B0A04020102020204" pitchFamily="34" charset="0"/>
                      </a:endParaRPr>
                    </a:p>
                  </a:txBody>
                  <a:tcPr marL="68580" marR="6858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199985947"/>
                  </a:ext>
                </a:extLst>
              </a:tr>
            </a:tbl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9366345" y="2420316"/>
            <a:ext cx="34747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rPr>
              <a:t>Муха-Цокотуха</a:t>
            </a:r>
            <a:endParaRPr lang="ru-RU" sz="2400" b="1" dirty="0">
              <a:solidFill>
                <a:schemeClr val="accent6">
                  <a:lumMod val="50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9315923" y="5618287"/>
            <a:ext cx="206782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rPr>
              <a:t>Буратино</a:t>
            </a:r>
            <a:endParaRPr lang="ru-RU" sz="2400" b="1" dirty="0">
              <a:solidFill>
                <a:schemeClr val="accent6">
                  <a:lumMod val="50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14" name="Управляющая кнопка: домой 13">
            <a:hlinkClick r:id="rId2" action="ppaction://hlinksldjump" highlightClick="1"/>
          </p:cNvPr>
          <p:cNvSpPr/>
          <p:nvPr/>
        </p:nvSpPr>
        <p:spPr>
          <a:xfrm>
            <a:off x="10972800" y="6079952"/>
            <a:ext cx="809897" cy="709241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00055" y="351451"/>
            <a:ext cx="1682642" cy="725487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0" y="256351"/>
            <a:ext cx="209224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b="1" dirty="0">
                <a:latin typeface="Arial Black" panose="020B0A04020102020204" pitchFamily="34" charset="0"/>
              </a:rPr>
              <a:t>Мульти-</a:t>
            </a:r>
            <a:r>
              <a:rPr lang="ru-RU" b="1" dirty="0" err="1">
                <a:latin typeface="Arial Black" panose="020B0A04020102020204" pitchFamily="34" charset="0"/>
              </a:rPr>
              <a:t>пульти</a:t>
            </a:r>
            <a:endParaRPr lang="ru-RU" b="1" dirty="0">
              <a:latin typeface="Arial Black" panose="020B0A04020102020204" pitchFamily="34" charset="0"/>
            </a:endParaRPr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41944" y="511056"/>
            <a:ext cx="2173979" cy="2370925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537731" y="3392884"/>
            <a:ext cx="3325302" cy="21376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5070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3" grpId="0"/>
      <p:bldP spid="12" grpId="0"/>
      <p:bldP spid="13" grpId="0"/>
    </p:bldLst>
  </p:timing>
</p:sld>
</file>

<file path=ppt/theme/theme1.xml><?xml version="1.0" encoding="utf-8"?>
<a:theme xmlns:a="http://schemas.openxmlformats.org/drawingml/2006/main" name="Капля">
  <a:themeElements>
    <a:clrScheme name="Капля">
      <a:dk1>
        <a:sysClr val="windowText" lastClr="000000"/>
      </a:dk1>
      <a:lt1>
        <a:sysClr val="window" lastClr="FFFFFF"/>
      </a:lt1>
      <a:dk2>
        <a:srgbClr val="27537E"/>
      </a:dk2>
      <a:lt2>
        <a:srgbClr val="AABED7"/>
      </a:lt2>
      <a:accent1>
        <a:srgbClr val="E34B7A"/>
      </a:accent1>
      <a:accent2>
        <a:srgbClr val="AC339A"/>
      </a:accent2>
      <a:accent3>
        <a:srgbClr val="6953B7"/>
      </a:accent3>
      <a:accent4>
        <a:srgbClr val="1D7EAB"/>
      </a:accent4>
      <a:accent5>
        <a:srgbClr val="43AFD6"/>
      </a:accent5>
      <a:accent6>
        <a:srgbClr val="DE85E1"/>
      </a:accent6>
      <a:hlink>
        <a:srgbClr val="ED87A6"/>
      </a:hlink>
      <a:folHlink>
        <a:srgbClr val="C99EAC"/>
      </a:folHlink>
    </a:clrScheme>
    <a:fontScheme name="Капля">
      <a:maj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Капля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00000"/>
                <a:lumMod val="108000"/>
              </a:schemeClr>
            </a:gs>
            <a:gs pos="50000">
              <a:schemeClr val="phClr">
                <a:tint val="98000"/>
                <a:shade val="100000"/>
                <a:satMod val="100000"/>
                <a:lumMod val="100000"/>
              </a:schemeClr>
            </a:gs>
            <a:gs pos="100000">
              <a:schemeClr val="phClr">
                <a:shade val="72000"/>
                <a:satMod val="12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</a:effectStyle>
        <a:effectStyle>
          <a:effectLst>
            <a:outerShdw blurRad="63500" dist="25400" dir="5400000" algn="ctr" rotWithShape="0">
              <a:srgbClr val="000000">
                <a:alpha val="69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200000"/>
            </a:lightRig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78000"/>
                <a:shade val="100000"/>
                <a:hueMod val="136000"/>
                <a:satMod val="160000"/>
                <a:lumMod val="105000"/>
              </a:schemeClr>
            </a:gs>
            <a:gs pos="100000">
              <a:schemeClr val="phClr">
                <a:shade val="92000"/>
                <a:satMod val="170000"/>
                <a:lumMod val="96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roplet" id="{8984A317-299A-4E50-B45D-BFC9EDE2337A}" vid="{C71B277C-C29A-4BA0-A7BA-43502DF21AB3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Капля</Template>
  <TotalTime>16529</TotalTime>
  <Words>1104</Words>
  <Application>Microsoft Office PowerPoint</Application>
  <PresentationFormat>Широкоэкранный</PresentationFormat>
  <Paragraphs>200</Paragraphs>
  <Slides>25</Slides>
  <Notes>0</Notes>
  <HiddenSlides>0</HiddenSlides>
  <MMClips>6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34" baseType="lpstr">
      <vt:lpstr>Arial</vt:lpstr>
      <vt:lpstr>Arial Black</vt:lpstr>
      <vt:lpstr>Calibri</vt:lpstr>
      <vt:lpstr>Proxima Nova</vt:lpstr>
      <vt:lpstr>Proxima Nova Rg</vt:lpstr>
      <vt:lpstr>Shonar Bangla</vt:lpstr>
      <vt:lpstr>Times New Roman</vt:lpstr>
      <vt:lpstr>Tw Cen MT</vt:lpstr>
      <vt:lpstr>Капля</vt:lpstr>
      <vt:lpstr>Презентация PowerPoint</vt:lpstr>
      <vt:lpstr>Своя игра по теме «Бюджет»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Всем большое СПАСИБО за работу!!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Своя игра на тему Бюджет</dc:title>
  <dc:creator>Мазанова Ольга Юрьевна</dc:creator>
  <cp:lastModifiedBy>Мазанова Ольга</cp:lastModifiedBy>
  <cp:revision>80</cp:revision>
  <dcterms:created xsi:type="dcterms:W3CDTF">2019-10-31T16:01:04Z</dcterms:created>
  <dcterms:modified xsi:type="dcterms:W3CDTF">2023-11-23T12:35:35Z</dcterms:modified>
</cp:coreProperties>
</file>