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72" r:id="rId4"/>
    <p:sldId id="257" r:id="rId5"/>
    <p:sldId id="283" r:id="rId6"/>
    <p:sldId id="285" r:id="rId7"/>
    <p:sldId id="279" r:id="rId8"/>
    <p:sldId id="288" r:id="rId9"/>
    <p:sldId id="269" r:id="rId10"/>
    <p:sldId id="268" r:id="rId11"/>
    <p:sldId id="261" r:id="rId12"/>
    <p:sldId id="274" r:id="rId13"/>
    <p:sldId id="281" r:id="rId14"/>
    <p:sldId id="262" r:id="rId15"/>
    <p:sldId id="270" r:id="rId16"/>
    <p:sldId id="277" r:id="rId17"/>
    <p:sldId id="289" r:id="rId18"/>
    <p:sldId id="260" r:id="rId19"/>
    <p:sldId id="280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EFEF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42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53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CE44B-FAF3-409A-9109-D8B22E6EE746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C05D7-FB4A-42B8-8662-B1E6E2BC72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5638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CE44B-FAF3-409A-9109-D8B22E6EE746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C05D7-FB4A-42B8-8662-B1E6E2BC72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7540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CE44B-FAF3-409A-9109-D8B22E6EE746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C05D7-FB4A-42B8-8662-B1E6E2BC72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796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CE44B-FAF3-409A-9109-D8B22E6EE746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C05D7-FB4A-42B8-8662-B1E6E2BC72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4062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CE44B-FAF3-409A-9109-D8B22E6EE746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C05D7-FB4A-42B8-8662-B1E6E2BC72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037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CE44B-FAF3-409A-9109-D8B22E6EE746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C05D7-FB4A-42B8-8662-B1E6E2BC72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39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CE44B-FAF3-409A-9109-D8B22E6EE746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C05D7-FB4A-42B8-8662-B1E6E2BC72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0544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CE44B-FAF3-409A-9109-D8B22E6EE746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C05D7-FB4A-42B8-8662-B1E6E2BC72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9554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CE44B-FAF3-409A-9109-D8B22E6EE746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C05D7-FB4A-42B8-8662-B1E6E2BC72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8993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CE44B-FAF3-409A-9109-D8B22E6EE746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C05D7-FB4A-42B8-8662-B1E6E2BC72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8519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CE44B-FAF3-409A-9109-D8B22E6EE746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C05D7-FB4A-42B8-8662-B1E6E2BC72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5510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CE44B-FAF3-409A-9109-D8B22E6EE746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C05D7-FB4A-42B8-8662-B1E6E2BC72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0502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2130" y="-101130"/>
            <a:ext cx="9199808" cy="3076150"/>
          </a:xfrm>
        </p:spPr>
        <p:txBody>
          <a:bodyPr>
            <a:normAutofit/>
          </a:bodyPr>
          <a:lstStyle/>
          <a:p>
            <a:r>
              <a:rPr lang="ru-RU" sz="8000" b="1" i="1" dirty="0">
                <a:solidFill>
                  <a:srgbClr val="FF0000"/>
                </a:solidFill>
                <a:latin typeface="Arial Black" panose="020B0A04020102020204" pitchFamily="34" charset="0"/>
              </a:rPr>
              <a:t>У</a:t>
            </a:r>
            <a:r>
              <a:rPr lang="ru-RU" sz="8000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рок географии</a:t>
            </a:r>
            <a:endParaRPr lang="ru-RU" sz="8000" b="1" i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7200" b="1" i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Здравствуйте!</a:t>
            </a:r>
            <a:endParaRPr lang="ru-RU" sz="7200" b="1" i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073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earth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0473" y="115911"/>
            <a:ext cx="7611414" cy="6593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6005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59131" y="0"/>
            <a:ext cx="5331853" cy="435305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834" y="2228045"/>
            <a:ext cx="6188297" cy="462995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15155" y="476518"/>
            <a:ext cx="54220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Первый в мире космонавт Ю. Гагарин увидел нашу планету из космоса голубой. </a:t>
            </a:r>
            <a:endParaRPr lang="ru-RU" sz="2400" b="1" i="1" dirty="0"/>
          </a:p>
        </p:txBody>
      </p:sp>
      <p:sp>
        <p:nvSpPr>
          <p:cNvPr id="2" name="TextBox 1"/>
          <p:cNvSpPr txBox="1"/>
          <p:nvPr/>
        </p:nvSpPr>
        <p:spPr>
          <a:xfrm>
            <a:off x="6426556" y="5128476"/>
            <a:ext cx="5164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Почему Земля голубая?</a:t>
            </a:r>
            <a:endParaRPr lang="ru-RU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590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53036" y="365125"/>
            <a:ext cx="9562563" cy="1325563"/>
          </a:xfrm>
        </p:spPr>
        <p:txBody>
          <a:bodyPr/>
          <a:lstStyle/>
          <a:p>
            <a:r>
              <a:rPr lang="ru-RU" b="1" i="1" dirty="0" smtClean="0">
                <a:latin typeface="Arial Black" panose="020B0A04020102020204" pitchFamily="34" charset="0"/>
              </a:rPr>
              <a:t>Сколько воды на Земле ?</a:t>
            </a:r>
            <a:endParaRPr lang="ru-RU" b="1" i="1" dirty="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2733" y="1493949"/>
            <a:ext cx="792050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   Если на шар земной посмотреть, </a:t>
            </a:r>
          </a:p>
          <a:p>
            <a:r>
              <a:rPr lang="ru-RU" sz="3200" b="1" i="1" u="sng" dirty="0" smtClean="0">
                <a:solidFill>
                  <a:srgbClr val="0070C0"/>
                </a:solidFill>
              </a:rPr>
              <a:t>Суша на нем занимает лишь треть.</a:t>
            </a:r>
          </a:p>
          <a:p>
            <a:r>
              <a:rPr lang="ru-RU" sz="3200" b="1" i="1" dirty="0" smtClean="0">
                <a:solidFill>
                  <a:srgbClr val="0070C0"/>
                </a:solidFill>
              </a:rPr>
              <a:t> Задачу реши, и ответишь тогда, </a:t>
            </a:r>
          </a:p>
          <a:p>
            <a:r>
              <a:rPr lang="ru-RU" sz="3200" b="1" i="1" dirty="0" smtClean="0">
                <a:solidFill>
                  <a:srgbClr val="0070C0"/>
                </a:solidFill>
              </a:rPr>
              <a:t>Сколько всего занимает вода?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08790" y="1493949"/>
            <a:ext cx="3121423" cy="27678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482284" y="1689606"/>
            <a:ext cx="4219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?</a:t>
            </a:r>
            <a:endParaRPr lang="ru-RU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1159543" y="3786738"/>
            <a:ext cx="622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?</a:t>
            </a:r>
            <a:endParaRPr lang="ru-RU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099256" y="4079125"/>
            <a:ext cx="83133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/>
              <a:t>71% земной поверхности занимает вода. Сколько процентов площади земного шара занимает суша?</a:t>
            </a:r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xmlns="" val="170601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0783" y="431979"/>
            <a:ext cx="2221311" cy="29680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81069" y="3670479"/>
            <a:ext cx="2099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Arial Black" panose="020B0A04020102020204" pitchFamily="34" charset="0"/>
                <a:cs typeface="Aharoni" panose="02010803020104030203" pitchFamily="2" charset="-79"/>
              </a:rPr>
              <a:t>Стр</a:t>
            </a:r>
            <a:r>
              <a:rPr lang="ru-RU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 113-118</a:t>
            </a:r>
            <a:endParaRPr lang="ru-RU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97357" y="277165"/>
            <a:ext cx="8427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+mj-lt"/>
              </a:rPr>
              <a:t>                 </a:t>
            </a:r>
            <a:r>
              <a:rPr lang="ru-RU" sz="3600" b="1" i="1" dirty="0" smtClean="0">
                <a:latin typeface="Arial Black" panose="020B0A04020102020204" pitchFamily="34" charset="0"/>
              </a:rPr>
              <a:t>Составить схему -</a:t>
            </a:r>
          </a:p>
          <a:p>
            <a:r>
              <a:rPr lang="ru-RU" sz="3600" b="1" i="1" dirty="0" smtClean="0">
                <a:latin typeface="+mj-lt"/>
              </a:rPr>
              <a:t>        составные части гидросферы</a:t>
            </a:r>
            <a:endParaRPr lang="ru-RU" sz="3600" b="1" i="1" dirty="0"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97346" y="4928454"/>
            <a:ext cx="2713865" cy="18183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489" y="4928454"/>
            <a:ext cx="2695160" cy="18297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40468" y="4928454"/>
            <a:ext cx="2962240" cy="18412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/>
          <a:srcRect l="2754" t="9276" r="7971" b="13816"/>
          <a:stretch/>
        </p:blipFill>
        <p:spPr>
          <a:xfrm>
            <a:off x="8931965" y="4939898"/>
            <a:ext cx="2972379" cy="182978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486400" y="2125014"/>
            <a:ext cx="3560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Гидросфера</a:t>
            </a:r>
            <a:endParaRPr lang="ru-RU" sz="36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4867555" y="2802097"/>
            <a:ext cx="1102170" cy="45076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678088" y="2764802"/>
            <a:ext cx="64394" cy="90567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7450845" y="2788277"/>
            <a:ext cx="919792" cy="45076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7547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6670" y="225650"/>
            <a:ext cx="10457645" cy="133477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Arial Black" panose="020B0A04020102020204" pitchFamily="34" charset="0"/>
              </a:rPr>
              <a:t>Гидросфера</a:t>
            </a:r>
            <a:br>
              <a:rPr lang="ru-RU" sz="3200" b="1" dirty="0" smtClean="0">
                <a:latin typeface="Arial Black" panose="020B0A04020102020204" pitchFamily="34" charset="0"/>
              </a:rPr>
            </a:br>
            <a:r>
              <a:rPr lang="ru-RU" sz="3200" b="1" dirty="0" smtClean="0">
                <a:latin typeface="Arial Black" panose="020B0A04020102020204" pitchFamily="34" charset="0"/>
              </a:rPr>
              <a:t>водная оболочка Земли</a:t>
            </a:r>
            <a:br>
              <a:rPr lang="ru-RU" sz="3200" b="1" dirty="0" smtClean="0">
                <a:latin typeface="Arial Black" panose="020B0A04020102020204" pitchFamily="34" charset="0"/>
              </a:rPr>
            </a:br>
            <a:r>
              <a:rPr lang="ru-RU" sz="3200" b="1" dirty="0" smtClean="0">
                <a:latin typeface="Arial Black" panose="020B0A04020102020204" pitchFamily="34" charset="0"/>
              </a:rPr>
              <a:t> </a:t>
            </a:r>
            <a:endParaRPr lang="ru-RU" sz="3200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0965" y="2011156"/>
            <a:ext cx="2885661" cy="1301888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b="1" i="1" dirty="0" smtClean="0"/>
              <a:t>(96%) 4 океана, моря</a:t>
            </a:r>
          </a:p>
          <a:p>
            <a:pPr marL="0" indent="0" algn="ctr"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Соленая вода</a:t>
            </a:r>
            <a:endParaRPr lang="ru-RU" b="1" i="1" dirty="0">
              <a:solidFill>
                <a:srgbClr val="0070C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3383431" y="1342262"/>
            <a:ext cx="538930" cy="35139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6191898" y="1296159"/>
            <a:ext cx="36560" cy="146101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7804597" y="1296159"/>
            <a:ext cx="708338" cy="26426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бъект 2"/>
          <p:cNvSpPr txBox="1">
            <a:spLocks/>
          </p:cNvSpPr>
          <p:nvPr/>
        </p:nvSpPr>
        <p:spPr>
          <a:xfrm>
            <a:off x="8352229" y="1588514"/>
            <a:ext cx="2885661" cy="130188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>
                <a:solidFill>
                  <a:srgbClr val="FF0000"/>
                </a:solidFill>
              </a:rPr>
              <a:t>Вода в атмосфере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/>
              <a:t>(0,01</a:t>
            </a:r>
            <a:r>
              <a:rPr lang="ru-RU" b="1" dirty="0" smtClean="0"/>
              <a:t>%) </a:t>
            </a:r>
            <a:r>
              <a:rPr lang="ru-RU" b="1" dirty="0" smtClean="0">
                <a:solidFill>
                  <a:srgbClr val="0070C0"/>
                </a:solidFill>
              </a:rPr>
              <a:t>пресная вода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262277" y="2662100"/>
            <a:ext cx="3435626" cy="136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i="1" dirty="0">
                <a:solidFill>
                  <a:srgbClr val="FF0000"/>
                </a:solidFill>
              </a:rPr>
              <a:t>Воды суши:</a:t>
            </a:r>
          </a:p>
          <a:p>
            <a:pPr marL="0" indent="0" algn="ctr">
              <a:buNone/>
            </a:pPr>
            <a:r>
              <a:rPr lang="ru-RU" b="1" i="1" dirty="0"/>
              <a:t>Ледники (2%)</a:t>
            </a:r>
          </a:p>
          <a:p>
            <a:pPr marL="0" indent="0" algn="ctr">
              <a:buNone/>
            </a:pPr>
            <a:r>
              <a:rPr lang="ru-RU" b="1" i="1" dirty="0" smtClean="0"/>
              <a:t>   Реки</a:t>
            </a:r>
            <a:r>
              <a:rPr lang="ru-RU" b="1" i="1" dirty="0"/>
              <a:t>, озера, болота (0,02%)</a:t>
            </a:r>
          </a:p>
          <a:p>
            <a:pPr marL="0" indent="0" algn="ctr">
              <a:buNone/>
            </a:pPr>
            <a:r>
              <a:rPr lang="ru-RU" b="1" i="1" dirty="0"/>
              <a:t>Подземные воды (2</a:t>
            </a:r>
            <a:r>
              <a:rPr lang="ru-RU" b="1" i="1" dirty="0" smtClean="0"/>
              <a:t>%)</a:t>
            </a:r>
          </a:p>
          <a:p>
            <a:pPr marL="0" indent="0" algn="ctr"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Соленая и пресная вода</a:t>
            </a: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08780" y="1517959"/>
            <a:ext cx="18803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Мировой океан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566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6063" y="167425"/>
            <a:ext cx="11359165" cy="6529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2162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11368" y="334852"/>
            <a:ext cx="678716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</a:rPr>
              <a:t>    Хоть </a:t>
            </a:r>
            <a:r>
              <a:rPr lang="ru-RU" sz="2800" b="1" i="1" dirty="0">
                <a:solidFill>
                  <a:srgbClr val="0070C0"/>
                </a:solidFill>
              </a:rPr>
              <a:t>в это поверить не очень легко,</a:t>
            </a:r>
            <a:endParaRPr lang="ru-RU" sz="2800" dirty="0">
              <a:solidFill>
                <a:srgbClr val="0070C0"/>
              </a:solidFill>
            </a:endParaRPr>
          </a:p>
          <a:p>
            <a:r>
              <a:rPr lang="ru-RU" sz="2800" b="1" i="1" dirty="0">
                <a:solidFill>
                  <a:srgbClr val="0070C0"/>
                </a:solidFill>
              </a:rPr>
              <a:t>Но Волги вода есть в реке Лимпопо.</a:t>
            </a:r>
            <a:endParaRPr lang="ru-RU" sz="2800" dirty="0">
              <a:solidFill>
                <a:srgbClr val="0070C0"/>
              </a:solidFill>
            </a:endParaRP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   И</a:t>
            </a:r>
            <a:r>
              <a:rPr lang="ru-RU" sz="2800" b="1" i="1" dirty="0">
                <a:solidFill>
                  <a:srgbClr val="0070C0"/>
                </a:solidFill>
              </a:rPr>
              <a:t>, путешествуя облаком пара,</a:t>
            </a:r>
            <a:endParaRPr lang="ru-RU" sz="2800" dirty="0">
              <a:solidFill>
                <a:srgbClr val="0070C0"/>
              </a:solidFill>
            </a:endParaRPr>
          </a:p>
          <a:p>
            <a:r>
              <a:rPr lang="ru-RU" sz="2800" b="1" i="1" dirty="0">
                <a:solidFill>
                  <a:srgbClr val="0070C0"/>
                </a:solidFill>
              </a:rPr>
              <a:t>Воды из Волги текут в Ниагару.</a:t>
            </a:r>
            <a:endParaRPr lang="ru-RU" sz="2800" dirty="0">
              <a:solidFill>
                <a:srgbClr val="0070C0"/>
              </a:solidFill>
            </a:endParaRP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   Волги </a:t>
            </a:r>
            <a:r>
              <a:rPr lang="ru-RU" sz="2800" b="1" i="1" dirty="0">
                <a:solidFill>
                  <a:srgbClr val="0070C0"/>
                </a:solidFill>
              </a:rPr>
              <a:t>вода и в Байкале, и в Ниле.</a:t>
            </a:r>
            <a:endParaRPr lang="ru-RU" sz="2800" dirty="0">
              <a:solidFill>
                <a:srgbClr val="0070C0"/>
              </a:solidFill>
            </a:endParaRPr>
          </a:p>
          <a:p>
            <a:r>
              <a:rPr lang="ru-RU" sz="2800" b="1" i="1" dirty="0">
                <a:solidFill>
                  <a:srgbClr val="0070C0"/>
                </a:solidFill>
              </a:rPr>
              <a:t>И в Танганьике. И в нашей квартире.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9398" y="3012508"/>
            <a:ext cx="6581103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/>
              <a:t>Как вы думаете, возможно, ли это?</a:t>
            </a:r>
          </a:p>
          <a:p>
            <a:r>
              <a:rPr lang="ru-RU" dirty="0"/>
              <a:t> 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76061" y="109715"/>
            <a:ext cx="4766185" cy="31209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76060" y="3332956"/>
            <a:ext cx="4766185" cy="3404418"/>
          </a:xfrm>
          <a:prstGeom prst="rect">
            <a:avLst/>
          </a:prstGeom>
        </p:spPr>
      </p:pic>
      <p:pic>
        <p:nvPicPr>
          <p:cNvPr id="1026" name="Picture 2" descr="ÐÐ°ÑÑÐ¸Ð½ÐºÐ¸ Ð¿Ð¾ Ð·Ð°Ð¿ÑÐ¾ÑÑ Ð½Ð¸Ð°Ð³Ð°ÑÐ° Ð²Ð¾Ð´Ð¾Ð¿Ð°Ð´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9583" y="4539321"/>
            <a:ext cx="3695208" cy="227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5591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0924" y="1004100"/>
            <a:ext cx="884778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1Вода</a:t>
            </a:r>
            <a:r>
              <a:rPr lang="ru-RU" sz="2800" b="1" i="1" dirty="0"/>
              <a:t>, находящаяся в воздухе, не является частью водной оболочки Земли, я является частью атмосферы.</a:t>
            </a:r>
          </a:p>
          <a:p>
            <a:r>
              <a:rPr lang="ru-RU" sz="2800" b="1" i="1" dirty="0" smtClean="0"/>
              <a:t>2.Мировой </a:t>
            </a:r>
            <a:r>
              <a:rPr lang="ru-RU" sz="2800" b="1" i="1" dirty="0"/>
              <a:t>круговорот воды в природе происходит благодаря Солнцу.</a:t>
            </a:r>
          </a:p>
          <a:p>
            <a:r>
              <a:rPr lang="ru-RU" sz="2800" b="1" i="1" dirty="0" smtClean="0"/>
              <a:t>3.В </a:t>
            </a:r>
            <a:r>
              <a:rPr lang="ru-RU" sz="2800" b="1" i="1" dirty="0"/>
              <a:t>Мировом круговороте воды никак не задействованы подземные воды.</a:t>
            </a:r>
          </a:p>
          <a:p>
            <a:r>
              <a:rPr lang="ru-RU" sz="2800" b="1" i="1" dirty="0"/>
              <a:t>4. Испарившаяся вода поступает в облака уже пресная.</a:t>
            </a:r>
          </a:p>
          <a:p>
            <a:r>
              <a:rPr lang="ru-RU" sz="2800" b="1" i="1" dirty="0"/>
              <a:t>5. Испарение это процесс перехода воды из пара в жидкое состояние.</a:t>
            </a:r>
          </a:p>
          <a:p>
            <a:r>
              <a:rPr lang="ru-RU" sz="2800" b="1" i="1" dirty="0"/>
              <a:t>6.Соленной воды на Земле больше.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4856" y="296214"/>
            <a:ext cx="49970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latin typeface="Arial Black" panose="020B0A04020102020204" pitchFamily="34" charset="0"/>
              </a:rPr>
              <a:t>Верю-не верю</a:t>
            </a:r>
            <a:endParaRPr lang="ru-RU" sz="4000" i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82564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i="1" dirty="0" smtClean="0"/>
              <a:t>Подведем итоги</a:t>
            </a:r>
            <a:endParaRPr lang="ru-RU" sz="54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2183" y="1830518"/>
            <a:ext cx="10515600" cy="4351338"/>
          </a:xfrm>
        </p:spPr>
        <p:txBody>
          <a:bodyPr>
            <a:normAutofit/>
          </a:bodyPr>
          <a:lstStyle/>
          <a:p>
            <a:pPr marL="914400" indent="-914400" algn="ctr">
              <a:buFont typeface="+mj-lt"/>
              <a:buAutoNum type="arabicPeriod"/>
            </a:pPr>
            <a:r>
              <a:rPr lang="ru-RU" sz="3600" b="1" i="1" dirty="0" smtClean="0"/>
              <a:t>Дали  </a:t>
            </a:r>
            <a:r>
              <a:rPr lang="ru-RU" sz="3600" b="1" i="1" dirty="0"/>
              <a:t>определение понятию «гидросфера»;</a:t>
            </a:r>
          </a:p>
          <a:p>
            <a:pPr marL="914400" indent="-914400" algn="ctr">
              <a:buFont typeface="+mj-lt"/>
              <a:buAutoNum type="arabicPeriod"/>
            </a:pPr>
            <a:r>
              <a:rPr lang="ru-RU" sz="3600" b="1" i="1" dirty="0" smtClean="0"/>
              <a:t>Составили схему </a:t>
            </a:r>
            <a:r>
              <a:rPr lang="ru-RU" sz="3600" b="1" i="1" dirty="0"/>
              <a:t>«гидросфера</a:t>
            </a:r>
            <a:r>
              <a:rPr lang="ru-RU" sz="3600" b="1" i="1" dirty="0" smtClean="0"/>
              <a:t>»;</a:t>
            </a:r>
            <a:endParaRPr lang="ru-RU" sz="3600" b="1" i="1" dirty="0"/>
          </a:p>
          <a:p>
            <a:pPr marL="914400" indent="-914400" algn="ctr">
              <a:buFont typeface="+mj-lt"/>
              <a:buAutoNum type="arabicPeriod"/>
            </a:pPr>
            <a:r>
              <a:rPr lang="ru-RU" sz="3600" b="1" i="1" dirty="0" smtClean="0"/>
              <a:t>Дали  </a:t>
            </a:r>
            <a:r>
              <a:rPr lang="ru-RU" sz="3600" b="1" i="1" dirty="0"/>
              <a:t>определение понятию «мировой круговорот воды в природе</a:t>
            </a:r>
            <a:r>
              <a:rPr lang="ru-RU" sz="3600" b="1" i="1" dirty="0" smtClean="0"/>
              <a:t>»</a:t>
            </a:r>
            <a:endParaRPr lang="ru-RU" sz="3600" b="1" i="1" dirty="0"/>
          </a:p>
          <a:p>
            <a:pPr marL="0" indent="0" algn="ctr">
              <a:buNone/>
            </a:pPr>
            <a:endParaRPr lang="ru-RU" sz="5400" b="1" i="1" dirty="0"/>
          </a:p>
        </p:txBody>
      </p:sp>
    </p:spTree>
    <p:extLst>
      <p:ext uri="{BB962C8B-B14F-4D97-AF65-F5344CB8AC3E}">
        <p14:creationId xmlns:p14="http://schemas.microsoft.com/office/powerpoint/2010/main" xmlns="" val="419630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4856" y="1068947"/>
            <a:ext cx="93330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Спасибо всем за урок!.</a:t>
            </a:r>
          </a:p>
          <a:p>
            <a:r>
              <a:rPr lang="ru-RU" dirty="0"/>
              <a:t>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95837" y="2269276"/>
            <a:ext cx="3370146" cy="3311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3465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893972" y="196404"/>
            <a:ext cx="3850782" cy="187709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Книзу летит капельками, а кверху –невидимкой</a:t>
            </a:r>
            <a:endParaRPr lang="ru-RU" sz="2400" dirty="0"/>
          </a:p>
        </p:txBody>
      </p:sp>
      <p:sp>
        <p:nvSpPr>
          <p:cNvPr id="3" name="Овал 2"/>
          <p:cNvSpPr/>
          <p:nvPr/>
        </p:nvSpPr>
        <p:spPr>
          <a:xfrm>
            <a:off x="270453" y="3451537"/>
            <a:ext cx="3928057" cy="230531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В жаркий день самой желанной бывает</a:t>
            </a:r>
          </a:p>
        </p:txBody>
      </p:sp>
      <p:sp>
        <p:nvSpPr>
          <p:cNvPr id="4" name="Овал 3"/>
          <p:cNvSpPr/>
          <p:nvPr/>
        </p:nvSpPr>
        <p:spPr>
          <a:xfrm>
            <a:off x="5859884" y="4604196"/>
            <a:ext cx="4855336" cy="220228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Чего в гору не выкатить, в решете не унести и в руках не удержать</a:t>
            </a:r>
          </a:p>
        </p:txBody>
      </p:sp>
      <p:sp>
        <p:nvSpPr>
          <p:cNvPr id="5" name="Овал 4"/>
          <p:cNvSpPr/>
          <p:nvPr/>
        </p:nvSpPr>
        <p:spPr>
          <a:xfrm>
            <a:off x="927278" y="354169"/>
            <a:ext cx="3734873" cy="215077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2000" b="1" i="1" dirty="0">
                <a:solidFill>
                  <a:schemeClr val="tx1"/>
                </a:solidFill>
              </a:rPr>
              <a:t>На дворе переполох</a:t>
            </a:r>
            <a:r>
              <a:rPr lang="ru-RU" sz="2000" b="1" i="1" dirty="0" smtClean="0">
                <a:solidFill>
                  <a:schemeClr val="tx1"/>
                </a:solidFill>
              </a:rPr>
              <a:t>:</a:t>
            </a:r>
          </a:p>
          <a:p>
            <a:pPr algn="ctr"/>
            <a:r>
              <a:rPr lang="ru-RU" sz="2000" b="1" i="1" dirty="0" smtClean="0">
                <a:solidFill>
                  <a:schemeClr val="tx1"/>
                </a:solidFill>
              </a:rPr>
              <a:t> </a:t>
            </a:r>
            <a:r>
              <a:rPr lang="ru-RU" sz="2000" b="1" i="1" dirty="0">
                <a:solidFill>
                  <a:schemeClr val="tx1"/>
                </a:solidFill>
              </a:rPr>
              <a:t>С неба сыплется горох.  Съела шесть горошин Нина,  У неё теперь ангина. </a:t>
            </a:r>
            <a:r>
              <a:rPr lang="ru-RU" dirty="0"/>
              <a:t>  </a:t>
            </a:r>
          </a:p>
        </p:txBody>
      </p:sp>
      <p:sp>
        <p:nvSpPr>
          <p:cNvPr id="6" name="Овал 5"/>
          <p:cNvSpPr/>
          <p:nvPr/>
        </p:nvSpPr>
        <p:spPr>
          <a:xfrm>
            <a:off x="4662150" y="2169686"/>
            <a:ext cx="3387143" cy="223528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chemeClr val="tx1"/>
                </a:solidFill>
              </a:rPr>
              <a:t>Шумит он в поле и в саду. А в дом не попадёт. И никуда я не иду, Покуда он идёт. </a:t>
            </a:r>
          </a:p>
        </p:txBody>
      </p:sp>
      <p:sp>
        <p:nvSpPr>
          <p:cNvPr id="7" name="Овал 6"/>
          <p:cNvSpPr/>
          <p:nvPr/>
        </p:nvSpPr>
        <p:spPr>
          <a:xfrm>
            <a:off x="8744754" y="1239592"/>
            <a:ext cx="2878426" cy="253069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chemeClr val="tx1"/>
                </a:solidFill>
              </a:rPr>
              <a:t>Пушистая вата  Плывёт куда-то, Чем вата ниже,  Тем дождик ближе</a:t>
            </a:r>
            <a:r>
              <a:rPr lang="ru-RU" b="1" i="1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55311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33749" y="331304"/>
            <a:ext cx="652959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   С горы сбегая без труда, она гремит, как гром.</a:t>
            </a:r>
          </a:p>
          <a:p>
            <a:r>
              <a:rPr lang="ru-RU" sz="32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  В морозный день она тверда- руби хоть топором!</a:t>
            </a:r>
          </a:p>
          <a:p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   Нагрей ее, и к небесам она взлетит тогда.</a:t>
            </a:r>
          </a:p>
          <a:p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  Теперь ты сам ответишь нам. Зовут ее   </a:t>
            </a:r>
            <a:endParaRPr lang="ru-RU" sz="32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04502" y="4654675"/>
            <a:ext cx="2133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rgbClr val="0070C0"/>
                </a:solidFill>
              </a:rPr>
              <a:t>Вода</a:t>
            </a:r>
            <a:endParaRPr lang="ru-RU" sz="6000" b="1" i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0761" y="4654674"/>
            <a:ext cx="21373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rgbClr val="0070C0"/>
                </a:solidFill>
              </a:rPr>
              <a:t>Вода</a:t>
            </a:r>
            <a:endParaRPr lang="ru-RU" sz="6000" b="1" i="1" dirty="0">
              <a:solidFill>
                <a:srgbClr val="0070C0"/>
              </a:solidFill>
            </a:endParaRPr>
          </a:p>
        </p:txBody>
      </p:sp>
      <p:pic>
        <p:nvPicPr>
          <p:cNvPr id="9" name="Picture 2" descr="https://ds04.infourok.ru/uploads/ex/0693/0002b22a-0766e47b/640/img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115" t="26521" r="27775" b="21306"/>
          <a:stretch/>
        </p:blipFill>
        <p:spPr bwMode="auto">
          <a:xfrm>
            <a:off x="8163339" y="4002157"/>
            <a:ext cx="2794192" cy="238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0520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>
                <a:latin typeface="Arial Black" panose="020B0A04020102020204" pitchFamily="34" charset="0"/>
              </a:rPr>
              <a:t>Тема урока: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7438" y="1202253"/>
            <a:ext cx="10412032" cy="100003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Вода на Земле.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4879" y="2024410"/>
            <a:ext cx="10908405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latin typeface="Arial Black" panose="020B0A04020102020204" pitchFamily="34" charset="0"/>
              </a:rPr>
              <a:t>Цель урока </a:t>
            </a:r>
          </a:p>
          <a:p>
            <a:pPr algn="ctr"/>
            <a:r>
              <a:rPr lang="ru-RU" sz="4000" b="1" i="1" dirty="0">
                <a:solidFill>
                  <a:srgbClr val="FF0000"/>
                </a:solidFill>
                <a:latin typeface="Arial Black" panose="020B0A04020102020204" pitchFamily="34" charset="0"/>
              </a:rPr>
              <a:t>«Получить знания о воде.»</a:t>
            </a:r>
            <a:r>
              <a:rPr lang="ru-RU" sz="4000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 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00033" y="3850016"/>
            <a:ext cx="61303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/>
              <a:t>       Что </a:t>
            </a:r>
            <a:r>
              <a:rPr lang="ru-RU" sz="3600" b="1" i="1" dirty="0"/>
              <a:t>бы </a:t>
            </a:r>
            <a:r>
              <a:rPr lang="ru-RU" sz="3600" b="1" i="1" dirty="0" smtClean="0"/>
              <a:t>Вы </a:t>
            </a:r>
            <a:r>
              <a:rPr lang="ru-RU" sz="3600" b="1" i="1" dirty="0"/>
              <a:t>лично </a:t>
            </a:r>
          </a:p>
          <a:p>
            <a:r>
              <a:rPr lang="ru-RU" sz="3600" b="1" i="1" dirty="0"/>
              <a:t>хотели понять и узнать на сегодняшнем уроке?</a:t>
            </a:r>
          </a:p>
        </p:txBody>
      </p:sp>
      <p:pic>
        <p:nvPicPr>
          <p:cNvPr id="1026" name="Picture 2" descr="Школьников еще одного российского региона переведут на дистанционку:  Общество: Нацпроекты: Lenta.r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0019" y="3809999"/>
            <a:ext cx="3048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8053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571222" y="631065"/>
            <a:ext cx="8944377" cy="55458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i="1" dirty="0">
                <a:solidFill>
                  <a:schemeClr val="accent1"/>
                </a:solidFill>
              </a:rPr>
              <a:t>ВОДА…</a:t>
            </a:r>
            <a:r>
              <a:rPr lang="ru-RU" sz="3200" b="1" i="1" dirty="0"/>
              <a:t> На огромной планете Земля </a:t>
            </a:r>
            <a:endParaRPr lang="ru-RU" sz="3200" b="1" i="1" dirty="0" smtClean="0"/>
          </a:p>
          <a:p>
            <a:pPr marL="0" indent="0">
              <a:buNone/>
            </a:pPr>
            <a:r>
              <a:rPr lang="ru-RU" sz="3200" b="1" i="1" dirty="0" smtClean="0"/>
              <a:t>Жила </a:t>
            </a:r>
            <a:r>
              <a:rPr lang="ru-RU" sz="3200" b="1" i="1" dirty="0"/>
              <a:t>скромная чистая капля </a:t>
            </a:r>
            <a:endParaRPr lang="ru-RU" sz="3200" b="1" i="1" dirty="0" smtClean="0"/>
          </a:p>
          <a:p>
            <a:pPr marL="0" indent="0">
              <a:buNone/>
            </a:pPr>
            <a:r>
              <a:rPr lang="ru-RU" sz="3200" b="1" i="1" dirty="0" smtClean="0"/>
              <a:t>                 Ей </a:t>
            </a:r>
            <a:r>
              <a:rPr lang="ru-RU" sz="3200" b="1" i="1" dirty="0"/>
              <a:t>вопросы мешали, друзья: </a:t>
            </a:r>
            <a:endParaRPr lang="ru-RU" sz="3200" b="1" i="1" dirty="0" smtClean="0"/>
          </a:p>
          <a:p>
            <a:pPr marL="0" indent="0">
              <a:buNone/>
            </a:pPr>
            <a:r>
              <a:rPr lang="ru-RU" sz="3200" b="1" i="1" dirty="0" smtClean="0"/>
              <a:t>«</a:t>
            </a:r>
            <a:r>
              <a:rPr lang="ru-RU" sz="3200" b="1" i="1" dirty="0"/>
              <a:t>А туман – это я? Ну, а лёд – это я? А ручей, океан – это я? Для чего всем нужна я? Есть ли польза во мне? Есть ли тайна… моего состоянья?»</a:t>
            </a:r>
          </a:p>
        </p:txBody>
      </p:sp>
      <p:pic>
        <p:nvPicPr>
          <p:cNvPr id="1026" name="Picture 2" descr="Экологическая сказка о воде «Дождинка и Росинка» для детей 6 - 10 ле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83579" y="3812146"/>
            <a:ext cx="2997560" cy="3045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5466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36382" y="734096"/>
            <a:ext cx="7383887" cy="5537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681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562" y="227386"/>
            <a:ext cx="10626514" cy="65134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562" y="0"/>
            <a:ext cx="11056511" cy="68523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3077" y="-11478"/>
            <a:ext cx="11198087" cy="686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91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23493" y="386367"/>
            <a:ext cx="432730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/>
              <a:t>Я по воде могу ходить!</a:t>
            </a:r>
            <a:br>
              <a:rPr lang="ru-RU" sz="2400" b="1" i="1" dirty="0"/>
            </a:br>
            <a:r>
              <a:rPr lang="ru-RU" sz="2400" b="1" i="1" dirty="0"/>
              <a:t>Хотите, я вам покажу?</a:t>
            </a:r>
            <a:br>
              <a:rPr lang="ru-RU" sz="2400" b="1" i="1" dirty="0"/>
            </a:br>
            <a:r>
              <a:rPr lang="ru-RU" sz="2400" b="1" i="1" dirty="0"/>
              <a:t>И даже ног не замочить.</a:t>
            </a:r>
            <a:br>
              <a:rPr lang="ru-RU" sz="2400" b="1" i="1" dirty="0"/>
            </a:br>
            <a:r>
              <a:rPr lang="ru-RU" sz="2400" b="1" i="1" dirty="0"/>
              <a:t>Сейчас легко вам докажу.</a:t>
            </a:r>
            <a:br>
              <a:rPr lang="ru-RU" sz="2400" b="1" i="1" dirty="0"/>
            </a:br>
            <a:r>
              <a:rPr lang="ru-RU" sz="2400" b="1" i="1" dirty="0"/>
              <a:t>Там, за углом залит каток</a:t>
            </a:r>
            <a:br>
              <a:rPr lang="ru-RU" sz="2400" b="1" i="1" dirty="0"/>
            </a:br>
            <a:r>
              <a:rPr lang="ru-RU" sz="2400" b="1" i="1" dirty="0"/>
              <a:t>Я по нему сейчас пройду,</a:t>
            </a:r>
            <a:br>
              <a:rPr lang="ru-RU" sz="2400" b="1" i="1" dirty="0"/>
            </a:br>
            <a:r>
              <a:rPr lang="ru-RU" sz="2400" b="1" i="1" dirty="0"/>
              <a:t>Не замочив своих я ног.</a:t>
            </a:r>
            <a:br>
              <a:rPr lang="ru-RU" sz="2400" b="1" i="1" dirty="0"/>
            </a:br>
            <a:r>
              <a:rPr lang="ru-RU" sz="2400" b="1" i="1" dirty="0"/>
              <a:t>По скользкому иду я льду.</a:t>
            </a:r>
            <a:br>
              <a:rPr lang="ru-RU" sz="2400" b="1" i="1" dirty="0"/>
            </a:br>
            <a:r>
              <a:rPr lang="ru-RU" sz="2400" b="1" i="1" dirty="0"/>
              <a:t>Вы скажете, что я схитрил?</a:t>
            </a:r>
            <a:br>
              <a:rPr lang="ru-RU" sz="2400" b="1" i="1" dirty="0"/>
            </a:br>
            <a:r>
              <a:rPr lang="ru-RU" sz="2400" b="1" i="1" dirty="0"/>
              <a:t>Но лед – замерзшая вода.</a:t>
            </a:r>
            <a:br>
              <a:rPr lang="ru-RU" sz="2400" b="1" i="1" dirty="0"/>
            </a:br>
            <a:r>
              <a:rPr lang="ru-RU" sz="2400" b="1" i="1" dirty="0"/>
              <a:t>Прошел – и ног не замочил.</a:t>
            </a:r>
            <a:br>
              <a:rPr lang="ru-RU" sz="2400" b="1" i="1" dirty="0"/>
            </a:br>
            <a:r>
              <a:rPr lang="ru-RU" sz="2400" b="1" i="1" dirty="0"/>
              <a:t>Сказал я правду, как всегда</a:t>
            </a:r>
            <a:r>
              <a:rPr lang="ru-RU" sz="2400" b="1" i="1" dirty="0" smtClean="0"/>
              <a:t>.</a:t>
            </a:r>
          </a:p>
          <a:p>
            <a:r>
              <a:rPr lang="ru-RU" sz="2400" b="1" i="1" dirty="0"/>
              <a:t> (С. </a:t>
            </a:r>
            <a:r>
              <a:rPr lang="ru-RU" sz="2400" b="1" i="1" dirty="0" err="1"/>
              <a:t>Олегова</a:t>
            </a:r>
            <a:r>
              <a:rPr lang="ru-RU" dirty="0"/>
              <a:t>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5492" y="283335"/>
            <a:ext cx="6261108" cy="622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5902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79436_waves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4" y="4037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5c86b728e053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4" y="4603358"/>
            <a:ext cx="3470448" cy="2284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37561_14524[1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3189" y="4517389"/>
            <a:ext cx="3234744" cy="2286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 l="32590" t="7889" r="1118" b="32191"/>
          <a:stretch>
            <a:fillRect/>
          </a:stretch>
        </p:blipFill>
        <p:spPr bwMode="auto">
          <a:xfrm>
            <a:off x="4507381" y="738523"/>
            <a:ext cx="4644008" cy="2376211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ÐÐ°ÑÑÐ¸Ð½ÐºÐ¸ Ð¿Ð¾ Ð·Ð°Ð¿ÑÐ¾ÑÑ Ð±Ð¾Ð»Ð¾ÑÐ¾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36516" y="4340179"/>
            <a:ext cx="3036194" cy="2415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4" descr="ÐÐ°ÑÑÐ¸Ð½ÐºÐ¸ Ð¿Ð¾ Ð·Ð°Ð¿ÑÐ¾ÑÑ ÑÐ¾Ð´Ð½Ð¸Ð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28889" y="2682709"/>
            <a:ext cx="3156985" cy="213581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873257" y="2356232"/>
            <a:ext cx="3122933" cy="224712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923339" y="204362"/>
            <a:ext cx="3791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/>
              <a:t>Вода в природе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xmlns="" val="2822855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</TotalTime>
  <Words>478</Words>
  <Application>Microsoft Office PowerPoint</Application>
  <PresentationFormat>Произвольный</PresentationFormat>
  <Paragraphs>75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Урок географии</vt:lpstr>
      <vt:lpstr>Слайд 2</vt:lpstr>
      <vt:lpstr>Слайд 3</vt:lpstr>
      <vt:lpstr>Тема урока: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Сколько воды на Земле ?</vt:lpstr>
      <vt:lpstr>Слайд 13</vt:lpstr>
      <vt:lpstr>Гидросфера водная оболочка Земли  </vt:lpstr>
      <vt:lpstr>Слайд 15</vt:lpstr>
      <vt:lpstr>Слайд 16</vt:lpstr>
      <vt:lpstr>Слайд 17</vt:lpstr>
      <vt:lpstr>Подведем итоги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Четвертое сентября</dc:title>
  <dc:creator>Анастасия Синицкая</dc:creator>
  <cp:lastModifiedBy>user</cp:lastModifiedBy>
  <cp:revision>58</cp:revision>
  <dcterms:created xsi:type="dcterms:W3CDTF">2018-09-03T18:09:10Z</dcterms:created>
  <dcterms:modified xsi:type="dcterms:W3CDTF">2021-06-07T10:57:23Z</dcterms:modified>
</cp:coreProperties>
</file>