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5143500" cx="9144000"/>
  <p:notesSz cx="6858000" cy="9144000"/>
  <p:embeddedFontLst>
    <p:embeddedFont>
      <p:font typeface="Nunito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Nunito-bold.fntdata"/><Relationship Id="rId30" Type="http://schemas.openxmlformats.org/officeDocument/2006/relationships/font" Target="fonts/Nunito-regular.fntdata"/><Relationship Id="rId11" Type="http://schemas.openxmlformats.org/officeDocument/2006/relationships/slide" Target="slides/slide6.xml"/><Relationship Id="rId33" Type="http://schemas.openxmlformats.org/officeDocument/2006/relationships/font" Target="fonts/Nunito-boldItalic.fntdata"/><Relationship Id="rId10" Type="http://schemas.openxmlformats.org/officeDocument/2006/relationships/slide" Target="slides/slide5.xml"/><Relationship Id="rId32" Type="http://schemas.openxmlformats.org/officeDocument/2006/relationships/font" Target="fonts/Nunito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bdde19da93_0_9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bdde19da93_0_9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bdde19da93_0_10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bdde19da93_0_10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bdde19da93_0_10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bdde19da93_0_10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bdde19da93_0_10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bdde19da93_0_10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bdde19da93_0_10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bdde19da93_0_10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bdde19da93_0_10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bdde19da93_0_10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bdde19da93_0_10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bdde19da93_0_10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bdde19da93_0_10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bdde19da93_0_10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bdde19da93_0_10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bdde19da93_0_10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bdde19da93_0_10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bdde19da93_0_10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bdde19da93_0_1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bdde19da93_0_1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bdde19da93_0_4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bdde19da93_0_4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bdde19da93_0_1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bdde19da93_0_1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bdde19da93_0_1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bdde19da93_0_1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bdde19da93_0_1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bdde19da93_0_1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bdde19da93_0_1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bdde19da93_0_1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bdde19da93_0_11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bdde19da93_0_11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bdde19da93_0_9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bdde19da93_0_9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bdde19da93_0_9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bdde19da93_0_9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bdde19da93_0_9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bdde19da93_0_9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bdde19da93_0_9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bdde19da93_0_9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bdde19da93_0_10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bdde19da93_0_10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bdde19da93_0_9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bdde19da93_0_9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bdde19da93_0_10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bdde19da93_0_10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p2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9" name="Google Shape;119;p11"/>
          <p:cNvSpPr txBox="1"/>
          <p:nvPr>
            <p:ph hasCustomPrompt="1" type="title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/>
          <p:nvPr>
            <p:ph idx="1" type="body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p1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" name="Google Shape;47;p3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" name="Google Shape;48;p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4" name="Google Shape;54;p4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5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p5"/>
          <p:cNvSpPr txBox="1"/>
          <p:nvPr>
            <p:ph idx="1" type="body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5"/>
          <p:cNvSpPr txBox="1"/>
          <p:nvPr>
            <p:ph idx="2" type="body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solidFill>
          <a:schemeClr val="dk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p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7"/>
          <p:cNvSpPr txBox="1"/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7"/>
          <p:cNvSpPr txBox="1"/>
          <p:nvPr>
            <p:ph idx="1" type="body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Google Shape;93;p8"/>
          <p:cNvSpPr txBox="1"/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p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9"/>
          <p:cNvSpPr txBox="1"/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p9"/>
          <p:cNvSpPr txBox="1"/>
          <p:nvPr>
            <p:ph idx="1" type="subTitle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9"/>
          <p:cNvSpPr txBox="1"/>
          <p:nvPr>
            <p:ph idx="2" type="body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p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0"/>
          <p:cNvSpPr txBox="1"/>
          <p:nvPr>
            <p:ph idx="1" type="body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p10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hift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jpg"/><Relationship Id="rId4" Type="http://schemas.openxmlformats.org/officeDocument/2006/relationships/image" Target="../media/image1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ribalych.ru/2011/03/25/belye-medvedi-v-zooparke/" TargetMode="External"/><Relationship Id="rId4" Type="http://schemas.openxmlformats.org/officeDocument/2006/relationships/image" Target="../media/image14.png"/><Relationship Id="rId5" Type="http://schemas.openxmlformats.org/officeDocument/2006/relationships/image" Target="../media/image1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jpg"/><Relationship Id="rId4" Type="http://schemas.openxmlformats.org/officeDocument/2006/relationships/image" Target="../media/image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ru.wikipedia.org/wiki/%D0%92%D0%BE%D1%80%D0%BA%D1%83%D1%82%D0%B0_(%D0%B3%D0%BE%D1%80%D0%BE%D0%B4%D1%81%D0%BA%D0%BE%D0%B9_%D0%BE%D0%BA%D1%80%D1%83%D0%B3)" TargetMode="External"/><Relationship Id="rId4" Type="http://schemas.openxmlformats.org/officeDocument/2006/relationships/hyperlink" Target="https://ru.wikipedia.org/wiki/%D0%98%D0%BD%D1%82%D0%B0_(%D0%B3%D0%BE%D1%80%D0%BE%D0%B4%D1%81%D0%BA%D0%BE%D0%B9_%D0%BE%D0%BA%D1%80%D1%83%D0%B3)" TargetMode="External"/><Relationship Id="rId5" Type="http://schemas.openxmlformats.org/officeDocument/2006/relationships/hyperlink" Target="https://ru.wikipedia.org/wiki/%D0%A3%D1%81%D0%B8%D0%BD%D1%81%D0%BA_(%D0%B3%D0%BE%D1%80%D0%BE%D0%B4%D1%81%D0%BA%D0%BE%D0%B9_%D0%BE%D0%BA%D1%80%D1%83%D0%B3)" TargetMode="External"/><Relationship Id="rId6" Type="http://schemas.openxmlformats.org/officeDocument/2006/relationships/hyperlink" Target="https://ru.wikipedia.org/wiki/%D0%A3%D1%81%D1%82%D1%8C-%D0%A6%D0%B8%D0%BB%D0%B5%D0%BC%D1%81%D0%BA%D0%B8%D0%B9_%D1%80%D0%B0%D0%B9%D0%BE%D0%BD" TargetMode="External"/><Relationship Id="rId7" Type="http://schemas.openxmlformats.org/officeDocument/2006/relationships/image" Target="../media/image27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jpg"/><Relationship Id="rId4" Type="http://schemas.openxmlformats.org/officeDocument/2006/relationships/image" Target="../media/image20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.jpg"/><Relationship Id="rId4" Type="http://schemas.openxmlformats.org/officeDocument/2006/relationships/image" Target="../media/image1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 txBox="1"/>
          <p:nvPr>
            <p:ph type="title"/>
          </p:nvPr>
        </p:nvSpPr>
        <p:spPr>
          <a:xfrm>
            <a:off x="840500" y="840500"/>
            <a:ext cx="6719400" cy="315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50">
              <a:solidFill>
                <a:srgbClr val="5B0F00"/>
              </a:solidFill>
              <a:highlight>
                <a:srgbClr val="EAF5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5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Обитает он во льдах,</a:t>
            </a:r>
            <a:endParaRPr sz="215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5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В приполярных областях.</a:t>
            </a:r>
            <a:endParaRPr sz="215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5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В полушарии Северном</a:t>
            </a:r>
            <a:endParaRPr sz="215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15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Он живёт намеренно.</a:t>
            </a:r>
            <a:endParaRPr sz="215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215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Потому что толстой шкуре</a:t>
            </a:r>
            <a:endParaRPr sz="215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215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Не страшны ни снег, ни бури,</a:t>
            </a:r>
            <a:endParaRPr sz="215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215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Крупный хищник, белый мех,</a:t>
            </a:r>
            <a:endParaRPr sz="215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215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Запугал тюленей всех.</a:t>
            </a:r>
            <a:endParaRPr sz="41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13"/>
          <p:cNvSpPr txBox="1"/>
          <p:nvPr/>
        </p:nvSpPr>
        <p:spPr>
          <a:xfrm>
            <a:off x="1114575" y="566425"/>
            <a:ext cx="5847000" cy="17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600">
                <a:solidFill>
                  <a:srgbClr val="660000"/>
                </a:solidFill>
                <a:latin typeface="Calibri"/>
                <a:ea typeface="Calibri"/>
                <a:cs typeface="Calibri"/>
                <a:sym typeface="Calibri"/>
              </a:rPr>
              <a:t>Загадка</a:t>
            </a:r>
            <a:endParaRPr b="1" sz="2600">
              <a:solidFill>
                <a:srgbClr val="66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600">
              <a:solidFill>
                <a:srgbClr val="66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600">
              <a:solidFill>
                <a:srgbClr val="66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600">
              <a:solidFill>
                <a:srgbClr val="66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13"/>
          <p:cNvSpPr txBox="1"/>
          <p:nvPr/>
        </p:nvSpPr>
        <p:spPr>
          <a:xfrm>
            <a:off x="2055575" y="4303000"/>
            <a:ext cx="63585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900">
                <a:solidFill>
                  <a:srgbClr val="783F04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b="1" lang="ru" sz="1900">
                <a:solidFill>
                  <a:srgbClr val="783F04"/>
                </a:solidFill>
                <a:latin typeface="Calibri"/>
                <a:ea typeface="Calibri"/>
                <a:cs typeface="Calibri"/>
                <a:sym typeface="Calibri"/>
              </a:rPr>
              <a:t>Кому посвящен наш классный час?</a:t>
            </a:r>
            <a:endParaRPr b="1" sz="1900">
              <a:solidFill>
                <a:srgbClr val="783F0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2"/>
          <p:cNvSpPr txBox="1"/>
          <p:nvPr>
            <p:ph type="title"/>
          </p:nvPr>
        </p:nvSpPr>
        <p:spPr>
          <a:xfrm>
            <a:off x="292350" y="301476"/>
            <a:ext cx="7468500" cy="82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Чудо-лапы</a:t>
            </a:r>
            <a:endParaRPr b="1" sz="30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2"/>
          <p:cNvSpPr txBox="1"/>
          <p:nvPr/>
        </p:nvSpPr>
        <p:spPr>
          <a:xfrm>
            <a:off x="255800" y="922700"/>
            <a:ext cx="5901900" cy="13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45720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highlight>
                  <a:srgbClr val="F3F3F3"/>
                </a:highlight>
              </a:rPr>
              <a:t>Лапы мишки – идеальные вёсла. </a:t>
            </a:r>
            <a:r>
              <a:rPr lang="ru" sz="1500">
                <a:solidFill>
                  <a:srgbClr val="333333"/>
                </a:solidFill>
                <a:highlight>
                  <a:srgbClr val="F3F3F3"/>
                </a:highlight>
              </a:rPr>
              <a:t>На них у белого медведя есть перепонки, которые помогают ему плавать.</a:t>
            </a:r>
            <a:endParaRPr sz="1500">
              <a:solidFill>
                <a:srgbClr val="333333"/>
              </a:solidFill>
              <a:highlight>
                <a:srgbClr val="F3F3F3"/>
              </a:highlight>
            </a:endParaRPr>
          </a:p>
          <a:p>
            <a:pPr indent="45720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highlight>
                  <a:srgbClr val="F3F3F3"/>
                </a:highlight>
              </a:rPr>
              <a:t>На суше чудо-лапы позволяют не проваливаться в снег, а благодаря длинным когтям мишка не скользит на льду.</a:t>
            </a:r>
            <a:endParaRPr sz="1500">
              <a:highlight>
                <a:srgbClr val="F3F3F3"/>
              </a:highlight>
            </a:endParaRPr>
          </a:p>
          <a:p>
            <a:pPr indent="0" lvl="0" marL="0" rtl="0" algn="just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1500">
              <a:highlight>
                <a:srgbClr val="F3F3F3"/>
              </a:highlight>
            </a:endParaRPr>
          </a:p>
        </p:txBody>
      </p:sp>
      <p:pic>
        <p:nvPicPr>
          <p:cNvPr id="190" name="Google Shape;19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0150" y="2114975"/>
            <a:ext cx="3863286" cy="241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15238" y="2160650"/>
            <a:ext cx="3863288" cy="241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3"/>
          <p:cNvSpPr txBox="1"/>
          <p:nvPr>
            <p:ph type="title"/>
          </p:nvPr>
        </p:nvSpPr>
        <p:spPr>
          <a:xfrm>
            <a:off x="292350" y="401975"/>
            <a:ext cx="7272000" cy="145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333333"/>
                </a:solidFill>
                <a:highlight>
                  <a:schemeClr val="lt2"/>
                </a:highlight>
                <a:latin typeface="Arial"/>
                <a:ea typeface="Arial"/>
                <a:cs typeface="Arial"/>
                <a:sym typeface="Arial"/>
              </a:rPr>
              <a:t>Белые медведи нередко путешествуют на дрейфующих льдинах.</a:t>
            </a:r>
            <a:endParaRPr sz="1800">
              <a:solidFill>
                <a:srgbClr val="333333"/>
              </a:solidFill>
              <a:highlight>
                <a:schemeClr val="lt2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48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23"/>
          <p:cNvSpPr txBox="1"/>
          <p:nvPr/>
        </p:nvSpPr>
        <p:spPr>
          <a:xfrm flipH="1" rot="10800000">
            <a:off x="493325" y="698550"/>
            <a:ext cx="666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480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highlight>
                <a:srgbClr val="FFFFFF"/>
              </a:highlight>
            </a:endParaRPr>
          </a:p>
        </p:txBody>
      </p:sp>
      <p:pic>
        <p:nvPicPr>
          <p:cNvPr id="198" name="Google Shape;19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5125" y="1160251"/>
            <a:ext cx="4493740" cy="2984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 txBox="1"/>
          <p:nvPr>
            <p:ph type="title"/>
          </p:nvPr>
        </p:nvSpPr>
        <p:spPr>
          <a:xfrm>
            <a:off x="374575" y="822225"/>
            <a:ext cx="7380900" cy="87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rgbClr val="783F04"/>
                </a:solidFill>
              </a:rPr>
              <a:t>Мясоеды</a:t>
            </a:r>
            <a:endParaRPr b="1">
              <a:solidFill>
                <a:srgbClr val="783F04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733">
                <a:solidFill>
                  <a:srgbClr val="000000"/>
                </a:solidFill>
                <a:highlight>
                  <a:srgbClr val="F8F8F8"/>
                </a:highlight>
                <a:latin typeface="Arial"/>
                <a:ea typeface="Arial"/>
                <a:cs typeface="Arial"/>
                <a:sym typeface="Arial"/>
              </a:rPr>
              <a:t>Белые </a:t>
            </a:r>
            <a:r>
              <a:rPr lang="ru" sz="1733">
                <a:solidFill>
                  <a:srgbClr val="000000"/>
                </a:solidFill>
                <a:highlight>
                  <a:srgbClr val="F8F8F8"/>
                </a:highlight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медведи</a:t>
            </a:r>
            <a:r>
              <a:rPr lang="ru" sz="1733">
                <a:solidFill>
                  <a:srgbClr val="000000"/>
                </a:solidFill>
                <a:highlight>
                  <a:srgbClr val="F8F8F8"/>
                </a:highlight>
                <a:latin typeface="Arial"/>
                <a:ea typeface="Arial"/>
                <a:cs typeface="Arial"/>
                <a:sym typeface="Arial"/>
              </a:rPr>
              <a:t> – мясоеды. Основа их рациона: рыба, тюлени, морские котики, реже они охотятся за птицами.</a:t>
            </a:r>
            <a:endParaRPr sz="1733">
              <a:solidFill>
                <a:srgbClr val="000000"/>
              </a:solidFill>
              <a:highlight>
                <a:srgbClr val="F8F8F8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4" name="Google Shape;20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3625" y="1818050"/>
            <a:ext cx="3965025" cy="263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14101" y="1605925"/>
            <a:ext cx="3726249" cy="2849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5"/>
          <p:cNvSpPr txBox="1"/>
          <p:nvPr>
            <p:ph type="title"/>
          </p:nvPr>
        </p:nvSpPr>
        <p:spPr>
          <a:xfrm>
            <a:off x="392850" y="429376"/>
            <a:ext cx="7368000" cy="77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Не спят зимой</a:t>
            </a:r>
            <a:endParaRPr b="1" sz="24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25"/>
          <p:cNvSpPr txBox="1"/>
          <p:nvPr/>
        </p:nvSpPr>
        <p:spPr>
          <a:xfrm>
            <a:off x="4969925" y="1269875"/>
            <a:ext cx="37365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highlight>
                  <a:srgbClr val="F8F8F8"/>
                </a:highlight>
              </a:rPr>
              <a:t>Сонями белых медведей не назовёшь, они не знают, что такое зимняя спячка. Только беременная самочка может позволить себе укрыться в берлоге и забыться сном на три месяца до родов.</a:t>
            </a:r>
            <a:endParaRPr sz="1500">
              <a:highlight>
                <a:srgbClr val="F8F8F8"/>
              </a:highlight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highlight>
                  <a:srgbClr val="F8F8F8"/>
                </a:highlight>
              </a:rPr>
              <a:t>Когда белые мишки спят, дабы сохранить тепло, прикрывают лапой нос и глаза, потому что это единственные органы, которые его излучают.</a:t>
            </a:r>
            <a:endParaRPr sz="1500">
              <a:highlight>
                <a:srgbClr val="F8F8F8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pic>
        <p:nvPicPr>
          <p:cNvPr id="212" name="Google Shape;21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8525" y="1306725"/>
            <a:ext cx="4330249" cy="287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6"/>
          <p:cNvSpPr txBox="1"/>
          <p:nvPr>
            <p:ph type="title"/>
          </p:nvPr>
        </p:nvSpPr>
        <p:spPr>
          <a:xfrm>
            <a:off x="465925" y="292350"/>
            <a:ext cx="7294800" cy="75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“Ура, я родился!”</a:t>
            </a:r>
            <a:endParaRPr b="1" sz="30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26"/>
          <p:cNvSpPr txBox="1"/>
          <p:nvPr/>
        </p:nvSpPr>
        <p:spPr>
          <a:xfrm>
            <a:off x="3891875" y="1434325"/>
            <a:ext cx="46962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highlight>
                  <a:srgbClr val="F8F8F8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Полярные мишки проводят большую часть жизни в одиночестве. И только инстинкт размножения заставляет их отправляться на поиск партнёра. </a:t>
            </a:r>
            <a:endParaRPr sz="1600">
              <a:highlight>
                <a:srgbClr val="F8F8F8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highlight>
                  <a:srgbClr val="F8F8F8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Медвежата рождаются совсем крохотными и редко весят больше полукилограмма.</a:t>
            </a:r>
            <a:endParaRPr sz="1600">
              <a:highlight>
                <a:srgbClr val="F8F8F8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highlight>
                  <a:srgbClr val="F8F8F8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В первые месяцы жизни погибает 30% медвежат. Забота о малышах целиком ложится на самочку.</a:t>
            </a:r>
            <a:endParaRPr sz="1600">
              <a:highlight>
                <a:srgbClr val="F8F8F8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19" name="Google Shape;21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925" y="1011300"/>
            <a:ext cx="3414567" cy="378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7"/>
          <p:cNvSpPr txBox="1"/>
          <p:nvPr>
            <p:ph type="title"/>
          </p:nvPr>
        </p:nvSpPr>
        <p:spPr>
          <a:xfrm>
            <a:off x="401975" y="392851"/>
            <a:ext cx="7358700" cy="128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000000"/>
                </a:solidFill>
                <a:highlight>
                  <a:srgbClr val="FBFBFB"/>
                </a:highlight>
                <a:latin typeface="Arial"/>
                <a:ea typeface="Arial"/>
                <a:cs typeface="Arial"/>
                <a:sym typeface="Arial"/>
              </a:rPr>
              <a:t>Обычно у самок полярных медведей рождаются по два детеныша, но бывает, что условия среды обитания медведицы способствуют появлению на свет троих медвежат или наоборот — только одного медвежонка. Детеныши остаются с матерью до двух с половиной лет, обучаясь охоте и приобретая навыки выживания в суровой арктической среде.</a:t>
            </a:r>
            <a:endParaRPr sz="15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" name="Google Shape;22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4800" y="1449726"/>
            <a:ext cx="2481010" cy="315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7425" y="1813375"/>
            <a:ext cx="3962426" cy="264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8"/>
          <p:cNvSpPr txBox="1"/>
          <p:nvPr>
            <p:ph type="title"/>
          </p:nvPr>
        </p:nvSpPr>
        <p:spPr>
          <a:xfrm>
            <a:off x="301475" y="730875"/>
            <a:ext cx="3426000" cy="312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Продолжительность жизни</a:t>
            </a:r>
            <a:endParaRPr b="1" sz="24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61">
                <a:solidFill>
                  <a:srgbClr val="000000"/>
                </a:solidFill>
                <a:highlight>
                  <a:srgbClr val="F8F8F8"/>
                </a:highlight>
                <a:latin typeface="Arial"/>
                <a:ea typeface="Arial"/>
                <a:cs typeface="Arial"/>
                <a:sym typeface="Arial"/>
              </a:rPr>
              <a:t>В дикой природе продолжительность жизни белых мишек – 20-25 лет, а в условиях зоопарка они могут прожить и до 40.</a:t>
            </a:r>
            <a:endParaRPr sz="1661">
              <a:solidFill>
                <a:srgbClr val="000000"/>
              </a:solidFill>
              <a:highlight>
                <a:srgbClr val="F8F8F8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61">
                <a:solidFill>
                  <a:srgbClr val="000000"/>
                </a:solidFill>
                <a:highlight>
                  <a:srgbClr val="F8F8F8"/>
                </a:highlight>
                <a:latin typeface="Arial"/>
                <a:ea typeface="Arial"/>
                <a:cs typeface="Arial"/>
                <a:sym typeface="Arial"/>
              </a:rPr>
              <a:t>Долгожительство в дикой природе обусловлено тем, что у полярников нет естественных врагов кроме человека и глобального потепления. </a:t>
            </a:r>
            <a:endParaRPr sz="1661">
              <a:solidFill>
                <a:srgbClr val="000000"/>
              </a:solidFill>
              <a:highlight>
                <a:srgbClr val="F8F8F8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61">
                <a:solidFill>
                  <a:srgbClr val="000000"/>
                </a:solidFill>
                <a:highlight>
                  <a:srgbClr val="F8F8F8"/>
                </a:highlight>
                <a:latin typeface="Arial"/>
                <a:ea typeface="Arial"/>
                <a:cs typeface="Arial"/>
                <a:sym typeface="Arial"/>
              </a:rPr>
              <a:t>Белые медведи никого не боятся, и чувствуют себя в родных краях в безопасности.</a:t>
            </a:r>
            <a:endParaRPr sz="1661">
              <a:solidFill>
                <a:srgbClr val="000000"/>
              </a:solidFill>
              <a:highlight>
                <a:srgbClr val="F8F8F8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6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2" name="Google Shape;23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7475" y="853225"/>
            <a:ext cx="4818000" cy="377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9"/>
          <p:cNvSpPr txBox="1"/>
          <p:nvPr>
            <p:ph type="title"/>
          </p:nvPr>
        </p:nvSpPr>
        <p:spPr>
          <a:xfrm>
            <a:off x="347175" y="420251"/>
            <a:ext cx="7413600" cy="52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Почему гибнут белые медведи?</a:t>
            </a:r>
            <a:endParaRPr b="1" sz="30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9"/>
          <p:cNvSpPr txBox="1"/>
          <p:nvPr/>
        </p:nvSpPr>
        <p:spPr>
          <a:xfrm>
            <a:off x="392825" y="1187675"/>
            <a:ext cx="82680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highlight>
                  <a:srgbClr val="FBFBFB"/>
                </a:highlight>
              </a:rPr>
              <a:t>Сейчас в мире по оценкам специалистов насчитывается от 22 до 31 тыс. животных. Уже к 2050 году популяция этого вида может сократиться на 30 процентов. Сокращение численности белых медведей связано со следующими факторами:</a:t>
            </a:r>
            <a:endParaRPr sz="1500">
              <a:highlight>
                <a:srgbClr val="FBFBFB"/>
              </a:highlight>
            </a:endParaRPr>
          </a:p>
        </p:txBody>
      </p:sp>
      <p:sp>
        <p:nvSpPr>
          <p:cNvPr id="239" name="Google Shape;239;p29"/>
          <p:cNvSpPr txBox="1"/>
          <p:nvPr/>
        </p:nvSpPr>
        <p:spPr>
          <a:xfrm>
            <a:off x="438500" y="2037300"/>
            <a:ext cx="78387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highlight>
                <a:srgbClr val="FFFFFF"/>
              </a:highlight>
            </a:endParaRPr>
          </a:p>
        </p:txBody>
      </p:sp>
      <p:pic>
        <p:nvPicPr>
          <p:cNvPr id="240" name="Google Shape;24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02750" y="2018975"/>
            <a:ext cx="3992374" cy="266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0"/>
          <p:cNvSpPr txBox="1"/>
          <p:nvPr>
            <p:ph type="title"/>
          </p:nvPr>
        </p:nvSpPr>
        <p:spPr>
          <a:xfrm>
            <a:off x="392850" y="630375"/>
            <a:ext cx="8277000" cy="3764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000000"/>
                </a:solidFill>
                <a:highlight>
                  <a:srgbClr val="FBFBFB"/>
                </a:highlight>
                <a:latin typeface="Arial"/>
                <a:ea typeface="Arial"/>
                <a:cs typeface="Arial"/>
                <a:sym typeface="Arial"/>
              </a:rPr>
              <a:t>Браконьерство.</a:t>
            </a:r>
            <a:r>
              <a:rPr lang="ru" sz="1400">
                <a:solidFill>
                  <a:srgbClr val="000000"/>
                </a:solidFill>
                <a:highlight>
                  <a:srgbClr val="FBFBFB"/>
                </a:highlight>
                <a:latin typeface="Arial"/>
                <a:ea typeface="Arial"/>
                <a:cs typeface="Arial"/>
                <a:sym typeface="Arial"/>
              </a:rPr>
              <a:t> Добыча белых медведей в Российской Арктике запрещена законодательно с 1956 г. Однако цена шкуры зверя и других трофеев его добычи на «черном рынке» очень высока.  </a:t>
            </a:r>
            <a:endParaRPr sz="1400">
              <a:solidFill>
                <a:srgbClr val="000000"/>
              </a:solidFill>
              <a:highlight>
                <a:srgbClr val="FBFBFB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highlight>
                <a:srgbClr val="FBFBFB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000000"/>
                </a:solidFill>
                <a:highlight>
                  <a:srgbClr val="FBFBFB"/>
                </a:highlight>
                <a:latin typeface="Arial"/>
                <a:ea typeface="Arial"/>
                <a:cs typeface="Arial"/>
                <a:sym typeface="Arial"/>
              </a:rPr>
              <a:t>Глобальное потепление. </a:t>
            </a:r>
            <a:r>
              <a:rPr lang="ru" sz="1400">
                <a:solidFill>
                  <a:srgbClr val="000000"/>
                </a:solidFill>
                <a:highlight>
                  <a:srgbClr val="FBFBFB"/>
                </a:highlight>
                <a:latin typeface="Arial"/>
                <a:ea typeface="Arial"/>
                <a:cs typeface="Arial"/>
                <a:sym typeface="Arial"/>
              </a:rPr>
              <a:t>превращает медведей в каннибалов. По мере таяния льдов им всё сложнее ловить тюленей и нерп. Иногда самки поедают больных детёнышей, а взрослые самцы нападают на более молодого и слабого сородича. Многие мишки в поисках пропитания отправляются в далёкое плавание, надеясь встретить на пути льдины с обедом, и не встретив их, тонут. </a:t>
            </a:r>
            <a:endParaRPr sz="1400">
              <a:solidFill>
                <a:srgbClr val="000000"/>
              </a:solidFill>
              <a:highlight>
                <a:srgbClr val="FBFBFB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000000"/>
                </a:solidFill>
                <a:highlight>
                  <a:srgbClr val="FBFBFB"/>
                </a:highlight>
                <a:latin typeface="Arial"/>
                <a:ea typeface="Arial"/>
                <a:cs typeface="Arial"/>
                <a:sym typeface="Arial"/>
              </a:rPr>
              <a:t>Если таяние ледников продолжится, то по расчётам учёных, уже через 30 лет белых мишек можно будет увидеть только в зоопарках.</a:t>
            </a:r>
            <a:endParaRPr sz="1400">
              <a:solidFill>
                <a:srgbClr val="000000"/>
              </a:solidFill>
              <a:highlight>
                <a:srgbClr val="FBFBFB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highlight>
                <a:srgbClr val="FBFBFB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400">
                <a:solidFill>
                  <a:srgbClr val="000000"/>
                </a:solidFill>
                <a:highlight>
                  <a:srgbClr val="FBFBFB"/>
                </a:highlight>
                <a:latin typeface="Arial"/>
                <a:ea typeface="Arial"/>
                <a:cs typeface="Arial"/>
                <a:sym typeface="Arial"/>
              </a:rPr>
              <a:t>Загрязнение арктической природной среды.</a:t>
            </a:r>
            <a:r>
              <a:rPr lang="ru" sz="1400">
                <a:solidFill>
                  <a:srgbClr val="000000"/>
                </a:solidFill>
                <a:highlight>
                  <a:srgbClr val="FBFBFB"/>
                </a:highlight>
                <a:latin typeface="Arial"/>
                <a:ea typeface="Arial"/>
                <a:cs typeface="Arial"/>
                <a:sym typeface="Arial"/>
              </a:rPr>
              <a:t> Морскую акваторию и прибрежные экосистемы загрязняют пестициды, радионуклиды, продукты сгорания топлива, тяжелые металлы, горюче-смазочные материалы, нефть и т. д. Белый медведь — долгоживущий хищник, поэтому его организм испытывает воздействие высоких концентраций многих токсических веществ антропогенного характера.</a:t>
            </a:r>
            <a:endParaRPr b="1" sz="1400">
              <a:solidFill>
                <a:srgbClr val="000000"/>
              </a:solidFill>
              <a:highlight>
                <a:srgbClr val="FBFBFB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1"/>
          <p:cNvSpPr txBox="1"/>
          <p:nvPr>
            <p:ph type="title"/>
          </p:nvPr>
        </p:nvSpPr>
        <p:spPr>
          <a:xfrm>
            <a:off x="264950" y="338025"/>
            <a:ext cx="5335200" cy="4111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Защита белых медведей в России</a:t>
            </a:r>
            <a:endParaRPr b="1" sz="24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Россия одной из первых начала разрабатывать план действий по сохранению белого медведя на национальном уровне.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	5 июля 2010 года Минприроды приняло «Стратегию сохранения белого медведя в Российской Федерации». Главная цель Стратегии — это определение механизмов сохранения его популяции с учетом изменения климата и человеческого воздействия на среду обитания зверя.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В последние годы активное участие в работе по спасению белых медведей принимают различные общественные организации. Существуют проекты, как поддерживаемые на государственном уровне, так и осуществляемые силами добровольцев. 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1" name="Google Shape;251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6975" y="730875"/>
            <a:ext cx="2585900" cy="380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4"/>
          <p:cNvSpPr txBox="1"/>
          <p:nvPr>
            <p:ph type="title"/>
          </p:nvPr>
        </p:nvSpPr>
        <p:spPr>
          <a:xfrm>
            <a:off x="274075" y="310625"/>
            <a:ext cx="7710600" cy="93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highlight>
                <a:srgbClr val="D9D9D9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highlight>
                <a:srgbClr val="D9D9D9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День полярного медведя.</a:t>
            </a:r>
            <a:endParaRPr b="1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Ежегодно 27 февраля в мире отмечается </a:t>
            </a:r>
            <a:r>
              <a:rPr b="1" lang="ru" sz="16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Международный день полярного медведя (International Polar Bear Day)</a:t>
            </a:r>
            <a:r>
              <a:rPr lang="ru" sz="16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 или, в более привычном русском варианте, </a:t>
            </a:r>
            <a:r>
              <a:rPr b="1" lang="ru" sz="16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День белого медведя</a:t>
            </a:r>
            <a:r>
              <a:rPr lang="ru" sz="16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endParaRPr sz="3600"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6" name="Google Shape;13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1000" y="1653200"/>
            <a:ext cx="4531150" cy="3016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2"/>
          <p:cNvSpPr txBox="1"/>
          <p:nvPr>
            <p:ph type="title"/>
          </p:nvPr>
        </p:nvSpPr>
        <p:spPr>
          <a:xfrm>
            <a:off x="356300" y="365425"/>
            <a:ext cx="6130200" cy="84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Белый медведь и Республика Коми</a:t>
            </a:r>
            <a:endParaRPr b="1" sz="24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32"/>
          <p:cNvSpPr txBox="1"/>
          <p:nvPr/>
        </p:nvSpPr>
        <p:spPr>
          <a:xfrm>
            <a:off x="219250" y="1151125"/>
            <a:ext cx="8067000" cy="30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13000"/>
              </a:lnSpc>
              <a:spcBef>
                <a:spcPts val="1900"/>
              </a:spcBef>
              <a:spcAft>
                <a:spcPts val="0"/>
              </a:spcAft>
              <a:buSzPts val="1400"/>
              <a:buChar char="➢"/>
            </a:pPr>
            <a:r>
              <a:rPr lang="ru">
                <a:highlight>
                  <a:srgbClr val="EFEFEF"/>
                </a:highlight>
              </a:rPr>
              <a:t>Б</a:t>
            </a:r>
            <a:r>
              <a:rPr lang="ru">
                <a:highlight>
                  <a:srgbClr val="EFEFEF"/>
                </a:highlight>
              </a:rPr>
              <a:t>елый медведь - это символ Арктики, что подчеркивает принадлежность части нашей республики к Арктической зоне. 4 муниципалитета Республики Коми входит в состав Арктической зоны России: </a:t>
            </a:r>
            <a:r>
              <a:rPr lang="ru">
                <a:highlight>
                  <a:srgbClr val="EFEFEF"/>
                </a:highlight>
                <a:uFill>
                  <a:noFill/>
                </a:uFill>
                <a:hlinkClick r:id="rId3"/>
              </a:rPr>
              <a:t>городской округ Воркута</a:t>
            </a:r>
            <a:r>
              <a:rPr lang="ru">
                <a:highlight>
                  <a:srgbClr val="EFEFEF"/>
                </a:highlight>
              </a:rPr>
              <a:t>, </a:t>
            </a:r>
            <a:r>
              <a:rPr lang="ru">
                <a:highlight>
                  <a:srgbClr val="EFEFEF"/>
                </a:highlight>
                <a:uFill>
                  <a:noFill/>
                </a:uFill>
                <a:hlinkClick r:id="rId4"/>
              </a:rPr>
              <a:t>городской округ Инта</a:t>
            </a:r>
            <a:r>
              <a:rPr lang="ru">
                <a:highlight>
                  <a:srgbClr val="EFEFEF"/>
                </a:highlight>
              </a:rPr>
              <a:t>, </a:t>
            </a:r>
            <a:r>
              <a:rPr lang="ru">
                <a:highlight>
                  <a:srgbClr val="EFEFEF"/>
                </a:highlight>
                <a:uFill>
                  <a:noFill/>
                </a:uFill>
                <a:hlinkClick r:id="rId5"/>
              </a:rPr>
              <a:t>городской округ Усинск</a:t>
            </a:r>
            <a:r>
              <a:rPr lang="ru">
                <a:highlight>
                  <a:srgbClr val="EFEFEF"/>
                </a:highlight>
              </a:rPr>
              <a:t>, </a:t>
            </a:r>
            <a:r>
              <a:rPr lang="ru">
                <a:highlight>
                  <a:srgbClr val="EFEFEF"/>
                </a:highlight>
                <a:uFill>
                  <a:noFill/>
                </a:uFill>
                <a:hlinkClick r:id="rId6"/>
              </a:rPr>
              <a:t>Усть-Цилемский район</a:t>
            </a:r>
            <a:r>
              <a:rPr lang="ru">
                <a:highlight>
                  <a:srgbClr val="EFEFEF"/>
                </a:highlight>
              </a:rPr>
              <a:t>.</a:t>
            </a:r>
            <a:endParaRPr>
              <a:highlight>
                <a:srgbClr val="EFEFEF"/>
              </a:highlight>
            </a:endParaRPr>
          </a:p>
          <a:p>
            <a:pPr indent="0" lvl="0" marL="0" rtl="0" algn="l">
              <a:lnSpc>
                <a:spcPct val="113000"/>
              </a:lnSpc>
              <a:spcBef>
                <a:spcPts val="190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EFEFEF"/>
              </a:highlight>
            </a:endParaRPr>
          </a:p>
          <a:p>
            <a:pPr indent="0" lvl="0" marL="457200" rtl="0" algn="l">
              <a:lnSpc>
                <a:spcPct val="113000"/>
              </a:lnSpc>
              <a:spcBef>
                <a:spcPts val="190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EFEFEF"/>
              </a:highlight>
            </a:endParaRPr>
          </a:p>
          <a:p>
            <a:pPr indent="0" lvl="0" marL="0" rtl="0" algn="l">
              <a:lnSpc>
                <a:spcPct val="113000"/>
              </a:lnSpc>
              <a:spcBef>
                <a:spcPts val="19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171717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9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8" name="Google Shape;258;p3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469324" y="2284450"/>
            <a:ext cx="3752225" cy="2502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3"/>
          <p:cNvSpPr txBox="1"/>
          <p:nvPr>
            <p:ph type="title"/>
          </p:nvPr>
        </p:nvSpPr>
        <p:spPr>
          <a:xfrm>
            <a:off x="365400" y="338025"/>
            <a:ext cx="5856000" cy="272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457200" rtl="0" algn="l">
              <a:lnSpc>
                <a:spcPct val="113000"/>
              </a:lnSpc>
              <a:spcBef>
                <a:spcPts val="19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08610" lvl="0" marL="457200" rtl="0" algn="l">
              <a:lnSpc>
                <a:spcPct val="113000"/>
              </a:lnSpc>
              <a:spcBef>
                <a:spcPts val="19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➢"/>
            </a:pPr>
            <a:r>
              <a:rPr lang="ru" sz="14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Кроме того, образ медведя, в целом, ассоциируется с Российской Федерацией. В геральдике он интерпретируется как символ силы, ума и свирепости в защите Отечества. Символ медведя присутствует на гербе столицы Республики Коми. </a:t>
            </a:r>
            <a:endParaRPr sz="14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13000"/>
              </a:lnSpc>
              <a:spcBef>
                <a:spcPts val="19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13000"/>
              </a:lnSpc>
              <a:spcBef>
                <a:spcPts val="19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3000"/>
              </a:lnSpc>
              <a:spcBef>
                <a:spcPts val="19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19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4" name="Google Shape;26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9850" y="1545875"/>
            <a:ext cx="3182150" cy="132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21400" y="1107475"/>
            <a:ext cx="2632400" cy="3723174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33"/>
          <p:cNvSpPr txBox="1"/>
          <p:nvPr/>
        </p:nvSpPr>
        <p:spPr>
          <a:xfrm>
            <a:off x="493250" y="2969150"/>
            <a:ext cx="5582100" cy="186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13000"/>
              </a:lnSpc>
              <a:spcBef>
                <a:spcPts val="1900"/>
              </a:spcBef>
              <a:spcAft>
                <a:spcPts val="0"/>
              </a:spcAft>
              <a:buSzPts val="1400"/>
              <a:buChar char="➢"/>
            </a:pPr>
            <a:r>
              <a:rPr lang="ru">
                <a:highlight>
                  <a:srgbClr val="EFEFEF"/>
                </a:highlight>
              </a:rPr>
              <a:t>Ко всему прочему медведь - один из ключевых персонажей коми мифологии, в которой он означает сильное сверхъестественное существо, обладающее разумом.</a:t>
            </a:r>
            <a:endParaRPr>
              <a:highlight>
                <a:srgbClr val="EFEFEF"/>
              </a:highlight>
            </a:endParaRPr>
          </a:p>
          <a:p>
            <a:pPr indent="0" lvl="0" marL="0" rtl="0" algn="l">
              <a:lnSpc>
                <a:spcPct val="113000"/>
              </a:lnSpc>
              <a:spcBef>
                <a:spcPts val="1900"/>
              </a:spcBef>
              <a:spcAft>
                <a:spcPts val="0"/>
              </a:spcAft>
              <a:buNone/>
            </a:pPr>
            <a:r>
              <a:t/>
            </a:r>
            <a:endParaRPr>
              <a:highlight>
                <a:srgbClr val="EFEFEF"/>
              </a:highlight>
            </a:endParaRPr>
          </a:p>
          <a:p>
            <a:pPr indent="0" lvl="0" marL="0" rtl="0" algn="l">
              <a:spcBef>
                <a:spcPts val="19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33"/>
          <p:cNvSpPr txBox="1"/>
          <p:nvPr/>
        </p:nvSpPr>
        <p:spPr>
          <a:xfrm>
            <a:off x="6504725" y="904450"/>
            <a:ext cx="2073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highlight>
                  <a:srgbClr val="EFEFEF"/>
                </a:highlight>
              </a:rPr>
              <a:t>Ошлапей</a:t>
            </a:r>
            <a:endParaRPr b="1">
              <a:highlight>
                <a:srgbClr val="EFEFEF"/>
              </a:highligh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4"/>
          <p:cNvSpPr txBox="1"/>
          <p:nvPr>
            <p:ph type="title"/>
          </p:nvPr>
        </p:nvSpPr>
        <p:spPr>
          <a:xfrm>
            <a:off x="493325" y="401975"/>
            <a:ext cx="7674300" cy="195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Символом 2015 года в Республике Коми, Года патриотизма, был белый медведь.</a:t>
            </a:r>
            <a:endParaRPr sz="16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2300"/>
              </a:spcBef>
              <a:spcAft>
                <a:spcPts val="230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3" name="Google Shape;27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9100" y="1879000"/>
            <a:ext cx="3722550" cy="248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5"/>
          <p:cNvSpPr txBox="1"/>
          <p:nvPr>
            <p:ph type="title"/>
          </p:nvPr>
        </p:nvSpPr>
        <p:spPr>
          <a:xfrm>
            <a:off x="374575" y="383700"/>
            <a:ext cx="8286300" cy="1635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Заключение</a:t>
            </a:r>
            <a:endParaRPr b="1" sz="24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000000"/>
                </a:solidFill>
                <a:highlight>
                  <a:srgbClr val="E5E5E5"/>
                </a:highlight>
                <a:latin typeface="Arial"/>
                <a:ea typeface="Arial"/>
                <a:cs typeface="Arial"/>
                <a:sym typeface="Arial"/>
              </a:rPr>
              <a:t>Белый медведь нуждается в помощи человека. Раз уж мы стали виновниками его исчезновения, то и помочь ему выжить можем только мы. </a:t>
            </a:r>
            <a:endParaRPr sz="1500">
              <a:solidFill>
                <a:srgbClr val="000000"/>
              </a:solidFill>
              <a:highlight>
                <a:srgbClr val="E5E5E5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000000"/>
                </a:solidFill>
                <a:highlight>
                  <a:srgbClr val="E5E5E5"/>
                </a:highlight>
                <a:latin typeface="Arial"/>
                <a:ea typeface="Arial"/>
                <a:cs typeface="Arial"/>
                <a:sym typeface="Arial"/>
              </a:rPr>
              <a:t>Общественные организации делают очень многое, но без участия неравнодушных людей это все капля в море. Необходимо вместе спасать полярного медведя, ведь без него наша Земля действительно опустеет. </a:t>
            </a:r>
            <a:endParaRPr sz="1500">
              <a:solidFill>
                <a:srgbClr val="000000"/>
              </a:solidFill>
              <a:highlight>
                <a:srgbClr val="E5E5E5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9" name="Google Shape;27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6950" y="1973325"/>
            <a:ext cx="4072900" cy="281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6"/>
          <p:cNvSpPr txBox="1"/>
          <p:nvPr>
            <p:ph type="title"/>
          </p:nvPr>
        </p:nvSpPr>
        <p:spPr>
          <a:xfrm>
            <a:off x="301475" y="374575"/>
            <a:ext cx="7792800" cy="66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rgbClr val="783F04"/>
                </a:solidFill>
                <a:highlight>
                  <a:srgbClr val="F3F3F3"/>
                </a:highlight>
                <a:latin typeface="Arial"/>
                <a:ea typeface="Arial"/>
                <a:cs typeface="Arial"/>
                <a:sym typeface="Arial"/>
              </a:rPr>
              <a:t>БЛАГОДАРЮ ЗА ВНИМАНИЕ!</a:t>
            </a:r>
            <a:endParaRPr b="1" sz="3000">
              <a:solidFill>
                <a:srgbClr val="783F04"/>
              </a:solidFill>
              <a:highlight>
                <a:srgbClr val="F3F3F3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5" name="Google Shape;285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29472" y="1143453"/>
            <a:ext cx="5958326" cy="335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5"/>
          <p:cNvSpPr txBox="1"/>
          <p:nvPr>
            <p:ph type="title"/>
          </p:nvPr>
        </p:nvSpPr>
        <p:spPr>
          <a:xfrm>
            <a:off x="274075" y="867900"/>
            <a:ext cx="3773100" cy="3474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45720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ru" sz="15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Белый медведь занесен в Международную Красную книгу и в Красную Книгу России</a:t>
            </a:r>
            <a:r>
              <a:rPr lang="ru" sz="15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. </a:t>
            </a:r>
            <a:endParaRPr sz="15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lang="ru" sz="15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Медленное размножение и большая смертность молодняка делают этого зверя легко уязвимым.</a:t>
            </a:r>
            <a:endParaRPr sz="15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lang="ru" sz="15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Важно помнить, что белых медведей можно встретить только в Арктических широтах, вблизи Северного полюса. </a:t>
            </a:r>
            <a:endParaRPr sz="15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just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lang="ru" sz="1500">
                <a:solidFill>
                  <a:srgbClr val="000000"/>
                </a:solidFill>
                <a:highlight>
                  <a:srgbClr val="EFEFEF"/>
                </a:highlight>
                <a:latin typeface="Arial"/>
                <a:ea typeface="Arial"/>
                <a:cs typeface="Arial"/>
                <a:sym typeface="Arial"/>
              </a:rPr>
              <a:t>В Антарктиде, вблизи Южного полюса, белые медведи не обитают.</a:t>
            </a:r>
            <a:endParaRPr sz="1500">
              <a:solidFill>
                <a:srgbClr val="000000"/>
              </a:solidFill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980">
              <a:highlight>
                <a:srgbClr val="EFEFE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" name="Google Shape;14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72200" y="1300376"/>
            <a:ext cx="4369824" cy="3277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6"/>
          <p:cNvSpPr txBox="1"/>
          <p:nvPr>
            <p:ph type="title"/>
          </p:nvPr>
        </p:nvSpPr>
        <p:spPr>
          <a:xfrm>
            <a:off x="283200" y="246675"/>
            <a:ext cx="4288800" cy="407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383838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383838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1683">
                <a:solidFill>
                  <a:srgbClr val="000000"/>
                </a:solidFill>
                <a:highlight>
                  <a:srgbClr val="F3F3F3"/>
                </a:highlight>
                <a:latin typeface="Arial"/>
                <a:ea typeface="Arial"/>
                <a:cs typeface="Arial"/>
                <a:sym typeface="Arial"/>
              </a:rPr>
              <a:t>Белый медведь – вид, который находится на грани вымирания. Поэтому в мире решили отмечать Международный день полярного медведя. </a:t>
            </a:r>
            <a:endParaRPr sz="1683">
              <a:solidFill>
                <a:srgbClr val="000000"/>
              </a:solidFill>
              <a:highlight>
                <a:srgbClr val="F3F3F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1683">
                <a:solidFill>
                  <a:srgbClr val="000000"/>
                </a:solidFill>
                <a:highlight>
                  <a:srgbClr val="F3F3F3"/>
                </a:highlight>
                <a:latin typeface="Arial"/>
                <a:ea typeface="Arial"/>
                <a:cs typeface="Arial"/>
                <a:sym typeface="Arial"/>
              </a:rPr>
              <a:t>Праздник имеет огромное значение для пяти стран, в которых обитают медведи – Россия, Норвегия, Гренландия, Канада и США. </a:t>
            </a:r>
            <a:endParaRPr sz="1683">
              <a:solidFill>
                <a:srgbClr val="000000"/>
              </a:solidFill>
              <a:highlight>
                <a:srgbClr val="F3F3F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45720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" sz="1683">
                <a:solidFill>
                  <a:srgbClr val="000000"/>
                </a:solidFill>
                <a:highlight>
                  <a:srgbClr val="F3F3F3"/>
                </a:highlight>
                <a:latin typeface="Arial"/>
                <a:ea typeface="Arial"/>
                <a:cs typeface="Arial"/>
                <a:sym typeface="Arial"/>
              </a:rPr>
              <a:t>Цель проведени</a:t>
            </a:r>
            <a:r>
              <a:rPr lang="ru" sz="1583">
                <a:solidFill>
                  <a:srgbClr val="000000"/>
                </a:solidFill>
                <a:highlight>
                  <a:srgbClr val="F3F3F3"/>
                </a:highlight>
                <a:latin typeface="Arial"/>
                <a:ea typeface="Arial"/>
                <a:cs typeface="Arial"/>
                <a:sym typeface="Arial"/>
              </a:rPr>
              <a:t>я любого праздника – привлечь внимание, обозначить проблему, сохранить вид в природе, а не в зоопарках. </a:t>
            </a:r>
            <a:endParaRPr sz="1583">
              <a:solidFill>
                <a:srgbClr val="000000"/>
              </a:solidFill>
              <a:highlight>
                <a:srgbClr val="F3F3F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83">
              <a:solidFill>
                <a:srgbClr val="000000"/>
              </a:solidFill>
              <a:highlight>
                <a:srgbClr val="F3F3F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19087" lvl="0" marL="457200" rtl="0" algn="just">
              <a:spcBef>
                <a:spcPts val="0"/>
              </a:spcBef>
              <a:spcAft>
                <a:spcPts val="0"/>
              </a:spcAft>
              <a:buClr>
                <a:srgbClr val="783F04"/>
              </a:buClr>
              <a:buSzPct val="100000"/>
              <a:buFont typeface="Arial"/>
              <a:buChar char="-"/>
            </a:pPr>
            <a:r>
              <a:rPr b="1" lang="ru" sz="1583">
                <a:solidFill>
                  <a:srgbClr val="783F04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А что мы знаем о полярном мишке?</a:t>
            </a:r>
            <a:endParaRPr b="1" sz="1583">
              <a:solidFill>
                <a:srgbClr val="783F04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1">
              <a:solidFill>
                <a:srgbClr val="383838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383838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8" name="Google Shape;14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561130"/>
            <a:ext cx="4024850" cy="30186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7"/>
          <p:cNvSpPr txBox="1"/>
          <p:nvPr>
            <p:ph type="title"/>
          </p:nvPr>
        </p:nvSpPr>
        <p:spPr>
          <a:xfrm>
            <a:off x="429375" y="274075"/>
            <a:ext cx="6294600" cy="65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000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Самый крупный</a:t>
            </a:r>
            <a:endParaRPr b="1" sz="30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17"/>
          <p:cNvSpPr txBox="1"/>
          <p:nvPr/>
        </p:nvSpPr>
        <p:spPr>
          <a:xfrm>
            <a:off x="4138550" y="1388650"/>
            <a:ext cx="4549800" cy="25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1270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ru" sz="1500">
                <a:highlight>
                  <a:srgbClr val="F8F8F8"/>
                </a:highlight>
              </a:rPr>
              <a:t>  </a:t>
            </a:r>
            <a:r>
              <a:rPr lang="ru" sz="1500">
                <a:highlight>
                  <a:srgbClr val="E5E5E5"/>
                </a:highlight>
              </a:rPr>
              <a:t> Белый медведь – </a:t>
            </a:r>
            <a:r>
              <a:rPr lang="ru" sz="1500">
                <a:solidFill>
                  <a:srgbClr val="333333"/>
                </a:solidFill>
                <a:highlight>
                  <a:srgbClr val="E5E5E5"/>
                </a:highlight>
              </a:rPr>
              <a:t>самый крупный сухопутный хищник на Земле.</a:t>
            </a:r>
            <a:endParaRPr sz="1500">
              <a:highlight>
                <a:srgbClr val="E5E5E5"/>
              </a:highlight>
            </a:endParaRPr>
          </a:p>
          <a:p>
            <a:pPr indent="1270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ru" sz="1500">
                <a:highlight>
                  <a:srgbClr val="E5E5E5"/>
                </a:highlight>
              </a:rPr>
              <a:t>   Рост самца, если он встанет на задние лапы, может достигать 3 м, а весить исполины могут до 700 кг. </a:t>
            </a:r>
            <a:endParaRPr sz="1500">
              <a:highlight>
                <a:srgbClr val="E5E5E5"/>
              </a:highlight>
            </a:endParaRPr>
          </a:p>
          <a:p>
            <a:pPr indent="1270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ru" sz="1500">
                <a:highlight>
                  <a:srgbClr val="E5E5E5"/>
                </a:highlight>
              </a:rPr>
              <a:t>   Дамы в два раза меньше своих кавалеров и редко вырастают более 2 м, ещё реже среди них встречаются пышечки весом более 300 кг.</a:t>
            </a:r>
            <a:endParaRPr sz="1500">
              <a:highlight>
                <a:srgbClr val="E5E5E5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pic>
        <p:nvPicPr>
          <p:cNvPr id="155" name="Google Shape;15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375" y="889087"/>
            <a:ext cx="3042250" cy="3845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8"/>
          <p:cNvSpPr txBox="1"/>
          <p:nvPr>
            <p:ph type="title"/>
          </p:nvPr>
        </p:nvSpPr>
        <p:spPr>
          <a:xfrm>
            <a:off x="310625" y="420250"/>
            <a:ext cx="7450200" cy="186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Мы не белые, мы – прозрачные!</a:t>
            </a:r>
            <a:endParaRPr b="1" sz="24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83F04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625" y="1358350"/>
            <a:ext cx="4762500" cy="2505075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8"/>
          <p:cNvSpPr txBox="1"/>
          <p:nvPr/>
        </p:nvSpPr>
        <p:spPr>
          <a:xfrm>
            <a:off x="5298800" y="703475"/>
            <a:ext cx="3526500" cy="39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45720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highlight>
                  <a:srgbClr val="EFEFEF"/>
                </a:highlight>
              </a:rPr>
              <a:t>Белые медведи на самом деле не белые. </a:t>
            </a:r>
            <a:r>
              <a:rPr lang="ru" sz="1500">
                <a:highlight>
                  <a:srgbClr val="EFEFEF"/>
                </a:highlight>
              </a:rPr>
              <a:t>Их волоски прозрачного цвета и имеют толстую полую сердцевину. </a:t>
            </a:r>
            <a:r>
              <a:rPr lang="ru" sz="1500">
                <a:solidFill>
                  <a:srgbClr val="262626"/>
                </a:solidFill>
                <a:highlight>
                  <a:srgbClr val="EFEFEF"/>
                </a:highlight>
              </a:rPr>
              <a:t>Они отражают солнечный свет, придавая шерсти белую окраску.</a:t>
            </a:r>
            <a:endParaRPr sz="1500">
              <a:solidFill>
                <a:srgbClr val="262626"/>
              </a:solidFill>
              <a:highlight>
                <a:srgbClr val="EFEFEF"/>
              </a:highlight>
            </a:endParaRPr>
          </a:p>
          <a:p>
            <a:pPr indent="45720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262626"/>
                </a:solidFill>
                <a:highlight>
                  <a:srgbClr val="EFEFEF"/>
                </a:highlight>
              </a:rPr>
              <a:t>Летом шерсть животного может слегка пожелтеть под воздействием солнечных лучей. Иногда цвет меха может казаться серым или коричневым – это зависит от сезона и освещения.</a:t>
            </a:r>
            <a:endParaRPr sz="1500">
              <a:highlight>
                <a:srgbClr val="EFEFEF"/>
              </a:highlight>
            </a:endParaRPr>
          </a:p>
          <a:p>
            <a:pPr indent="0" lvl="0" marL="0" rtl="0" algn="just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ru" sz="1500">
                <a:solidFill>
                  <a:srgbClr val="262626"/>
                </a:solidFill>
                <a:highlight>
                  <a:srgbClr val="EFEFEF"/>
                </a:highlight>
              </a:rPr>
              <a:t>            Кроме того, полярные медведи могут и «позеленеть»: в зоопарках, расположенных в странах с жарким и влажным климатом.</a:t>
            </a:r>
            <a:endParaRPr sz="1500">
              <a:highlight>
                <a:srgbClr val="EFEFEF"/>
              </a:highligh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9"/>
          <p:cNvSpPr txBox="1"/>
          <p:nvPr>
            <p:ph type="title"/>
          </p:nvPr>
        </p:nvSpPr>
        <p:spPr>
          <a:xfrm>
            <a:off x="374575" y="1105450"/>
            <a:ext cx="6924900" cy="349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69565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ru" sz="1661">
                <a:solidFill>
                  <a:srgbClr val="0A0A0A"/>
                </a:solidFill>
                <a:highlight>
                  <a:srgbClr val="F3F3F3"/>
                </a:highlight>
                <a:latin typeface="Arial"/>
                <a:ea typeface="Arial"/>
                <a:cs typeface="Arial"/>
                <a:sym typeface="Arial"/>
              </a:rPr>
              <a:t>Интересно, что кожа </a:t>
            </a:r>
            <a:r>
              <a:rPr lang="ru" sz="1661">
                <a:solidFill>
                  <a:srgbClr val="333333"/>
                </a:solidFill>
                <a:highlight>
                  <a:srgbClr val="F3F3F3"/>
                </a:highlight>
                <a:latin typeface="Arial"/>
                <a:ea typeface="Arial"/>
                <a:cs typeface="Arial"/>
                <a:sym typeface="Arial"/>
              </a:rPr>
              <a:t>белого медведя — чёрного цвета, а язык — синего.</a:t>
            </a:r>
            <a:endParaRPr sz="1661">
              <a:solidFill>
                <a:srgbClr val="333333"/>
              </a:solidFill>
              <a:highlight>
                <a:srgbClr val="F3F3F3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69565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0A0A0A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169565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0A0A0A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169565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0A0A0A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169565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0A0A0A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169565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0A0A0A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0" lvl="0" marL="0" rtl="0" algn="l">
              <a:lnSpc>
                <a:spcPct val="169565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 sz="1150">
              <a:solidFill>
                <a:srgbClr val="0A0A0A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indent="457200" lvl="0" marL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ru" sz="1661">
                <a:solidFill>
                  <a:srgbClr val="0A0A0A"/>
                </a:solidFill>
                <a:highlight>
                  <a:srgbClr val="E5E5E5"/>
                </a:highlight>
                <a:latin typeface="Arial"/>
                <a:ea typeface="Arial"/>
                <a:cs typeface="Arial"/>
                <a:sym typeface="Arial"/>
              </a:rPr>
              <a:t>Белый медведь тот ещё чистюля, он может умываться по 20 минут ежедневно, тщательно вычищая всю грязь и остатки пищи.</a:t>
            </a:r>
            <a:endParaRPr sz="1661">
              <a:solidFill>
                <a:srgbClr val="0A0A0A"/>
              </a:solidFill>
              <a:highlight>
                <a:srgbClr val="E5E5E5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8" name="Google Shape;16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62750" y="770075"/>
            <a:ext cx="4741499" cy="325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"/>
          <p:cNvSpPr txBox="1"/>
          <p:nvPr>
            <p:ph type="title"/>
          </p:nvPr>
        </p:nvSpPr>
        <p:spPr>
          <a:xfrm>
            <a:off x="411125" y="1315575"/>
            <a:ext cx="6755700" cy="2082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50">
              <a:solidFill>
                <a:srgbClr val="333333"/>
              </a:solidFill>
              <a:highlight>
                <a:srgbClr val="FFFFFF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indent="0" lvl="0" marL="0" rtl="0" algn="ctr">
              <a:spcBef>
                <a:spcPts val="4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20"/>
          <p:cNvSpPr txBox="1"/>
          <p:nvPr/>
        </p:nvSpPr>
        <p:spPr>
          <a:xfrm>
            <a:off x="447675" y="173575"/>
            <a:ext cx="45132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783F04"/>
                </a:solidFill>
              </a:rPr>
              <a:t>Отличные пловцы</a:t>
            </a:r>
            <a:endParaRPr b="1" sz="2400">
              <a:solidFill>
                <a:srgbClr val="783F0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" name="Google Shape;17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125" y="686300"/>
            <a:ext cx="3617799" cy="240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0"/>
          <p:cNvSpPr txBox="1"/>
          <p:nvPr/>
        </p:nvSpPr>
        <p:spPr>
          <a:xfrm>
            <a:off x="347175" y="3087900"/>
            <a:ext cx="4224900" cy="16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4800"/>
              </a:spcAft>
              <a:buNone/>
            </a:pPr>
            <a:r>
              <a:rPr lang="ru">
                <a:highlight>
                  <a:srgbClr val="F8F8F8"/>
                </a:highlight>
              </a:rPr>
              <a:t>Белый медведь – один из лучших пловцов среди наземных животных. За одно погружение мишка способен преодолеть дистанцию в 100 км. В воде он развивает скорость до 10 км в час, для сравнения, максимальная скорость олимпийских пловцов 6-7 км в час.</a:t>
            </a:r>
            <a:endParaRPr/>
          </a:p>
        </p:txBody>
      </p:sp>
      <p:pic>
        <p:nvPicPr>
          <p:cNvPr id="177" name="Google Shape;17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68425" y="1571375"/>
            <a:ext cx="3931650" cy="294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1"/>
          <p:cNvSpPr txBox="1"/>
          <p:nvPr>
            <p:ph type="title"/>
          </p:nvPr>
        </p:nvSpPr>
        <p:spPr>
          <a:xfrm>
            <a:off x="411100" y="447650"/>
            <a:ext cx="7313100" cy="200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650">
                <a:solidFill>
                  <a:srgbClr val="783F04"/>
                </a:solidFill>
                <a:latin typeface="Arial"/>
                <a:ea typeface="Arial"/>
                <a:cs typeface="Arial"/>
                <a:sym typeface="Arial"/>
              </a:rPr>
              <a:t>Всегда выходят  сухими из воды</a:t>
            </a:r>
            <a:r>
              <a:rPr b="1" lang="ru" sz="2650">
                <a:solidFill>
                  <a:srgbClr val="783F04"/>
                </a:solidFill>
                <a:highlight>
                  <a:srgbClr val="F8F8F8"/>
                </a:highlight>
                <a:latin typeface="Arial"/>
                <a:ea typeface="Arial"/>
                <a:cs typeface="Arial"/>
                <a:sym typeface="Arial"/>
              </a:rPr>
              <a:t>. </a:t>
            </a:r>
            <a:endParaRPr b="1" sz="2650">
              <a:solidFill>
                <a:srgbClr val="783F04"/>
              </a:solidFill>
              <a:highlight>
                <a:srgbClr val="F8F8F8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61">
              <a:solidFill>
                <a:srgbClr val="000000"/>
              </a:solidFill>
              <a:highlight>
                <a:srgbClr val="F8F8F8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661">
                <a:solidFill>
                  <a:srgbClr val="000000"/>
                </a:solidFill>
                <a:highlight>
                  <a:srgbClr val="F8F8F8"/>
                </a:highlight>
                <a:latin typeface="Arial"/>
                <a:ea typeface="Arial"/>
                <a:cs typeface="Arial"/>
                <a:sym typeface="Arial"/>
              </a:rPr>
              <a:t>Эта опция доступна белым мишкам благодаря очень жирному меху, который отталкивает воду и препятствует намоканию.</a:t>
            </a:r>
            <a:endParaRPr sz="1661">
              <a:solidFill>
                <a:srgbClr val="000000"/>
              </a:solidFill>
              <a:highlight>
                <a:srgbClr val="F8F8F8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1661">
              <a:solidFill>
                <a:srgbClr val="000000"/>
              </a:solidFill>
              <a:highlight>
                <a:srgbClr val="F8F8F8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83" name="Google Shape;18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74323" y="1678050"/>
            <a:ext cx="4512300" cy="282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