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5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0C746-0B6B-492F-8E13-5208E52C431C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B0C469-571F-4AB6-B8F9-2E03E7679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611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B0C469-571F-4AB6-B8F9-2E03E767958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535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B0C469-571F-4AB6-B8F9-2E03E767958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535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zabavnik.club/wp-content/uploads/2018/05/pero_i_chernilnica_kartinki_37_17175606.jpg" TargetMode="External"/><Relationship Id="rId2" Type="http://schemas.openxmlformats.org/officeDocument/2006/relationships/hyperlink" Target="https://avatars.mds.yandex.net/get-images-cbir/4412253/PcQsoxs79MS9EQ7RDCrDSQ1665/ocr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sun9-11.userapi.com/impg/pboLHIqMdqYcWBjYGV5NretvgS-omSpVBN_jnw/8TykznRAUvI.jpg?size=1280x834&amp;quality=96&amp;sign=9315d42d0b17d09edf18e6df16f0b9aa&amp;type=albu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300716"/>
            <a:ext cx="7488832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Разносклоняемые </a:t>
            </a:r>
            <a:r>
              <a:rPr lang="ru-RU" b="1" dirty="0">
                <a:solidFill>
                  <a:srgbClr val="C00000"/>
                </a:solidFill>
              </a:rPr>
              <a:t>имена </a:t>
            </a:r>
            <a:r>
              <a:rPr lang="ru-RU" b="1" dirty="0" smtClean="0">
                <a:solidFill>
                  <a:srgbClr val="C00000"/>
                </a:solidFill>
              </a:rPr>
              <a:t>существительные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5229200"/>
            <a:ext cx="6840760" cy="1224136"/>
          </a:xfrm>
        </p:spPr>
        <p:txBody>
          <a:bodyPr>
            <a:norm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</a:rPr>
              <a:t>Стефанова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Л.М</a:t>
            </a:r>
            <a:r>
              <a:rPr lang="ru-RU" sz="2400" b="1" dirty="0" smtClean="0">
                <a:solidFill>
                  <a:srgbClr val="002060"/>
                </a:solidFill>
              </a:rPr>
              <a:t>., учитель русского языка </a:t>
            </a:r>
            <a:r>
              <a:rPr lang="ru-RU" sz="2400" b="1" dirty="0">
                <a:solidFill>
                  <a:srgbClr val="002060"/>
                </a:solidFill>
              </a:rPr>
              <a:t>и литературы ГОУ РК </a:t>
            </a:r>
            <a:r>
              <a:rPr lang="ru-RU" sz="2400" b="1" dirty="0" smtClean="0">
                <a:solidFill>
                  <a:srgbClr val="002060"/>
                </a:solidFill>
              </a:rPr>
              <a:t>«РЦО» г. Сыктывкара Республики Коми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852936"/>
            <a:ext cx="208823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59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632848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Самопроверка и самооценка выполнения теста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2132856"/>
            <a:ext cx="56709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Правильные ответы</a:t>
            </a:r>
            <a:r>
              <a:rPr lang="ru-RU" sz="2400" b="1" dirty="0"/>
              <a:t>:</a:t>
            </a:r>
            <a:r>
              <a:rPr lang="ru-RU" sz="2400" dirty="0"/>
              <a:t> 1 А, 2 Б, 3 А, 4 Б, 5 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61215" y="31409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/>
              <a:t>5 правильных ответов – «</a:t>
            </a:r>
            <a:r>
              <a:rPr lang="ru-RU" sz="2400" b="1" dirty="0" smtClean="0"/>
              <a:t>5» </a:t>
            </a:r>
            <a:r>
              <a:rPr lang="ru-RU" sz="2400" b="1" dirty="0"/>
              <a:t>правильных ответов – «4</a:t>
            </a:r>
            <a:r>
              <a:rPr lang="ru-RU" sz="2400" b="1" dirty="0" smtClean="0"/>
              <a:t>»</a:t>
            </a:r>
            <a:endParaRPr lang="ru-RU" sz="2400" b="1" dirty="0"/>
          </a:p>
          <a:p>
            <a:pPr algn="ctr"/>
            <a:r>
              <a:rPr lang="ru-RU" sz="2400" b="1" dirty="0"/>
              <a:t>3 и 2 правильных ответов – «3</a:t>
            </a:r>
            <a:r>
              <a:rPr lang="ru-RU" sz="2400" b="1" dirty="0" smtClean="0"/>
              <a:t>» 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099" y="4509120"/>
            <a:ext cx="208823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06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668344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Рефлексия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2082884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- Сегодня </a:t>
            </a:r>
            <a:r>
              <a:rPr lang="ru-RU" sz="2400" b="1" dirty="0">
                <a:solidFill>
                  <a:srgbClr val="002060"/>
                </a:solidFill>
              </a:rPr>
              <a:t>на уроке я узнал(а)/научился(ась)…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356992"/>
            <a:ext cx="208823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31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344816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Использованные источники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77166" y="1326817"/>
            <a:ext cx="714330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b="1" dirty="0">
                <a:hlinkClick r:id="rId2"/>
              </a:rPr>
              <a:t>https://</a:t>
            </a:r>
            <a:r>
              <a:rPr lang="pt-PT" b="1" dirty="0" smtClean="0">
                <a:hlinkClick r:id="rId2"/>
              </a:rPr>
              <a:t>avatars.mds.yandex.net/get-images-cbir/4412253/PcQsoxs79MS9EQ7RDCrDSQ1665/ocr</a:t>
            </a:r>
            <a:r>
              <a:rPr lang="ru-RU" b="1" dirty="0" smtClean="0"/>
              <a:t> - фон для презентации</a:t>
            </a:r>
          </a:p>
          <a:p>
            <a:pPr algn="ctr"/>
            <a:r>
              <a:rPr lang="pt-PT" b="1" dirty="0">
                <a:hlinkClick r:id="rId3"/>
              </a:rPr>
              <a:t>https://</a:t>
            </a:r>
            <a:r>
              <a:rPr lang="pt-PT" b="1" dirty="0" smtClean="0">
                <a:hlinkClick r:id="rId3"/>
              </a:rPr>
              <a:t>zabavnik.club/wp-content/uploads/2018/05/pero_i_chernilnica_kartinki_37_17175606.jpg</a:t>
            </a:r>
            <a:r>
              <a:rPr lang="ru-RU" b="1" dirty="0" smtClean="0"/>
              <a:t> - перо с чернильницей</a:t>
            </a:r>
          </a:p>
          <a:p>
            <a:pPr algn="ctr"/>
            <a:r>
              <a:rPr lang="pt-PT" b="1" dirty="0">
                <a:hlinkClick r:id="rId4"/>
              </a:rPr>
              <a:t>https://</a:t>
            </a:r>
            <a:r>
              <a:rPr lang="pt-PT" b="1" dirty="0" smtClean="0">
                <a:hlinkClick r:id="rId4"/>
              </a:rPr>
              <a:t>sun9-11.userapi.com/impg/pboLHIqMdqYcWBjYGV5NretvgS-omSpVBN_jnw/8TykznRAUvI.jpg?size=1280x834&amp;quality=96&amp;sign=9315d42d0b17d09edf18e6df16f0b9aa&amp;type=album</a:t>
            </a:r>
            <a:r>
              <a:rPr lang="ru-RU" b="1" dirty="0" smtClean="0"/>
              <a:t> </a:t>
            </a:r>
            <a:r>
              <a:rPr lang="ru-RU" b="1" dirty="0" smtClean="0"/>
              <a:t>– часы</a:t>
            </a:r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Схемы</a:t>
            </a:r>
            <a:r>
              <a:rPr lang="ru-RU" b="1" dirty="0"/>
              <a:t>, таблицы авторские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1378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244868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Повторим ранее изученный материал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236" y="1628800"/>
            <a:ext cx="7218202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91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244868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Повторим ранее изученный материал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573735"/>
            <a:ext cx="7344816" cy="466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34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2204864"/>
            <a:ext cx="46805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И. имя, путь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Р. </a:t>
            </a:r>
            <a:r>
              <a:rPr lang="ru-RU" sz="3600" b="1" dirty="0" smtClean="0">
                <a:solidFill>
                  <a:srgbClr val="002060"/>
                </a:solidFill>
              </a:rPr>
              <a:t> имени</a:t>
            </a:r>
            <a:r>
              <a:rPr lang="ru-RU" sz="3600" b="1" dirty="0">
                <a:solidFill>
                  <a:srgbClr val="002060"/>
                </a:solidFill>
              </a:rPr>
              <a:t>, пути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Д. имени, пути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В. </a:t>
            </a:r>
            <a:r>
              <a:rPr lang="ru-RU" sz="3600" b="1" dirty="0" smtClean="0">
                <a:solidFill>
                  <a:srgbClr val="002060"/>
                </a:solidFill>
              </a:rPr>
              <a:t>имя</a:t>
            </a:r>
            <a:r>
              <a:rPr lang="ru-RU" sz="3600" b="1" dirty="0">
                <a:solidFill>
                  <a:srgbClr val="002060"/>
                </a:solidFill>
              </a:rPr>
              <a:t>, путь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Т. </a:t>
            </a:r>
            <a:r>
              <a:rPr lang="ru-RU" sz="3600" b="1" dirty="0" smtClean="0">
                <a:solidFill>
                  <a:srgbClr val="002060"/>
                </a:solidFill>
              </a:rPr>
              <a:t> именем</a:t>
            </a:r>
            <a:r>
              <a:rPr lang="ru-RU" sz="3600" b="1" dirty="0">
                <a:solidFill>
                  <a:srgbClr val="002060"/>
                </a:solidFill>
              </a:rPr>
              <a:t>, путём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П. об имени, о пути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548680"/>
            <a:ext cx="73148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Наблюдение над языковым материалом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8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8570" y="620688"/>
            <a:ext cx="68078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Формулируем цели урока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2132855"/>
            <a:ext cx="6259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- Сегодня на уроке я хочу узнать/научиться…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356992"/>
            <a:ext cx="208823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5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низ 4"/>
          <p:cNvSpPr/>
          <p:nvPr/>
        </p:nvSpPr>
        <p:spPr>
          <a:xfrm>
            <a:off x="5076056" y="1265139"/>
            <a:ext cx="344393" cy="5076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083879" y="2987945"/>
            <a:ext cx="344393" cy="5076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411760" y="329035"/>
            <a:ext cx="5688632" cy="9361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C00000"/>
                </a:solidFill>
                <a:effectLst/>
                <a:ea typeface="Calibri"/>
                <a:cs typeface="Times New Roman"/>
              </a:rPr>
              <a:t>Разносклоняемые имена существительные</a:t>
            </a:r>
            <a:endParaRPr lang="ru-RU" sz="2400" dirty="0">
              <a:solidFill>
                <a:srgbClr val="C00000"/>
              </a:solidFill>
              <a:effectLst/>
              <a:ea typeface="Calibri"/>
              <a:cs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79712" y="1772816"/>
            <a:ext cx="6552728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C00000"/>
                </a:solidFill>
                <a:effectLst/>
                <a:ea typeface="Calibri"/>
                <a:cs typeface="Times New Roman"/>
              </a:rPr>
              <a:t>10 существительных на -МЯ: </a:t>
            </a:r>
            <a:r>
              <a:rPr lang="ru-RU" sz="2400" b="1" dirty="0">
                <a:solidFill>
                  <a:srgbClr val="002060"/>
                </a:solidFill>
                <a:effectLst/>
                <a:ea typeface="Calibri"/>
                <a:cs typeface="Times New Roman"/>
              </a:rPr>
              <a:t>бремя, время, вымя, знамя, имя, пламя, племя, семя, стремя, темя + сущ. муж. рода ПУТЬ.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495622"/>
            <a:ext cx="5040560" cy="321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382013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Лексическая </a:t>
            </a:r>
            <a:r>
              <a:rPr lang="ru-RU" sz="3600" b="1" dirty="0" smtClean="0">
                <a:solidFill>
                  <a:srgbClr val="C00000"/>
                </a:solidFill>
              </a:rPr>
              <a:t>работа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678303"/>
            <a:ext cx="7272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Задание</a:t>
            </a:r>
            <a:r>
              <a:rPr lang="ru-RU" sz="2400" b="1" dirty="0">
                <a:solidFill>
                  <a:srgbClr val="002060"/>
                </a:solidFill>
              </a:rPr>
              <a:t>: исправьте ошибки в данных предложениях.</a:t>
            </a:r>
          </a:p>
          <a:p>
            <a:pPr lvl="0"/>
            <a:endParaRPr lang="ru-RU" sz="2400" b="1" dirty="0" smtClean="0">
              <a:solidFill>
                <a:srgbClr val="002060"/>
              </a:solidFill>
            </a:endParaRPr>
          </a:p>
          <a:p>
            <a:pPr lvl="0"/>
            <a:r>
              <a:rPr lang="ru-RU" sz="2400" b="1" dirty="0" smtClean="0"/>
              <a:t>У </a:t>
            </a:r>
            <a:r>
              <a:rPr lang="ru-RU" sz="2400" b="1" dirty="0"/>
              <a:t>нас было достаточно время.</a:t>
            </a:r>
          </a:p>
          <a:p>
            <a:pPr lvl="0"/>
            <a:r>
              <a:rPr lang="ru-RU" sz="2400" b="1" dirty="0"/>
              <a:t>У тебя нет время, чтобы по­го­во­рить со мной?</a:t>
            </a:r>
          </a:p>
          <a:p>
            <a:pPr lvl="0"/>
            <a:r>
              <a:rPr lang="ru-RU" sz="2400" b="1" dirty="0"/>
              <a:t>Сколь­ко сейчас время?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609" y="3988994"/>
            <a:ext cx="4032448" cy="262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02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560840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Тест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412776"/>
            <a:ext cx="7272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 smtClean="0"/>
              <a:t>1. Разносклоняемые </a:t>
            </a:r>
            <a:r>
              <a:rPr lang="ru-RU" sz="2400" b="1" dirty="0"/>
              <a:t>имена существительные имеют окончание –И:</a:t>
            </a:r>
          </a:p>
          <a:p>
            <a:r>
              <a:rPr lang="ru-RU" sz="2400" dirty="0"/>
              <a:t>А) в родительном, дательном и предложном падежах;</a:t>
            </a:r>
          </a:p>
          <a:p>
            <a:r>
              <a:rPr lang="ru-RU" sz="2400" dirty="0"/>
              <a:t>Б)  в родительном и винительном падежах;</a:t>
            </a:r>
          </a:p>
          <a:p>
            <a:r>
              <a:rPr lang="ru-RU" sz="2400" dirty="0"/>
              <a:t>В) в дательном и предложном падежах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pPr algn="just"/>
            <a:r>
              <a:rPr lang="ru-RU" sz="2400" b="1" dirty="0"/>
              <a:t>2. У разносклоняемых имён существительных в творительном падеже окончание  - ЕМ (-ЁМ), как у существительных:</a:t>
            </a:r>
          </a:p>
          <a:p>
            <a:r>
              <a:rPr lang="ru-RU" sz="2400" dirty="0"/>
              <a:t>А) 1 склонения;</a:t>
            </a:r>
          </a:p>
          <a:p>
            <a:r>
              <a:rPr lang="ru-RU" sz="2400" dirty="0"/>
              <a:t>Б) 2 склонения;</a:t>
            </a:r>
          </a:p>
          <a:p>
            <a:r>
              <a:rPr lang="ru-RU" sz="2400" dirty="0"/>
              <a:t>В) 3 склонения.</a:t>
            </a:r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8445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4743" y="260648"/>
            <a:ext cx="7272808" cy="629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3. В косвенных падежах у разносклоняемых имён существительных в форме единственного числа есть суффикс: </a:t>
            </a:r>
          </a:p>
          <a:p>
            <a:r>
              <a:rPr lang="ru-RU" sz="2400" dirty="0"/>
              <a:t>А) –ЕН;</a:t>
            </a:r>
          </a:p>
          <a:p>
            <a:r>
              <a:rPr lang="ru-RU" sz="2400" dirty="0"/>
              <a:t>Б) –ЯН;</a:t>
            </a:r>
          </a:p>
          <a:p>
            <a:r>
              <a:rPr lang="ru-RU" sz="2400" dirty="0"/>
              <a:t>В) –ИН. </a:t>
            </a:r>
            <a:endParaRPr lang="ru-RU" sz="2400" dirty="0" smtClean="0"/>
          </a:p>
          <a:p>
            <a:endParaRPr lang="ru-RU" sz="1100" dirty="0"/>
          </a:p>
          <a:p>
            <a:r>
              <a:rPr lang="ru-RU" sz="2400" b="1" dirty="0"/>
              <a:t>4. В какой строке приведены только разносклоняемые имена существительные?</a:t>
            </a:r>
          </a:p>
          <a:p>
            <a:r>
              <a:rPr lang="ru-RU" sz="2400" dirty="0"/>
              <a:t>А) знамя, дитя, пламя;</a:t>
            </a:r>
          </a:p>
          <a:p>
            <a:r>
              <a:rPr lang="ru-RU" sz="2400" dirty="0"/>
              <a:t>Б) племя, семя, путь;</a:t>
            </a:r>
          </a:p>
          <a:p>
            <a:r>
              <a:rPr lang="ru-RU" sz="2400" dirty="0"/>
              <a:t>В) семья, стремя, темя</a:t>
            </a:r>
            <a:r>
              <a:rPr lang="ru-RU" sz="2400" dirty="0" smtClean="0"/>
              <a:t>.</a:t>
            </a:r>
          </a:p>
          <a:p>
            <a:endParaRPr lang="ru-RU" sz="1100" dirty="0"/>
          </a:p>
          <a:p>
            <a:r>
              <a:rPr lang="ru-RU" sz="2400" b="1" dirty="0"/>
              <a:t>5. В какой строке во всех словах пишется буква –И?</a:t>
            </a:r>
          </a:p>
          <a:p>
            <a:r>
              <a:rPr lang="ru-RU" sz="2400" dirty="0"/>
              <a:t>А) ответ по </a:t>
            </a:r>
            <a:r>
              <a:rPr lang="ru-RU" sz="2400" dirty="0" err="1"/>
              <a:t>истори</a:t>
            </a:r>
            <a:r>
              <a:rPr lang="ru-RU" sz="2400" dirty="0"/>
              <a:t>…, живёт в </a:t>
            </a:r>
            <a:r>
              <a:rPr lang="ru-RU" sz="2400" dirty="0" err="1"/>
              <a:t>деревн</a:t>
            </a:r>
            <a:r>
              <a:rPr lang="ru-RU" sz="2400" dirty="0"/>
              <a:t>…;</a:t>
            </a:r>
          </a:p>
          <a:p>
            <a:r>
              <a:rPr lang="ru-RU" sz="2400" dirty="0"/>
              <a:t>Б) идти по дорог…, удар по темен…;</a:t>
            </a:r>
          </a:p>
          <a:p>
            <a:r>
              <a:rPr lang="ru-RU" sz="2400" dirty="0"/>
              <a:t>В) в </a:t>
            </a:r>
            <a:r>
              <a:rPr lang="ru-RU" sz="2400" dirty="0" err="1"/>
              <a:t>пламен</a:t>
            </a:r>
            <a:r>
              <a:rPr lang="ru-RU" sz="2400" dirty="0"/>
              <a:t>… свечи, университет имен… М. В. Ломоносова. </a:t>
            </a:r>
          </a:p>
        </p:txBody>
      </p:sp>
    </p:spTree>
    <p:extLst>
      <p:ext uri="{BB962C8B-B14F-4D97-AF65-F5344CB8AC3E}">
        <p14:creationId xmlns:p14="http://schemas.microsoft.com/office/powerpoint/2010/main" val="207361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410</Words>
  <Application>Microsoft Office PowerPoint</Application>
  <PresentationFormat>Экран (4:3)</PresentationFormat>
  <Paragraphs>60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Разносклоняемые имена существительные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</vt:lpstr>
      <vt:lpstr>Презентация PowerPoint</vt:lpstr>
      <vt:lpstr>Самопроверка и самооценка выполнения теста</vt:lpstr>
      <vt:lpstr>Рефлексия</vt:lpstr>
      <vt:lpstr>Использованные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Администратор</cp:lastModifiedBy>
  <cp:revision>10</cp:revision>
  <dcterms:created xsi:type="dcterms:W3CDTF">2021-05-11T07:19:09Z</dcterms:created>
  <dcterms:modified xsi:type="dcterms:W3CDTF">2021-05-11T08:54:51Z</dcterms:modified>
</cp:coreProperties>
</file>